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52"/>
  </p:notesMasterIdLst>
  <p:sldIdLst>
    <p:sldId id="283" r:id="rId5"/>
    <p:sldId id="284" r:id="rId6"/>
    <p:sldId id="376" r:id="rId7"/>
    <p:sldId id="260" r:id="rId8"/>
    <p:sldId id="380" r:id="rId9"/>
    <p:sldId id="379" r:id="rId10"/>
    <p:sldId id="257" r:id="rId11"/>
    <p:sldId id="342" r:id="rId12"/>
    <p:sldId id="337" r:id="rId13"/>
    <p:sldId id="338" r:id="rId14"/>
    <p:sldId id="325" r:id="rId15"/>
    <p:sldId id="344" r:id="rId16"/>
    <p:sldId id="368" r:id="rId17"/>
    <p:sldId id="261" r:id="rId18"/>
    <p:sldId id="347" r:id="rId19"/>
    <p:sldId id="263" r:id="rId20"/>
    <p:sldId id="381" r:id="rId21"/>
    <p:sldId id="348" r:id="rId22"/>
    <p:sldId id="349" r:id="rId23"/>
    <p:sldId id="351" r:id="rId24"/>
    <p:sldId id="352" r:id="rId25"/>
    <p:sldId id="353" r:id="rId26"/>
    <p:sldId id="265" r:id="rId27"/>
    <p:sldId id="369" r:id="rId28"/>
    <p:sldId id="370" r:id="rId29"/>
    <p:sldId id="365" r:id="rId30"/>
    <p:sldId id="356" r:id="rId31"/>
    <p:sldId id="266" r:id="rId32"/>
    <p:sldId id="357" r:id="rId33"/>
    <p:sldId id="378" r:id="rId34"/>
    <p:sldId id="359" r:id="rId35"/>
    <p:sldId id="268" r:id="rId36"/>
    <p:sldId id="371" r:id="rId37"/>
    <p:sldId id="269" r:id="rId38"/>
    <p:sldId id="374" r:id="rId39"/>
    <p:sldId id="372" r:id="rId40"/>
    <p:sldId id="270" r:id="rId41"/>
    <p:sldId id="375" r:id="rId42"/>
    <p:sldId id="373" r:id="rId43"/>
    <p:sldId id="271" r:id="rId44"/>
    <p:sldId id="361" r:id="rId45"/>
    <p:sldId id="273" r:id="rId46"/>
    <p:sldId id="362" r:id="rId47"/>
    <p:sldId id="363" r:id="rId48"/>
    <p:sldId id="364" r:id="rId49"/>
    <p:sldId id="274" r:id="rId50"/>
    <p:sldId id="332" r:id="rId51"/>
  </p:sldIdLst>
  <p:sldSz cx="18288000" cy="10287000"/>
  <p:notesSz cx="6858000" cy="9144000"/>
  <p:embeddedFontLst>
    <p:embeddedFont>
      <p:font typeface="Cambria" panose="02040503050406030204" pitchFamily="18" charset="0"/>
      <p:regular r:id="rId53"/>
      <p:bold r:id="rId54"/>
      <p:italic r:id="rId55"/>
      <p:boldItalic r:id="rId56"/>
    </p:embeddedFont>
    <p:embeddedFont>
      <p:font typeface="Cambria Math" panose="02040503050406030204" pitchFamily="18" charset="0"/>
      <p:regular r:id="rId57"/>
    </p:embeddedFont>
    <p:embeddedFont>
      <p:font typeface="Century Gothic" panose="020B050202020202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7423FB4-E96F-C041-A748-E5EC8F92B2B0}">
          <p14:sldIdLst>
            <p14:sldId id="283"/>
            <p14:sldId id="284"/>
            <p14:sldId id="376"/>
            <p14:sldId id="260"/>
            <p14:sldId id="380"/>
            <p14:sldId id="379"/>
            <p14:sldId id="257"/>
            <p14:sldId id="342"/>
            <p14:sldId id="337"/>
            <p14:sldId id="338"/>
            <p14:sldId id="325"/>
            <p14:sldId id="344"/>
            <p14:sldId id="368"/>
            <p14:sldId id="261"/>
            <p14:sldId id="347"/>
            <p14:sldId id="263"/>
            <p14:sldId id="381"/>
            <p14:sldId id="348"/>
            <p14:sldId id="349"/>
            <p14:sldId id="351"/>
            <p14:sldId id="352"/>
            <p14:sldId id="353"/>
            <p14:sldId id="265"/>
            <p14:sldId id="369"/>
            <p14:sldId id="370"/>
            <p14:sldId id="365"/>
            <p14:sldId id="356"/>
            <p14:sldId id="266"/>
            <p14:sldId id="357"/>
            <p14:sldId id="378"/>
            <p14:sldId id="359"/>
            <p14:sldId id="268"/>
            <p14:sldId id="371"/>
            <p14:sldId id="269"/>
            <p14:sldId id="374"/>
            <p14:sldId id="372"/>
            <p14:sldId id="270"/>
            <p14:sldId id="375"/>
            <p14:sldId id="373"/>
            <p14:sldId id="271"/>
            <p14:sldId id="361"/>
            <p14:sldId id="273"/>
            <p14:sldId id="362"/>
            <p14:sldId id="363"/>
            <p14:sldId id="364"/>
            <p14:sldId id="274"/>
            <p14:sldId id="3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FD6165-5611-0573-E566-D15C573FD73B}" name="Mattias Wingren" initials="MW" userId="S::mattias.wingren@abo.fi::47b83867-2c62-4319-886a-90390b0bd5fb" providerId="AD"/>
  <p188:author id="{88F47C83-D424-795E-8B03-5D98B8B4438E}" name="Linda Mannila" initials="LM" userId="S::linma38@ad.liu.se::74b1dad1-2300-433a-a43c-58f712b5c4aa" providerId="AD"/>
  <p188:author id="{B73B8AE9-620A-B934-7F0C-98CD39636436}" name="John Henriksson" initials="JH" userId="S::john.henriksson@abo.fi::0247da67-66a9-4da5-8498-f930e7fda45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29292"/>
    <a:srgbClr val="249390"/>
    <a:srgbClr val="262626"/>
    <a:srgbClr val="1B4964"/>
    <a:srgbClr val="F76B5D"/>
    <a:srgbClr val="FFAE00"/>
    <a:srgbClr val="FFD266"/>
    <a:srgbClr val="92E2D2"/>
    <a:srgbClr val="252525"/>
    <a:srgbClr val="2626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5758FB7-9AC5-4552-8A53-C91805E547FA}" styleName="Format med tema 1 - dekorfärg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Format med tema 1 - dekorfär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93D81CF-94F2-401A-BA57-92F5A7B2D0C5}" styleName="Mellanmörkt format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just format 3 - Dekorfärg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587"/>
    <p:restoredTop sz="76163"/>
  </p:normalViewPr>
  <p:slideViewPr>
    <p:cSldViewPr snapToGrid="0">
      <p:cViewPr varScale="1">
        <p:scale>
          <a:sx n="47" d="100"/>
          <a:sy n="47" d="100"/>
        </p:scale>
        <p:origin x="272" y="6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3.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1.fntdata"/><Relationship Id="rId58" Type="http://schemas.openxmlformats.org/officeDocument/2006/relationships/font" Target="fonts/font6.fntdata"/><Relationship Id="rId66" Type="http://schemas.microsoft.com/office/2018/10/relationships/authors" Target="authors.xml"/><Relationship Id="rId5" Type="http://schemas.openxmlformats.org/officeDocument/2006/relationships/slide" Target="slides/slide1.xml"/><Relationship Id="rId61" Type="http://schemas.openxmlformats.org/officeDocument/2006/relationships/font" Target="fonts/font9.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2.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Sålda glassar</c:v>
                </c:pt>
              </c:strCache>
            </c:strRef>
          </c:tx>
          <c:spPr>
            <a:solidFill>
              <a:srgbClr val="62B6CB"/>
            </a:solidFill>
            <a:effectLst/>
          </c:spPr>
          <c:invertIfNegative val="0"/>
          <c:dLbls>
            <c:numFmt formatCode="#,##0" sourceLinked="0"/>
            <c:spPr>
              <a:noFill/>
              <a:ln>
                <a:noFill/>
              </a:ln>
              <a:effectLst/>
            </c:spPr>
            <c:txPr>
              <a:bodyPr/>
              <a:lstStyle/>
              <a:p>
                <a:pPr>
                  <a:defRPr sz="1000" b="0" i="0" u="none" strike="noStrike">
                    <a:solidFill>
                      <a:srgbClr val="1C2541"/>
                    </a:solidFill>
                    <a:latin typeface="Arial"/>
                  </a:defRPr>
                </a:pPr>
                <a:endParaRPr lang="sv-FI"/>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1</c:v>
                </c:pt>
                <c:pt idx="1">
                  <c:v>2</c:v>
                </c:pt>
                <c:pt idx="2">
                  <c:v>3</c:v>
                </c:pt>
                <c:pt idx="3">
                  <c:v>4</c:v>
                </c:pt>
                <c:pt idx="4">
                  <c:v>5</c:v>
                </c:pt>
                <c:pt idx="5">
                  <c:v>6</c:v>
                </c:pt>
                <c:pt idx="6">
                  <c:v>7</c:v>
                </c:pt>
                <c:pt idx="7">
                  <c:v>8</c:v>
                </c:pt>
                <c:pt idx="8">
                  <c:v>9</c:v>
                </c:pt>
                <c:pt idx="9">
                  <c:v>10</c:v>
                </c:pt>
              </c:strCache>
            </c:strRef>
          </c:cat>
          <c:val>
            <c:numRef>
              <c:f>Sheet1!$B$2:$B$11</c:f>
              <c:numCache>
                <c:formatCode>General</c:formatCode>
                <c:ptCount val="10"/>
                <c:pt idx="0">
                  <c:v>60</c:v>
                </c:pt>
                <c:pt idx="1">
                  <c:v>110</c:v>
                </c:pt>
                <c:pt idx="2">
                  <c:v>35</c:v>
                </c:pt>
                <c:pt idx="3">
                  <c:v>75</c:v>
                </c:pt>
                <c:pt idx="4">
                  <c:v>25</c:v>
                </c:pt>
                <c:pt idx="5">
                  <c:v>90</c:v>
                </c:pt>
                <c:pt idx="6">
                  <c:v>70</c:v>
                </c:pt>
                <c:pt idx="7">
                  <c:v>110</c:v>
                </c:pt>
                <c:pt idx="8">
                  <c:v>45</c:v>
                </c:pt>
                <c:pt idx="9">
                  <c:v>80</c:v>
                </c:pt>
              </c:numCache>
            </c:numRef>
          </c:val>
          <c:extLst>
            <c:ext xmlns:c16="http://schemas.microsoft.com/office/drawing/2014/chart" uri="{C3380CC4-5D6E-409C-BE32-E72D297353CC}">
              <c16:uniqueId val="{00000000-D563-D24A-9284-40BCC482465E}"/>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title>
          <c:tx>
            <c:rich>
              <a:bodyPr/>
              <a:lstStyle/>
              <a:p>
                <a:pPr>
                  <a:defRPr sz="1200" b="0" i="0" u="none" strike="noStrike">
                    <a:solidFill>
                      <a:srgbClr val="1C2541"/>
                    </a:solidFill>
                    <a:latin typeface="Arial"/>
                  </a:defRPr>
                </a:pPr>
                <a:r>
                  <a:rPr lang="sv-FI" sz="1200" b="0" i="0" u="none" strike="noStrike">
                    <a:solidFill>
                      <a:srgbClr val="1C2541"/>
                    </a:solidFill>
                    <a:latin typeface="Arial"/>
                  </a:rPr>
                  <a:t>Dag</a:t>
                </a:r>
              </a:p>
            </c:rich>
          </c:tx>
          <c:overlay val="0"/>
        </c:title>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C757D"/>
                </a:solidFill>
                <a:latin typeface="Arial"/>
              </a:defRPr>
            </a:pPr>
            <a:endParaRPr lang="en-US"/>
          </a:p>
        </c:txPr>
        <c:crossAx val="2094734552"/>
        <c:crosses val="autoZero"/>
        <c:auto val="1"/>
        <c:lblAlgn val="ctr"/>
        <c:lblOffset val="100"/>
        <c:noMultiLvlLbl val="1"/>
      </c:catAx>
      <c:valAx>
        <c:axId val="2094734552"/>
        <c:scaling>
          <c:orientation val="minMax"/>
          <c:max val="140"/>
        </c:scaling>
        <c:delete val="0"/>
        <c:axPos val="l"/>
        <c:majorGridlines>
          <c:spPr>
            <a:ln w="6350" cap="flat">
              <a:solidFill>
                <a:srgbClr val="E2E8F0"/>
              </a:solidFill>
              <a:prstDash val="solid"/>
              <a:round/>
            </a:ln>
          </c:spPr>
        </c:majorGridlines>
        <c:title>
          <c:tx>
            <c:rich>
              <a:bodyPr/>
              <a:lstStyle/>
              <a:p>
                <a:pPr>
                  <a:defRPr sz="1200" b="0" i="0" u="none" strike="noStrike">
                    <a:solidFill>
                      <a:srgbClr val="1C2541"/>
                    </a:solidFill>
                    <a:latin typeface="Arial"/>
                  </a:defRPr>
                </a:pPr>
                <a:r>
                  <a:rPr lang="sv-FI" sz="1200" b="0" i="0" u="none" strike="noStrike">
                    <a:solidFill>
                      <a:srgbClr val="1C2541"/>
                    </a:solidFill>
                    <a:latin typeface="Arial"/>
                  </a:rPr>
                  <a:t>Glassar</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6C757D"/>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ilit.f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creativecommons.org/licenses/by-nc-sa/4.0/?ref=chooser-v1"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youtube.com/shorts/w0v8gLjfQPo?si=IpgzWZS5RvMfUFZN"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phet.colorado.edu/sims/html/curve-fitting/latest/curve-fitting_all.html"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32BCB-FD31-1AA2-1281-3AFD4DA5B8A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1313DE6-7C23-CECD-D147-DBA8929EF213}"/>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EBE1FF1A-B853-7186-5174-0F065FCE855B}"/>
              </a:ext>
            </a:extLst>
          </p:cNvPr>
          <p:cNvSpPr>
            <a:spLocks noGrp="1"/>
          </p:cNvSpPr>
          <p:nvPr>
            <p:ph type="body" idx="1"/>
          </p:nvPr>
        </p:nvSpPr>
        <p:spPr/>
        <p:txBody>
          <a:bodyPr/>
          <a:lstStyle/>
          <a:p>
            <a:r>
              <a:rPr lang="sv-FI">
                <a:ea typeface="Calibri"/>
                <a:cs typeface="Calibri"/>
                <a:hlinkClick r:id="rId3"/>
              </a:rPr>
              <a:t>https://ailit.fi</a:t>
            </a:r>
            <a:endParaRPr lang="sv-FI">
              <a:ea typeface="Calibri"/>
              <a:cs typeface="Calibri"/>
            </a:endParaRPr>
          </a:p>
          <a:p>
            <a:r>
              <a:rPr lang="sv-FI">
                <a:ea typeface="Calibri"/>
                <a:cs typeface="Calibri"/>
              </a:rPr>
              <a:t>Materialet lanseras under Creative Commons </a:t>
            </a:r>
            <a:r>
              <a:rPr lang="sv-FI">
                <a:hlinkClick r:id="rId4"/>
              </a:rPr>
              <a:t>CC BY-NC-SA 4.0 </a:t>
            </a:r>
          </a:p>
        </p:txBody>
      </p:sp>
      <p:sp>
        <p:nvSpPr>
          <p:cNvPr id="4" name="Platshållare för bildnummer 3">
            <a:extLst>
              <a:ext uri="{FF2B5EF4-FFF2-40B4-BE49-F238E27FC236}">
                <a16:creationId xmlns:a16="http://schemas.microsoft.com/office/drawing/2014/main" id="{B6945A59-5B82-7C50-D17B-A1C8CE852940}"/>
              </a:ext>
            </a:extLst>
          </p:cNvPr>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3426081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D184-40AA-47CF-C0EF-757D362FF52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86BD20D-1BE1-A908-2AE3-3EC350DE42E5}"/>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C39CAAF-02E2-AE4A-8176-B68E51CBD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a:solidFill>
                  <a:schemeClr val="tx1"/>
                </a:solidFill>
                <a:effectLst/>
                <a:latin typeface="+mn-lt"/>
                <a:ea typeface="+mn-ea"/>
                <a:cs typeface="+mn-cs"/>
              </a:rPr>
              <a:t>Det här materialet låter eleverna bygga upp en intuition för vad en matematisk modell är, varför vi behöver förutsäga och hur maskininlärning egentligen fungerar. Allt sker med utgångspunkt i en glasskiosks vardag. Eleverna börjar med medelvärdet som första modell, går vidare till en linjär ekvation som de själva justerar i ett interaktivt verktyg, och slutar förhoppningsvis konkreta insikter i vad det innebär att ett AI-system tränas och ”lär sig”.</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noProof="0">
              <a:solidFill>
                <a:schemeClr val="tx1"/>
              </a:solidFill>
              <a:effectLst/>
              <a:latin typeface="+mn-lt"/>
              <a:ea typeface="+mn-ea"/>
              <a:cs typeface="+mn-cs"/>
            </a:endParaRPr>
          </a:p>
          <a:p>
            <a:r>
              <a:rPr lang="sv-FI" sz="1200" kern="1200">
                <a:solidFill>
                  <a:schemeClr val="tx1"/>
                </a:solidFill>
                <a:effectLst/>
                <a:latin typeface="+mn-lt"/>
                <a:ea typeface="+mn-ea"/>
                <a:cs typeface="+mn-cs"/>
              </a:rPr>
              <a:t>Målet är att eleverna ska:</a:t>
            </a:r>
          </a:p>
          <a:p>
            <a:pPr lvl="0"/>
            <a:r>
              <a:rPr lang="sv-FI" sz="1200" kern="1200">
                <a:solidFill>
                  <a:schemeClr val="tx1"/>
                </a:solidFill>
                <a:effectLst/>
                <a:latin typeface="+mn-lt"/>
                <a:ea typeface="+mn-ea"/>
                <a:cs typeface="+mn-cs"/>
              </a:rPr>
              <a:t>- Få insyn i vad en matematisk modell är och varför man behöver dem.</a:t>
            </a:r>
          </a:p>
          <a:p>
            <a:pPr lvl="0"/>
            <a:r>
              <a:rPr lang="sv-FI" sz="1200" kern="1200">
                <a:solidFill>
                  <a:schemeClr val="tx1"/>
                </a:solidFill>
                <a:effectLst/>
                <a:latin typeface="+mn-lt"/>
                <a:ea typeface="+mn-ea"/>
                <a:cs typeface="+mn-cs"/>
              </a:rPr>
              <a:t>- Använda medelvärdet som en enkel modell och se dess begränsningar.</a:t>
            </a:r>
          </a:p>
          <a:p>
            <a:pPr lvl="0"/>
            <a:r>
              <a:rPr lang="sv-FI" sz="1200" kern="1200">
                <a:solidFill>
                  <a:schemeClr val="tx1"/>
                </a:solidFill>
                <a:effectLst/>
                <a:latin typeface="+mn-lt"/>
                <a:ea typeface="+mn-ea"/>
                <a:cs typeface="+mn-cs"/>
              </a:rPr>
              <a:t>- Rita ut data i ett koordinatsystem och hitta en linjär modell på formen y = kx + m.</a:t>
            </a:r>
          </a:p>
          <a:p>
            <a:pPr lvl="0"/>
            <a:r>
              <a:rPr lang="sv-FI" sz="1200" kern="1200">
                <a:solidFill>
                  <a:schemeClr val="tx1"/>
                </a:solidFill>
                <a:effectLst/>
                <a:latin typeface="+mn-lt"/>
                <a:ea typeface="+mn-ea"/>
                <a:cs typeface="+mn-cs"/>
              </a:rPr>
              <a:t>- Tolka k-värdet (lutning) och m-värdet (skärningspunkten) i en konkret kontext.</a:t>
            </a:r>
          </a:p>
          <a:p>
            <a:pPr lvl="0"/>
            <a:r>
              <a:rPr lang="sv-FI" sz="1200" kern="1200">
                <a:solidFill>
                  <a:schemeClr val="tx1"/>
                </a:solidFill>
                <a:effectLst/>
                <a:latin typeface="+mn-lt"/>
                <a:ea typeface="+mn-ea"/>
                <a:cs typeface="+mn-cs"/>
              </a:rPr>
              <a:t>- Förstå begreppet felmarginal och varför ingen modell är perfekt.</a:t>
            </a:r>
          </a:p>
          <a:p>
            <a:pPr lvl="0"/>
            <a:r>
              <a:rPr lang="sv-FI" sz="1200" kern="1200">
                <a:solidFill>
                  <a:schemeClr val="tx1"/>
                </a:solidFill>
                <a:effectLst/>
                <a:latin typeface="+mn-lt"/>
                <a:ea typeface="+mn-ea"/>
                <a:cs typeface="+mn-cs"/>
              </a:rPr>
              <a:t>- Beskriva med egna ord vad det betyder att ett AI-system tränas och "lär sig".</a:t>
            </a:r>
          </a:p>
          <a:p>
            <a:pPr lvl="0"/>
            <a:r>
              <a:rPr lang="sv-FI" sz="1200" kern="1200">
                <a:solidFill>
                  <a:schemeClr val="tx1"/>
                </a:solidFill>
                <a:effectLst/>
                <a:latin typeface="+mn-lt"/>
                <a:ea typeface="+mn-ea"/>
                <a:cs typeface="+mn-cs"/>
              </a:rPr>
              <a:t>- Koppla skolmatematiken till verkliga AI-tillämpningar.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p:txBody>
      </p:sp>
      <p:sp>
        <p:nvSpPr>
          <p:cNvPr id="4" name="Platshållare för bildnummer 3">
            <a:extLst>
              <a:ext uri="{FF2B5EF4-FFF2-40B4-BE49-F238E27FC236}">
                <a16:creationId xmlns:a16="http://schemas.microsoft.com/office/drawing/2014/main" id="{DCAE8380-9E0C-D003-E8AF-88C2093EE781}"/>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262188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1B1A7-6DB8-462C-B4E3-40F10D02C6F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C09873-500E-4352-2D93-9813BEBA370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4BFB5A2-3654-97D5-F9EE-B439F55EDD4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986217F-6011-BED0-774D-A2E165116BF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67DF56E-9C6D-8BA3-672C-9F7EEA92399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sv-SE" sz="1200" kern="1200" noProof="0" dirty="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BADCD4AA-4A9B-1374-37EE-1002C8C1A79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A47F06B-1B75-93F7-7413-977FBF9FD838}"/>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80398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dirty="0">
                <a:solidFill>
                  <a:schemeClr val="tx1"/>
                </a:solidFill>
                <a:effectLst/>
                <a:latin typeface="+mn-lt"/>
                <a:ea typeface="+mn-ea"/>
                <a:cs typeface="+mn-cs"/>
              </a:rPr>
              <a:t>Några sidor repetition ifall modell-begreppet känns oklart. Först en konkret modell som visar sambandet mellan en fysisk plats och en plats i modellen.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9D3F3-0652-F091-96E1-0E0DB1C64B7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D9FB0-4E8A-D425-1352-7A79FF32F4F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30E37CE-BF48-2579-8267-AF0481F0E37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D8FC97A-0634-2684-494D-553A2E75123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A66DAC7-819D-27CB-1A62-97431D1C9A0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dirty="0">
                <a:solidFill>
                  <a:schemeClr val="tx1"/>
                </a:solidFill>
                <a:effectLst/>
                <a:latin typeface="+mn-lt"/>
                <a:ea typeface="+mn-ea"/>
                <a:cs typeface="+mn-cs"/>
              </a:rPr>
              <a:t>Ett exempel på en enkel matematisk modell som beskriver sambandet mellan hastighet och tid. </a:t>
            </a:r>
          </a:p>
        </p:txBody>
      </p:sp>
      <p:sp>
        <p:nvSpPr>
          <p:cNvPr id="6" name="Footer Placeholder 5">
            <a:extLst>
              <a:ext uri="{FF2B5EF4-FFF2-40B4-BE49-F238E27FC236}">
                <a16:creationId xmlns:a16="http://schemas.microsoft.com/office/drawing/2014/main" id="{2E8CBF68-1078-04F7-1445-0A3576E567B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EB9EAB2-67BF-1AF0-0B1A-DFB1DFD5403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32618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ACE83-BCC4-AA79-1BCD-4EDEFEBD2F6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84F64C-3FE2-6F22-E2AB-275E80A89E9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1AE5E91-F48D-CEF4-FFC3-C2368D9A978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2C0F3E3-2DBF-0B7A-DF5C-232408C85E2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EC526EA-9960-30CB-AFF6-2F142DACBA4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dirty="0">
                <a:solidFill>
                  <a:schemeClr val="tx1"/>
                </a:solidFill>
                <a:effectLst/>
                <a:latin typeface="+mn-lt"/>
                <a:ea typeface="+mn-ea"/>
                <a:cs typeface="+mn-cs"/>
              </a:rPr>
              <a:t>Repetitionsexemplen kopplas tillbaka till lektionens tema: AI och maskininlärning. </a:t>
            </a:r>
          </a:p>
        </p:txBody>
      </p:sp>
      <p:sp>
        <p:nvSpPr>
          <p:cNvPr id="6" name="Footer Placeholder 5">
            <a:extLst>
              <a:ext uri="{FF2B5EF4-FFF2-40B4-BE49-F238E27FC236}">
                <a16:creationId xmlns:a16="http://schemas.microsoft.com/office/drawing/2014/main" id="{429424F1-F267-0437-FAC1-3E8C9DB7EE0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31D5E24-EF86-7292-069D-5E178F01038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40189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CFAA5-248E-1A60-3311-9AC2F90A198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7CF0BB-677F-325C-C01B-8EC538ED563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D8A0EC9-4686-EBDA-FB7A-F3505CFDA27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6171506-AA07-C16B-EE81-EF704833117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53CE54-4E23-EB5A-25AD-4270291AB3C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a:solidFill>
                  <a:schemeClr val="tx1"/>
                </a:solidFill>
                <a:effectLst/>
                <a:latin typeface="+mn-lt"/>
                <a:ea typeface="+mn-ea"/>
                <a:cs typeface="+mn-cs"/>
              </a:rPr>
              <a:t>Syfte: </a:t>
            </a:r>
            <a:r>
              <a:rPr lang="sv-FI" sz="1200" kern="1200">
                <a:solidFill>
                  <a:schemeClr val="tx1"/>
                </a:solidFill>
                <a:effectLst/>
                <a:latin typeface="+mn-lt"/>
                <a:ea typeface="+mn-ea"/>
                <a:cs typeface="+mn-cs"/>
              </a:rPr>
              <a:t>Att introducera idén om en "modell" som något så enkelt som en gissning, och att visa varför en sån gissning ofta inte räcker.</a:t>
            </a:r>
          </a:p>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9380ABC1-0183-48EF-82F7-FE4AFD77D4A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02DA705-9B3B-75EF-A407-E1FE0B11E17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31993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59614-8A90-F4D5-40AC-E779A14A06A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64A41A-CF9C-931B-1F85-F00514AE77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DF9BBE3-1A70-8C29-3A14-71D17EA483D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8333116-4B94-CD8F-0FAC-B8A288DB060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5D3CC6A6-F358-081A-5E67-8F5E23F99A7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24EC814E-A070-E392-3239-C30516A7354F}"/>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E5BF49F-68AC-434E-7B43-19A610C20E2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80791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6A5C1-ADEC-F8A4-D4D8-617FD00B70B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2F47E57-146F-8629-BA5E-BE0A8D44E69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2D882A2-D8CD-DD11-5CA3-D79EDE6D3DB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46D22DF-7F7B-3A0D-D38D-BD36E9A218B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73E0977-D69E-5C99-4BA7-1ACB1F4DD68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E15497CB-EB85-B9CC-15B0-E4011F798F9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B3FB30D4-E22B-6D7D-5877-48F3B0607FF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35596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5941-8E03-1212-1AC9-BBDFDFAAA55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55ADF2-F438-FB0B-AEAF-A8959A8EDA8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00C0607-AC62-9A15-70DB-A7BCDC07C53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7D8BBC3-FB88-E679-8F9D-779D38646218}"/>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32A127C-A81F-8F02-AE0E-2247C7DF83A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a:t>Tilläggsmaterial för att fördjupa förståelsen. Ju större antal kast, desto närmare 50/50: https://www.mathmammoth.com/practice/coin-tosser </a:t>
            </a:r>
          </a:p>
        </p:txBody>
      </p:sp>
      <p:sp>
        <p:nvSpPr>
          <p:cNvPr id="6" name="Footer Placeholder 5">
            <a:extLst>
              <a:ext uri="{FF2B5EF4-FFF2-40B4-BE49-F238E27FC236}">
                <a16:creationId xmlns:a16="http://schemas.microsoft.com/office/drawing/2014/main" id="{AEA76C63-57CE-9947-ECC5-043205B0764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AE3BC97-8A83-CAE4-BC3D-54FCCDF9CE5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76452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741BD-4229-E73A-0932-40D17B19D6F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E2CB9-CD40-4675-F68C-B731B574272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7869072-841D-3C49-1B50-B152C06B3AD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B5013C1-010A-3E50-FE57-F1768B15CA6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956452A-4F7D-8F95-019E-DDA8704C08E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sv-SE" sz="1200" kern="1200" noProof="0">
                <a:solidFill>
                  <a:schemeClr val="tx1"/>
                </a:solidFill>
                <a:effectLst/>
                <a:latin typeface="+mn-lt"/>
                <a:ea typeface="+mn-ea"/>
                <a:cs typeface="+mn-cs"/>
              </a:rPr>
              <a:t>Om eleverna behöver hjälp kan man naturligtvis också ge dem mer ledning, t.ex. </a:t>
            </a:r>
          </a:p>
          <a:p>
            <a:endParaRPr lang="sv-SE" sz="1200" kern="1200" noProof="0">
              <a:solidFill>
                <a:schemeClr val="tx1"/>
              </a:solidFill>
              <a:effectLst/>
              <a:latin typeface="+mn-lt"/>
              <a:ea typeface="+mn-ea"/>
              <a:cs typeface="+mn-cs"/>
            </a:endParaRPr>
          </a:p>
          <a:p>
            <a:r>
              <a:rPr lang="sv-SE" sz="1200" u="sng">
                <a:solidFill>
                  <a:schemeClr val="bg1"/>
                </a:solidFill>
                <a:ea typeface="Calibri"/>
                <a:cs typeface="Calibri"/>
              </a:rPr>
              <a:t>45 + 80 + … + 70 + 55</a:t>
            </a:r>
            <a:r>
              <a:rPr lang="sv-SE" sz="1200">
                <a:solidFill>
                  <a:schemeClr val="bg1"/>
                </a:solidFill>
                <a:ea typeface="Calibri"/>
                <a:cs typeface="Calibri"/>
              </a:rPr>
              <a:t>  = ?</a:t>
            </a:r>
          </a:p>
          <a:p>
            <a:r>
              <a:rPr lang="sv-SE" sz="1200">
                <a:solidFill>
                  <a:schemeClr val="bg1"/>
                </a:solidFill>
                <a:ea typeface="Calibri"/>
                <a:cs typeface="Calibri"/>
              </a:rPr>
              <a:t>                 10</a:t>
            </a:r>
          </a:p>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809C213F-D833-C3A7-19D8-69DAD6511B9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57D7538-122F-5DCC-47BC-65E38644510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71083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i="0" kern="1200">
                <a:solidFill>
                  <a:schemeClr val="tx1"/>
                </a:solidFill>
                <a:effectLst/>
                <a:latin typeface="+mn-lt"/>
                <a:ea typeface="+mn-ea"/>
                <a:cs typeface="+mn-cs"/>
              </a:rPr>
              <a:t>Medelvärdet är vår första, allra enklaste modell. Den ignorerar all kontext och säger samma sak varje dag. Det är lite som en väderprognos som alltid säger "15 grader" – ibland rätt, ofta fel.</a:t>
            </a:r>
          </a:p>
          <a:p>
            <a:br>
              <a:rPr lang="en-US" sz="1200" i="0">
                <a:solidFill>
                  <a:srgbClr val="FFFFFF"/>
                </a:solidFill>
                <a:latin typeface="Calibri" pitchFamily="34" charset="0"/>
                <a:ea typeface="Calibri" pitchFamily="34" charset="-122"/>
                <a:cs typeface="Calibri" pitchFamily="34" charset="-120"/>
              </a:rPr>
            </a:br>
            <a:r>
              <a:rPr lang="en-US" sz="1200">
                <a:solidFill>
                  <a:srgbClr val="FFFFFF"/>
                </a:solidFill>
                <a:latin typeface="Calibri" pitchFamily="34" charset="0"/>
                <a:ea typeface="Calibri" pitchFamily="34" charset="-122"/>
                <a:cs typeface="Calibri" pitchFamily="34" charset="-120"/>
              </a:rPr>
              <a:t>Vissa </a:t>
            </a:r>
            <a:r>
              <a:rPr lang="en-US" sz="1200" err="1">
                <a:solidFill>
                  <a:srgbClr val="FFFFFF"/>
                </a:solidFill>
                <a:latin typeface="Calibri" pitchFamily="34" charset="0"/>
                <a:ea typeface="Calibri" pitchFamily="34" charset="-122"/>
                <a:cs typeface="Calibri" pitchFamily="34" charset="-120"/>
              </a:rPr>
              <a:t>dagar</a:t>
            </a:r>
            <a:r>
              <a:rPr lang="en-US" sz="1200">
                <a:solidFill>
                  <a:srgbClr val="FFFFFF"/>
                </a:solidFill>
                <a:latin typeface="Calibri" pitchFamily="34" charset="0"/>
                <a:ea typeface="Calibri" pitchFamily="34" charset="-122"/>
                <a:cs typeface="Calibri" pitchFamily="34" charset="-120"/>
              </a:rPr>
              <a:t> </a:t>
            </a:r>
            <a:r>
              <a:rPr lang="en-US" sz="1200" err="1">
                <a:solidFill>
                  <a:srgbClr val="FFFFFF"/>
                </a:solidFill>
                <a:latin typeface="Calibri" pitchFamily="34" charset="0"/>
                <a:ea typeface="Calibri" pitchFamily="34" charset="-122"/>
                <a:cs typeface="Calibri" pitchFamily="34" charset="-120"/>
              </a:rPr>
              <a:t>säljs</a:t>
            </a:r>
            <a:r>
              <a:rPr lang="en-US" sz="1200">
                <a:solidFill>
                  <a:srgbClr val="FFFFFF"/>
                </a:solidFill>
                <a:latin typeface="Calibri" pitchFamily="34" charset="0"/>
                <a:ea typeface="Calibri" pitchFamily="34" charset="-122"/>
                <a:cs typeface="Calibri" pitchFamily="34" charset="-120"/>
              </a:rPr>
              <a:t> </a:t>
            </a:r>
            <a:r>
              <a:rPr lang="en-US" sz="1200" b="1" err="1">
                <a:solidFill>
                  <a:srgbClr val="FFD166"/>
                </a:solidFill>
                <a:latin typeface="Calibri" pitchFamily="34" charset="0"/>
                <a:ea typeface="Calibri" pitchFamily="34" charset="-122"/>
                <a:cs typeface="Calibri" pitchFamily="34" charset="-120"/>
              </a:rPr>
              <a:t>tre</a:t>
            </a:r>
            <a:r>
              <a:rPr lang="en-US" sz="1200" b="1">
                <a:solidFill>
                  <a:srgbClr val="FFD166"/>
                </a:solidFill>
                <a:latin typeface="Calibri" pitchFamily="34" charset="0"/>
                <a:ea typeface="Calibri" pitchFamily="34" charset="-122"/>
                <a:cs typeface="Calibri" pitchFamily="34" charset="-120"/>
              </a:rPr>
              <a:t> </a:t>
            </a:r>
            <a:r>
              <a:rPr lang="en-US" sz="1200" b="1" err="1">
                <a:solidFill>
                  <a:srgbClr val="FFD166"/>
                </a:solidFill>
                <a:latin typeface="Calibri" pitchFamily="34" charset="0"/>
                <a:ea typeface="Calibri" pitchFamily="34" charset="-122"/>
                <a:cs typeface="Calibri" pitchFamily="34" charset="-120"/>
              </a:rPr>
              <a:t>gånger</a:t>
            </a:r>
            <a:r>
              <a:rPr lang="en-US" sz="1200" b="1">
                <a:solidFill>
                  <a:srgbClr val="FFD166"/>
                </a:solidFill>
                <a:latin typeface="Calibri" pitchFamily="34" charset="0"/>
                <a:ea typeface="Calibri" pitchFamily="34" charset="-122"/>
                <a:cs typeface="Calibri" pitchFamily="34" charset="-120"/>
              </a:rPr>
              <a:t> </a:t>
            </a:r>
            <a:r>
              <a:rPr lang="en-US" sz="1200" b="1" err="1">
                <a:solidFill>
                  <a:srgbClr val="FFD166"/>
                </a:solidFill>
                <a:latin typeface="Calibri" pitchFamily="34" charset="0"/>
                <a:ea typeface="Calibri" pitchFamily="34" charset="-122"/>
                <a:cs typeface="Calibri" pitchFamily="34" charset="-120"/>
              </a:rPr>
              <a:t>mer</a:t>
            </a:r>
            <a:r>
              <a:rPr lang="en-US" sz="1200">
                <a:solidFill>
                  <a:srgbClr val="FFFFFF"/>
                </a:solidFill>
                <a:latin typeface="Calibri" pitchFamily="34" charset="0"/>
                <a:ea typeface="Calibri" pitchFamily="34" charset="-122"/>
                <a:cs typeface="Calibri" pitchFamily="34" charset="-120"/>
              </a:rPr>
              <a:t> </a:t>
            </a:r>
            <a:r>
              <a:rPr lang="en-US" sz="1200" err="1">
                <a:solidFill>
                  <a:srgbClr val="FFFFFF"/>
                </a:solidFill>
                <a:latin typeface="Calibri" pitchFamily="34" charset="0"/>
                <a:ea typeface="Calibri" pitchFamily="34" charset="-122"/>
                <a:cs typeface="Calibri" pitchFamily="34" charset="-120"/>
              </a:rPr>
              <a:t>än</a:t>
            </a:r>
            <a:r>
              <a:rPr lang="en-US" sz="1200">
                <a:solidFill>
                  <a:srgbClr val="FFFFFF"/>
                </a:solidFill>
                <a:latin typeface="Calibri" pitchFamily="34" charset="0"/>
                <a:ea typeface="Calibri" pitchFamily="34" charset="-122"/>
                <a:cs typeface="Calibri" pitchFamily="34" charset="-120"/>
              </a:rPr>
              <a:t> </a:t>
            </a:r>
            <a:r>
              <a:rPr lang="en-US" sz="1200" err="1">
                <a:solidFill>
                  <a:srgbClr val="FFFFFF"/>
                </a:solidFill>
                <a:latin typeface="Calibri" pitchFamily="34" charset="0"/>
                <a:ea typeface="Calibri" pitchFamily="34" charset="-122"/>
                <a:cs typeface="Calibri" pitchFamily="34" charset="-120"/>
              </a:rPr>
              <a:t>andra</a:t>
            </a:r>
            <a:r>
              <a:rPr lang="en-US" sz="1200">
                <a:solidFill>
                  <a:srgbClr val="FFFFFF"/>
                </a:solidFill>
                <a:latin typeface="Calibri" pitchFamily="34" charset="0"/>
                <a:ea typeface="Calibri" pitchFamily="34" charset="-122"/>
                <a:cs typeface="Calibri" pitchFamily="34" charset="-120"/>
              </a:rPr>
              <a:t>.</a:t>
            </a:r>
            <a:endParaRPr lang="en-US" sz="1200"/>
          </a:p>
          <a:p>
            <a:r>
              <a:rPr lang="en-US" sz="1200">
                <a:solidFill>
                  <a:srgbClr val="000000"/>
                </a:solidFill>
                <a:latin typeface="Calibri" pitchFamily="34" charset="0"/>
                <a:ea typeface="Calibri" pitchFamily="34" charset="-122"/>
                <a:cs typeface="Calibri" pitchFamily="34" charset="-120"/>
              </a:rPr>
              <a:t> </a:t>
            </a:r>
            <a:endParaRPr lang="en-US" sz="1200"/>
          </a:p>
          <a:p>
            <a:r>
              <a:rPr lang="en-US" sz="1200" i="1" err="1">
                <a:solidFill>
                  <a:srgbClr val="BEE9E8"/>
                </a:solidFill>
                <a:latin typeface="Calibri" pitchFamily="34" charset="0"/>
                <a:ea typeface="Calibri" pitchFamily="34" charset="-122"/>
                <a:cs typeface="Calibri" pitchFamily="34" charset="-120"/>
              </a:rPr>
              <a:t>Att</a:t>
            </a:r>
            <a:r>
              <a:rPr lang="en-US" sz="1200" i="1">
                <a:solidFill>
                  <a:srgbClr val="BEE9E8"/>
                </a:solidFill>
                <a:latin typeface="Calibri" pitchFamily="34" charset="0"/>
                <a:ea typeface="Calibri" pitchFamily="34" charset="-122"/>
                <a:cs typeface="Calibri" pitchFamily="34" charset="-120"/>
              </a:rPr>
              <a:t> </a:t>
            </a:r>
            <a:r>
              <a:rPr lang="en-US" sz="1200" i="1" err="1">
                <a:solidFill>
                  <a:srgbClr val="BEE9E8"/>
                </a:solidFill>
                <a:latin typeface="Calibri" pitchFamily="34" charset="0"/>
                <a:ea typeface="Calibri" pitchFamily="34" charset="-122"/>
                <a:cs typeface="Calibri" pitchFamily="34" charset="-120"/>
              </a:rPr>
              <a:t>gissa</a:t>
            </a:r>
            <a:r>
              <a:rPr lang="en-US" sz="1200" i="1">
                <a:solidFill>
                  <a:srgbClr val="BEE9E8"/>
                </a:solidFill>
                <a:latin typeface="Calibri" pitchFamily="34" charset="0"/>
                <a:ea typeface="Calibri" pitchFamily="34" charset="-122"/>
                <a:cs typeface="Calibri" pitchFamily="34" charset="-120"/>
              </a:rPr>
              <a:t> 70 </a:t>
            </a:r>
            <a:r>
              <a:rPr lang="en-US" sz="1200" i="1" err="1">
                <a:solidFill>
                  <a:srgbClr val="BEE9E8"/>
                </a:solidFill>
                <a:latin typeface="Calibri" pitchFamily="34" charset="0"/>
                <a:ea typeface="Calibri" pitchFamily="34" charset="-122"/>
                <a:cs typeface="Calibri" pitchFamily="34" charset="-120"/>
              </a:rPr>
              <a:t>varje</a:t>
            </a:r>
            <a:r>
              <a:rPr lang="en-US" sz="1200" i="1">
                <a:solidFill>
                  <a:srgbClr val="BEE9E8"/>
                </a:solidFill>
                <a:latin typeface="Calibri" pitchFamily="34" charset="0"/>
                <a:ea typeface="Calibri" pitchFamily="34" charset="-122"/>
                <a:cs typeface="Calibri" pitchFamily="34" charset="-120"/>
              </a:rPr>
              <a:t> </a:t>
            </a:r>
            <a:r>
              <a:rPr lang="en-US" sz="1200" i="1" err="1">
                <a:solidFill>
                  <a:srgbClr val="BEE9E8"/>
                </a:solidFill>
                <a:latin typeface="Calibri" pitchFamily="34" charset="0"/>
                <a:ea typeface="Calibri" pitchFamily="34" charset="-122"/>
                <a:cs typeface="Calibri" pitchFamily="34" charset="-120"/>
              </a:rPr>
              <a:t>dag</a:t>
            </a:r>
            <a:r>
              <a:rPr lang="en-US" sz="1200" i="1">
                <a:solidFill>
                  <a:srgbClr val="BEE9E8"/>
                </a:solidFill>
                <a:latin typeface="Calibri" pitchFamily="34" charset="0"/>
                <a:ea typeface="Calibri" pitchFamily="34" charset="-122"/>
                <a:cs typeface="Calibri" pitchFamily="34" charset="-120"/>
              </a:rPr>
              <a:t> </a:t>
            </a:r>
            <a:r>
              <a:rPr lang="en-US" sz="1200" i="1" err="1">
                <a:solidFill>
                  <a:srgbClr val="BEE9E8"/>
                </a:solidFill>
                <a:latin typeface="Calibri" pitchFamily="34" charset="0"/>
                <a:ea typeface="Calibri" pitchFamily="34" charset="-122"/>
                <a:cs typeface="Calibri" pitchFamily="34" charset="-120"/>
              </a:rPr>
              <a:t>missar</a:t>
            </a:r>
            <a:r>
              <a:rPr lang="en-US" sz="1200" i="1">
                <a:solidFill>
                  <a:srgbClr val="BEE9E8"/>
                </a:solidFill>
                <a:latin typeface="Calibri" pitchFamily="34" charset="0"/>
                <a:ea typeface="Calibri" pitchFamily="34" charset="-122"/>
                <a:cs typeface="Calibri" pitchFamily="34" charset="-120"/>
              </a:rPr>
              <a:t> </a:t>
            </a:r>
            <a:r>
              <a:rPr lang="en-US" sz="1200" i="1" err="1">
                <a:solidFill>
                  <a:srgbClr val="BEE9E8"/>
                </a:solidFill>
                <a:latin typeface="Calibri" pitchFamily="34" charset="0"/>
                <a:ea typeface="Calibri" pitchFamily="34" charset="-122"/>
                <a:cs typeface="Calibri" pitchFamily="34" charset="-120"/>
              </a:rPr>
              <a:t>enormt</a:t>
            </a:r>
            <a:r>
              <a:rPr lang="en-US" sz="1200" i="1">
                <a:solidFill>
                  <a:srgbClr val="BEE9E8"/>
                </a:solidFill>
                <a:latin typeface="Calibri" pitchFamily="34" charset="0"/>
                <a:ea typeface="Calibri" pitchFamily="34" charset="-122"/>
                <a:cs typeface="Calibri" pitchFamily="34" charset="-120"/>
              </a:rPr>
              <a:t> </a:t>
            </a:r>
            <a:r>
              <a:rPr lang="en-US" sz="1200" i="1" err="1">
                <a:solidFill>
                  <a:srgbClr val="BEE9E8"/>
                </a:solidFill>
                <a:latin typeface="Calibri" pitchFamily="34" charset="0"/>
                <a:ea typeface="Calibri" pitchFamily="34" charset="-122"/>
                <a:cs typeface="Calibri" pitchFamily="34" charset="-120"/>
              </a:rPr>
              <a:t>mycket</a:t>
            </a:r>
            <a:r>
              <a:rPr lang="en-US" sz="1200" i="1">
                <a:solidFill>
                  <a:srgbClr val="BEE9E8"/>
                </a:solidFill>
                <a:latin typeface="Calibri" pitchFamily="34" charset="0"/>
                <a:ea typeface="Calibri" pitchFamily="34" charset="-122"/>
                <a:cs typeface="Calibri" pitchFamily="34" charset="-120"/>
              </a:rPr>
              <a:t>.</a:t>
            </a:r>
            <a:endParaRPr lang="en-US" sz="1200"/>
          </a:p>
          <a:p>
            <a:r>
              <a:rPr lang="en-US" sz="1200">
                <a:solidFill>
                  <a:srgbClr val="000000"/>
                </a:solidFill>
                <a:latin typeface="Calibri" pitchFamily="34" charset="0"/>
                <a:ea typeface="Calibri" pitchFamily="34" charset="-122"/>
                <a:cs typeface="Calibri" pitchFamily="34" charset="-120"/>
              </a:rPr>
              <a:t> </a:t>
            </a:r>
            <a:endParaRPr lang="en-US" sz="1200"/>
          </a:p>
          <a:p>
            <a:r>
              <a:rPr lang="en-US" sz="1200" b="1">
                <a:solidFill>
                  <a:srgbClr val="FFFFFF"/>
                </a:solidFill>
                <a:latin typeface="Calibri" pitchFamily="34" charset="0"/>
                <a:ea typeface="Calibri" pitchFamily="34" charset="-122"/>
                <a:cs typeface="Calibri" pitchFamily="34" charset="-120"/>
              </a:rPr>
              <a:t>Vi </a:t>
            </a:r>
            <a:r>
              <a:rPr lang="en-US" sz="1200" b="1" err="1">
                <a:solidFill>
                  <a:srgbClr val="FFFFFF"/>
                </a:solidFill>
                <a:latin typeface="Calibri" pitchFamily="34" charset="0"/>
                <a:ea typeface="Calibri" pitchFamily="34" charset="-122"/>
                <a:cs typeface="Calibri" pitchFamily="34" charset="-120"/>
              </a:rPr>
              <a:t>behöver</a:t>
            </a:r>
            <a:r>
              <a:rPr lang="en-US" sz="1200" b="1">
                <a:solidFill>
                  <a:srgbClr val="FFFFFF"/>
                </a:solidFill>
                <a:latin typeface="Calibri" pitchFamily="34" charset="0"/>
                <a:ea typeface="Calibri" pitchFamily="34" charset="-122"/>
                <a:cs typeface="Calibri" pitchFamily="34" charset="-120"/>
              </a:rPr>
              <a:t> </a:t>
            </a:r>
            <a:r>
              <a:rPr lang="en-US" sz="1200" b="1" err="1">
                <a:solidFill>
                  <a:srgbClr val="FFFFFF"/>
                </a:solidFill>
                <a:latin typeface="Calibri" pitchFamily="34" charset="0"/>
                <a:ea typeface="Calibri" pitchFamily="34" charset="-122"/>
                <a:cs typeface="Calibri" pitchFamily="34" charset="-120"/>
              </a:rPr>
              <a:t>mer</a:t>
            </a:r>
            <a:r>
              <a:rPr lang="en-US" sz="1200" b="1">
                <a:solidFill>
                  <a:srgbClr val="FFFFFF"/>
                </a:solidFill>
                <a:latin typeface="Calibri" pitchFamily="34" charset="0"/>
                <a:ea typeface="Calibri" pitchFamily="34" charset="-122"/>
                <a:cs typeface="Calibri" pitchFamily="34" charset="-120"/>
              </a:rPr>
              <a:t> information för </a:t>
            </a:r>
            <a:r>
              <a:rPr lang="en-US" sz="1200" b="1" err="1">
                <a:solidFill>
                  <a:srgbClr val="FFFFFF"/>
                </a:solidFill>
                <a:latin typeface="Calibri" pitchFamily="34" charset="0"/>
                <a:ea typeface="Calibri" pitchFamily="34" charset="-122"/>
                <a:cs typeface="Calibri" pitchFamily="34" charset="-120"/>
              </a:rPr>
              <a:t>att</a:t>
            </a:r>
            <a:r>
              <a:rPr lang="en-US" sz="1200" b="1">
                <a:solidFill>
                  <a:srgbClr val="FFFFFF"/>
                </a:solidFill>
                <a:latin typeface="Calibri" pitchFamily="34" charset="0"/>
                <a:ea typeface="Calibri" pitchFamily="34" charset="-122"/>
                <a:cs typeface="Calibri" pitchFamily="34" charset="-120"/>
              </a:rPr>
              <a:t> </a:t>
            </a:r>
            <a:r>
              <a:rPr lang="en-US" sz="1200" b="1" err="1">
                <a:solidFill>
                  <a:srgbClr val="FFFFFF"/>
                </a:solidFill>
                <a:latin typeface="Calibri" pitchFamily="34" charset="0"/>
                <a:ea typeface="Calibri" pitchFamily="34" charset="-122"/>
                <a:cs typeface="Calibri" pitchFamily="34" charset="-120"/>
              </a:rPr>
              <a:t>kunna</a:t>
            </a:r>
            <a:r>
              <a:rPr lang="en-US" sz="1200" b="1">
                <a:solidFill>
                  <a:srgbClr val="FFFFFF"/>
                </a:solidFill>
                <a:latin typeface="Calibri" pitchFamily="34" charset="0"/>
                <a:ea typeface="Calibri" pitchFamily="34" charset="-122"/>
                <a:cs typeface="Calibri" pitchFamily="34" charset="-120"/>
              </a:rPr>
              <a:t> </a:t>
            </a:r>
            <a:r>
              <a:rPr lang="en-US" sz="1200" b="1" err="1">
                <a:solidFill>
                  <a:srgbClr val="FFFFFF"/>
                </a:solidFill>
                <a:latin typeface="Calibri" pitchFamily="34" charset="0"/>
                <a:ea typeface="Calibri" pitchFamily="34" charset="-122"/>
                <a:cs typeface="Calibri" pitchFamily="34" charset="-120"/>
              </a:rPr>
              <a:t>gissa</a:t>
            </a:r>
            <a:r>
              <a:rPr lang="en-US" sz="1200" b="1">
                <a:solidFill>
                  <a:srgbClr val="FFFFFF"/>
                </a:solidFill>
                <a:latin typeface="Calibri" pitchFamily="34" charset="0"/>
                <a:ea typeface="Calibri" pitchFamily="34" charset="-122"/>
                <a:cs typeface="Calibri" pitchFamily="34" charset="-120"/>
              </a:rPr>
              <a:t> </a:t>
            </a:r>
            <a:r>
              <a:rPr lang="en-US" sz="1200" b="1" err="1">
                <a:solidFill>
                  <a:srgbClr val="FFFFFF"/>
                </a:solidFill>
                <a:latin typeface="Calibri" pitchFamily="34" charset="0"/>
                <a:ea typeface="Calibri" pitchFamily="34" charset="-122"/>
                <a:cs typeface="Calibri" pitchFamily="34" charset="-120"/>
              </a:rPr>
              <a:t>bättre</a:t>
            </a:r>
            <a:r>
              <a:rPr lang="en-US" sz="1200" b="1">
                <a:solidFill>
                  <a:srgbClr val="FFFFFF"/>
                </a:solidFill>
                <a:latin typeface="Calibri" pitchFamily="34" charset="0"/>
                <a:ea typeface="Calibri" pitchFamily="34" charset="-122"/>
                <a:cs typeface="Calibri" pitchFamily="34" charset="-120"/>
              </a:rPr>
              <a:t>.</a:t>
            </a:r>
            <a:endParaRPr lang="en-US" sz="1200"/>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AA0BE-D998-545D-AF11-4383E34761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31E6CA-D756-9216-DFD5-807C717A95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4B6EB54-A68E-FED0-FF22-355B602135B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63818D9-DABF-801F-8C2F-1C03D601E5E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FBF32E0-5791-D011-F0FE-5EEF6448F8DE}"/>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a:solidFill>
                  <a:schemeClr val="tx1"/>
                </a:solidFill>
                <a:effectLst/>
                <a:latin typeface="+mn-lt"/>
                <a:ea typeface="+mn-ea"/>
                <a:cs typeface="+mn-cs"/>
              </a:rPr>
              <a:t>Syfte: Att visa att data ofta innehåller mönster som kan förklara variationen, om vi tittar på rätt sätt.</a:t>
            </a:r>
            <a:br>
              <a:rPr lang="sv-FI" sz="1200" kern="1200">
                <a:solidFill>
                  <a:schemeClr val="tx1"/>
                </a:solidFill>
                <a:effectLst/>
                <a:latin typeface="+mn-lt"/>
                <a:ea typeface="+mn-ea"/>
                <a:cs typeface="+mn-cs"/>
              </a:rPr>
            </a:br>
            <a:br>
              <a:rPr lang="sv-FI" sz="1200" kern="1200">
                <a:solidFill>
                  <a:schemeClr val="tx1"/>
                </a:solidFill>
                <a:effectLst/>
                <a:latin typeface="+mn-lt"/>
                <a:ea typeface="+mn-ea"/>
                <a:cs typeface="+mn-cs"/>
              </a:rPr>
            </a:br>
            <a:r>
              <a:rPr lang="sv-FI" sz="1200" kern="1200">
                <a:solidFill>
                  <a:schemeClr val="tx1"/>
                </a:solidFill>
                <a:effectLst/>
                <a:latin typeface="+mn-lt"/>
                <a:ea typeface="+mn-ea"/>
                <a:cs typeface="+mn-cs"/>
              </a:rPr>
              <a:t>Avslöja att det finns mer data: samma dagar fast nu också med information om dagstemperaturen. Låt eleverna rita punkterna i ett koordinatsystem (temperatur på x-axeln, glassar på y-axeln).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a:solidFill>
                <a:schemeClr val="tx1"/>
              </a:solidFill>
              <a:effectLst/>
              <a:latin typeface="+mn-lt"/>
              <a:ea typeface="+mn-ea"/>
              <a:cs typeface="+mn-cs"/>
            </a:endParaRPr>
          </a:p>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28B03589-A42D-9B2C-B873-6DC966421E4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09B4B16-10D0-F821-0519-E0E88040A88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53975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err="1">
                <a:ea typeface="Calibri"/>
                <a:cs typeface="Calibri"/>
              </a:rPr>
              <a:t>Kolumnerna</a:t>
            </a:r>
            <a:r>
              <a:rPr lang="en-US">
                <a:ea typeface="Calibri"/>
                <a:cs typeface="Calibri"/>
              </a:rPr>
              <a:t> "Dag" och "</a:t>
            </a:r>
            <a:r>
              <a:rPr lang="en-US" err="1">
                <a:ea typeface="Calibri"/>
                <a:cs typeface="Calibri"/>
              </a:rPr>
              <a:t>Sålda</a:t>
            </a:r>
            <a:r>
              <a:rPr lang="en-US">
                <a:ea typeface="Calibri"/>
                <a:cs typeface="Calibri"/>
              </a:rPr>
              <a:t> </a:t>
            </a:r>
            <a:r>
              <a:rPr lang="en-US" err="1">
                <a:ea typeface="Calibri"/>
                <a:cs typeface="Calibri"/>
              </a:rPr>
              <a:t>glassar</a:t>
            </a:r>
            <a:r>
              <a:rPr lang="en-US">
                <a:ea typeface="Calibri"/>
                <a:cs typeface="Calibri"/>
              </a:rPr>
              <a:t>" </a:t>
            </a:r>
            <a:r>
              <a:rPr lang="en-US" err="1">
                <a:ea typeface="Calibri"/>
                <a:cs typeface="Calibri"/>
              </a:rPr>
              <a:t>är</a:t>
            </a:r>
            <a:r>
              <a:rPr lang="en-US">
                <a:ea typeface="Calibri"/>
                <a:cs typeface="Calibri"/>
              </a:rPr>
              <a:t> </a:t>
            </a:r>
            <a:r>
              <a:rPr lang="en-US" err="1">
                <a:ea typeface="Calibri"/>
                <a:cs typeface="Calibri"/>
              </a:rPr>
              <a:t>samma</a:t>
            </a:r>
            <a:r>
              <a:rPr lang="en-US">
                <a:ea typeface="Calibri"/>
                <a:cs typeface="Calibri"/>
              </a:rPr>
              <a:t> </a:t>
            </a:r>
            <a:r>
              <a:rPr lang="en-US" err="1">
                <a:ea typeface="Calibri"/>
                <a:cs typeface="Calibri"/>
              </a:rPr>
              <a:t>som</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vår</a:t>
            </a:r>
            <a:r>
              <a:rPr lang="en-US">
                <a:ea typeface="Calibri"/>
                <a:cs typeface="Calibri"/>
              </a:rPr>
              <a:t> </a:t>
            </a:r>
            <a:r>
              <a:rPr lang="en-US" err="1">
                <a:ea typeface="Calibri"/>
                <a:cs typeface="Calibri"/>
              </a:rPr>
              <a:t>tidigare</a:t>
            </a:r>
            <a:r>
              <a:rPr lang="en-US">
                <a:ea typeface="Calibri"/>
                <a:cs typeface="Calibri"/>
              </a:rPr>
              <a:t> </a:t>
            </a:r>
            <a:r>
              <a:rPr lang="en-US" err="1">
                <a:ea typeface="Calibri"/>
                <a:cs typeface="Calibri"/>
              </a:rPr>
              <a:t>tabell</a:t>
            </a:r>
            <a:r>
              <a:rPr lang="en-US">
                <a:ea typeface="Calibri"/>
                <a:cs typeface="Calibri"/>
              </a:rPr>
              <a:t>. "</a:t>
            </a:r>
            <a:r>
              <a:rPr lang="en-US" err="1">
                <a:ea typeface="Calibri"/>
                <a:cs typeface="Calibri"/>
              </a:rPr>
              <a:t>Temperatur</a:t>
            </a:r>
            <a:r>
              <a:rPr lang="en-US">
                <a:ea typeface="Calibri"/>
                <a:cs typeface="Calibri"/>
              </a:rPr>
              <a:t>"-</a:t>
            </a:r>
            <a:r>
              <a:rPr lang="en-US" err="1">
                <a:ea typeface="Calibri"/>
                <a:cs typeface="Calibri"/>
              </a:rPr>
              <a:t>kolumnen</a:t>
            </a:r>
            <a:r>
              <a:rPr lang="en-US">
                <a:ea typeface="Calibri"/>
                <a:cs typeface="Calibri"/>
              </a:rPr>
              <a:t> </a:t>
            </a:r>
            <a:r>
              <a:rPr lang="en-US" err="1">
                <a:ea typeface="Calibri"/>
                <a:cs typeface="Calibri"/>
              </a:rPr>
              <a:t>är</a:t>
            </a:r>
            <a:r>
              <a:rPr lang="en-US">
                <a:ea typeface="Calibri"/>
                <a:cs typeface="Calibri"/>
              </a:rPr>
              <a:t> </a:t>
            </a:r>
            <a:r>
              <a:rPr lang="en-US" err="1">
                <a:ea typeface="Calibri"/>
                <a:cs typeface="Calibri"/>
              </a:rPr>
              <a:t>ny</a:t>
            </a:r>
            <a:r>
              <a:rPr lang="en-US">
                <a:ea typeface="Calibri"/>
                <a:cs typeface="Calibri"/>
              </a:rPr>
              <a:t>. Dag-</a:t>
            </a:r>
            <a:r>
              <a:rPr lang="en-US" err="1">
                <a:ea typeface="Calibri"/>
                <a:cs typeface="Calibri"/>
              </a:rPr>
              <a:t>kolumnen</a:t>
            </a:r>
            <a:r>
              <a:rPr lang="en-US">
                <a:ea typeface="Calibri"/>
                <a:cs typeface="Calibri"/>
              </a:rPr>
              <a:t> </a:t>
            </a:r>
            <a:r>
              <a:rPr lang="en-US" err="1">
                <a:ea typeface="Calibri"/>
                <a:cs typeface="Calibri"/>
              </a:rPr>
              <a:t>används</a:t>
            </a:r>
            <a:r>
              <a:rPr lang="en-US">
                <a:ea typeface="Calibri"/>
                <a:cs typeface="Calibri"/>
              </a:rPr>
              <a:t> </a:t>
            </a:r>
            <a:r>
              <a:rPr lang="en-US" err="1">
                <a:ea typeface="Calibri"/>
                <a:cs typeface="Calibri"/>
              </a:rPr>
              <a:t>inte</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modellen</a:t>
            </a:r>
            <a:r>
              <a:rPr lang="en-US">
                <a:ea typeface="Calibri"/>
                <a:cs typeface="Calibri"/>
              </a:rPr>
              <a:t>.</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1F4D2-F940-0228-74CC-6C23F0FFD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A5FD21-8017-D2CB-11F1-E668A0697BE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6D7FB50E-84BD-B8C1-62BE-72523B4A9C63}"/>
              </a:ext>
            </a:extLst>
          </p:cNvPr>
          <p:cNvSpPr>
            <a:spLocks noGrp="1"/>
          </p:cNvSpPr>
          <p:nvPr>
            <p:ph type="body" idx="1"/>
          </p:nvPr>
        </p:nvSpPr>
        <p:spPr/>
        <p:txBody>
          <a:bodyPr/>
          <a:lstStyle/>
          <a:p>
            <a:r>
              <a:rPr lang="en-US" dirty="0">
                <a:ea typeface="Calibri"/>
                <a:cs typeface="Calibri"/>
              </a:rPr>
              <a:t>För </a:t>
            </a:r>
            <a:r>
              <a:rPr lang="en-US" dirty="0" err="1">
                <a:ea typeface="Calibri"/>
                <a:cs typeface="Calibri"/>
              </a:rPr>
              <a:t>att</a:t>
            </a:r>
            <a:r>
              <a:rPr lang="en-US" dirty="0">
                <a:ea typeface="Calibri"/>
                <a:cs typeface="Calibri"/>
              </a:rPr>
              <a:t> </a:t>
            </a:r>
            <a:r>
              <a:rPr lang="en-US" dirty="0" err="1">
                <a:ea typeface="Calibri"/>
                <a:cs typeface="Calibri"/>
              </a:rPr>
              <a:t>koppla</a:t>
            </a:r>
            <a:r>
              <a:rPr lang="en-US" dirty="0">
                <a:ea typeface="Calibri"/>
                <a:cs typeface="Calibri"/>
              </a:rPr>
              <a:t> </a:t>
            </a:r>
            <a:r>
              <a:rPr lang="en-US" dirty="0" err="1">
                <a:ea typeface="Calibri"/>
                <a:cs typeface="Calibri"/>
              </a:rPr>
              <a:t>medelvärdet</a:t>
            </a:r>
            <a:r>
              <a:rPr lang="en-US" dirty="0">
                <a:ea typeface="Calibri"/>
                <a:cs typeface="Calibri"/>
              </a:rPr>
              <a:t> till </a:t>
            </a:r>
            <a:r>
              <a:rPr lang="en-US" dirty="0" err="1">
                <a:ea typeface="Calibri"/>
                <a:cs typeface="Calibri"/>
              </a:rPr>
              <a:t>grafen</a:t>
            </a:r>
            <a:r>
              <a:rPr lang="en-US" dirty="0">
                <a:ea typeface="Calibri"/>
                <a:cs typeface="Calibri"/>
              </a:rPr>
              <a:t>, </a:t>
            </a:r>
            <a:r>
              <a:rPr lang="en-US" dirty="0" err="1">
                <a:ea typeface="Calibri"/>
                <a:cs typeface="Calibri"/>
              </a:rPr>
              <a:t>har</a:t>
            </a:r>
            <a:r>
              <a:rPr lang="en-US" dirty="0">
                <a:ea typeface="Calibri"/>
                <a:cs typeface="Calibri"/>
              </a:rPr>
              <a:t> vi </a:t>
            </a:r>
            <a:r>
              <a:rPr lang="en-US" dirty="0" err="1">
                <a:ea typeface="Calibri"/>
                <a:cs typeface="Calibri"/>
              </a:rPr>
              <a:t>här</a:t>
            </a:r>
            <a:r>
              <a:rPr lang="en-US" dirty="0">
                <a:ea typeface="Calibri"/>
                <a:cs typeface="Calibri"/>
              </a:rPr>
              <a:t> </a:t>
            </a:r>
            <a:r>
              <a:rPr lang="en-US" dirty="0" err="1">
                <a:ea typeface="Calibri"/>
                <a:cs typeface="Calibri"/>
              </a:rPr>
              <a:t>ritat</a:t>
            </a:r>
            <a:r>
              <a:rPr lang="en-US" dirty="0">
                <a:ea typeface="Calibri"/>
                <a:cs typeface="Calibri"/>
              </a:rPr>
              <a:t> in </a:t>
            </a:r>
            <a:r>
              <a:rPr lang="en-US" dirty="0" err="1">
                <a:ea typeface="Calibri"/>
                <a:cs typeface="Calibri"/>
              </a:rPr>
              <a:t>medelvärdet</a:t>
            </a:r>
            <a:r>
              <a:rPr lang="en-US" dirty="0">
                <a:ea typeface="Calibri"/>
                <a:cs typeface="Calibri"/>
              </a:rPr>
              <a:t> I form av den </a:t>
            </a:r>
            <a:r>
              <a:rPr lang="en-US" dirty="0" err="1">
                <a:ea typeface="Calibri"/>
                <a:cs typeface="Calibri"/>
              </a:rPr>
              <a:t>räta</a:t>
            </a:r>
            <a:r>
              <a:rPr lang="en-US" dirty="0">
                <a:ea typeface="Calibri"/>
                <a:cs typeface="Calibri"/>
              </a:rPr>
              <a:t> </a:t>
            </a:r>
            <a:r>
              <a:rPr lang="en-US" dirty="0" err="1">
                <a:ea typeface="Calibri"/>
                <a:cs typeface="Calibri"/>
              </a:rPr>
              <a:t>linjen</a:t>
            </a:r>
            <a:r>
              <a:rPr lang="en-US" dirty="0">
                <a:ea typeface="Calibri"/>
                <a:cs typeface="Calibri"/>
              </a:rPr>
              <a:t> (y = 70). </a:t>
            </a:r>
          </a:p>
          <a:p>
            <a:endParaRPr lang="en-US" dirty="0">
              <a:ea typeface="Calibri"/>
              <a:cs typeface="Calibri"/>
            </a:endParaRPr>
          </a:p>
          <a:p>
            <a:r>
              <a:rPr lang="en-US" dirty="0">
                <a:ea typeface="Calibri"/>
                <a:cs typeface="Calibri"/>
              </a:rPr>
              <a:t>Det ger </a:t>
            </a:r>
            <a:r>
              <a:rPr lang="en-US" dirty="0" err="1">
                <a:ea typeface="Calibri"/>
                <a:cs typeface="Calibri"/>
              </a:rPr>
              <a:t>en</a:t>
            </a:r>
            <a:r>
              <a:rPr lang="en-US" dirty="0">
                <a:ea typeface="Calibri"/>
                <a:cs typeface="Calibri"/>
              </a:rPr>
              <a:t> </a:t>
            </a:r>
            <a:r>
              <a:rPr lang="en-US" dirty="0" err="1">
                <a:ea typeface="Calibri"/>
                <a:cs typeface="Calibri"/>
              </a:rPr>
              <a:t>smidig</a:t>
            </a:r>
            <a:r>
              <a:rPr lang="en-US" dirty="0">
                <a:ea typeface="Calibri"/>
                <a:cs typeface="Calibri"/>
              </a:rPr>
              <a:t> </a:t>
            </a:r>
            <a:r>
              <a:rPr lang="en-US" dirty="0" err="1">
                <a:ea typeface="Calibri"/>
                <a:cs typeface="Calibri"/>
              </a:rPr>
              <a:t>övergång</a:t>
            </a:r>
            <a:r>
              <a:rPr lang="en-US" dirty="0">
                <a:ea typeface="Calibri"/>
                <a:cs typeface="Calibri"/>
              </a:rPr>
              <a:t> till </a:t>
            </a:r>
            <a:r>
              <a:rPr lang="en-US" dirty="0" err="1">
                <a:ea typeface="Calibri"/>
                <a:cs typeface="Calibri"/>
              </a:rPr>
              <a:t>hur</a:t>
            </a:r>
            <a:r>
              <a:rPr lang="en-US" dirty="0">
                <a:ea typeface="Calibri"/>
                <a:cs typeface="Calibri"/>
              </a:rPr>
              <a:t> man </a:t>
            </a:r>
            <a:r>
              <a:rPr lang="en-US" dirty="0" err="1">
                <a:ea typeface="Calibri"/>
                <a:cs typeface="Calibri"/>
              </a:rPr>
              <a:t>kan</a:t>
            </a:r>
            <a:r>
              <a:rPr lang="en-US" dirty="0">
                <a:ea typeface="Calibri"/>
                <a:cs typeface="Calibri"/>
              </a:rPr>
              <a:t> </a:t>
            </a:r>
            <a:r>
              <a:rPr lang="en-US" dirty="0" err="1">
                <a:ea typeface="Calibri"/>
                <a:cs typeface="Calibri"/>
              </a:rPr>
              <a:t>hitta</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linje</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passar</a:t>
            </a:r>
            <a:r>
              <a:rPr lang="en-US" dirty="0">
                <a:ea typeface="Calibri"/>
                <a:cs typeface="Calibri"/>
              </a:rPr>
              <a:t> data </a:t>
            </a:r>
            <a:r>
              <a:rPr lang="en-US" dirty="0" err="1">
                <a:ea typeface="Calibri"/>
                <a:cs typeface="Calibri"/>
              </a:rPr>
              <a:t>bättre</a:t>
            </a:r>
            <a:r>
              <a:rPr lang="en-US" dirty="0">
                <a:ea typeface="Calibri"/>
                <a:cs typeface="Calibri"/>
              </a:rPr>
              <a:t>, </a:t>
            </a:r>
            <a:r>
              <a:rPr lang="en-US" dirty="0" err="1">
                <a:ea typeface="Calibri"/>
                <a:cs typeface="Calibri"/>
              </a:rPr>
              <a:t>dvs</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ny</a:t>
            </a:r>
            <a:r>
              <a:rPr lang="en-US" dirty="0">
                <a:ea typeface="Calibri"/>
                <a:cs typeface="Calibri"/>
              </a:rPr>
              <a:t> och </a:t>
            </a:r>
            <a:r>
              <a:rPr lang="en-US" dirty="0" err="1">
                <a:ea typeface="Calibri"/>
                <a:cs typeface="Calibri"/>
              </a:rPr>
              <a:t>uppdaterad</a:t>
            </a:r>
            <a:r>
              <a:rPr lang="en-US" dirty="0">
                <a:ea typeface="Calibri"/>
                <a:cs typeface="Calibri"/>
              </a:rPr>
              <a:t> </a:t>
            </a:r>
            <a:r>
              <a:rPr lang="en-US" dirty="0" err="1">
                <a:ea typeface="Calibri"/>
                <a:cs typeface="Calibri"/>
              </a:rPr>
              <a:t>linjär</a:t>
            </a:r>
            <a:r>
              <a:rPr lang="en-US" dirty="0">
                <a:ea typeface="Calibri"/>
                <a:cs typeface="Calibri"/>
              </a:rPr>
              <a:t> </a:t>
            </a:r>
            <a:r>
              <a:rPr lang="en-US" dirty="0" err="1">
                <a:ea typeface="Calibri"/>
                <a:cs typeface="Calibri"/>
              </a:rPr>
              <a:t>modell</a:t>
            </a:r>
            <a:r>
              <a:rPr lang="en-US" dirty="0">
                <a:ea typeface="Calibri"/>
                <a:cs typeface="Calibri"/>
              </a:rPr>
              <a:t>. I </a:t>
            </a:r>
            <a:r>
              <a:rPr lang="en-US" dirty="0" err="1">
                <a:ea typeface="Calibri"/>
                <a:cs typeface="Calibri"/>
              </a:rPr>
              <a:t>praktiken</a:t>
            </a:r>
            <a:r>
              <a:rPr lang="en-US" dirty="0">
                <a:ea typeface="Calibri"/>
                <a:cs typeface="Calibri"/>
              </a:rPr>
              <a:t>: vi </a:t>
            </a:r>
            <a:r>
              <a:rPr lang="en-US" dirty="0" err="1">
                <a:ea typeface="Calibri"/>
                <a:cs typeface="Calibri"/>
              </a:rPr>
              <a:t>behöver</a:t>
            </a:r>
            <a:r>
              <a:rPr lang="en-US" dirty="0">
                <a:ea typeface="Calibri"/>
                <a:cs typeface="Calibri"/>
              </a:rPr>
              <a:t> “</a:t>
            </a:r>
            <a:r>
              <a:rPr lang="en-US" dirty="0" err="1">
                <a:ea typeface="Calibri"/>
                <a:cs typeface="Calibri"/>
              </a:rPr>
              <a:t>flytta</a:t>
            </a:r>
            <a:r>
              <a:rPr lang="en-US" dirty="0">
                <a:ea typeface="Calibri"/>
                <a:cs typeface="Calibri"/>
              </a:rPr>
              <a:t>” </a:t>
            </a:r>
            <a:r>
              <a:rPr lang="en-US" dirty="0" err="1">
                <a:ea typeface="Calibri"/>
                <a:cs typeface="Calibri"/>
              </a:rPr>
              <a:t>på</a:t>
            </a:r>
            <a:r>
              <a:rPr lang="en-US" dirty="0">
                <a:ea typeface="Calibri"/>
                <a:cs typeface="Calibri"/>
              </a:rPr>
              <a:t> </a:t>
            </a:r>
            <a:r>
              <a:rPr lang="en-US" dirty="0" err="1">
                <a:ea typeface="Calibri"/>
                <a:cs typeface="Calibri"/>
              </a:rPr>
              <a:t>linjen</a:t>
            </a:r>
            <a:r>
              <a:rPr lang="en-US" dirty="0">
                <a:ea typeface="Calibri"/>
                <a:cs typeface="Calibri"/>
              </a:rPr>
              <a:t> för </a:t>
            </a:r>
            <a:r>
              <a:rPr lang="en-US" dirty="0" err="1">
                <a:ea typeface="Calibri"/>
                <a:cs typeface="Calibri"/>
              </a:rPr>
              <a:t>att</a:t>
            </a:r>
            <a:r>
              <a:rPr lang="en-US" dirty="0">
                <a:ea typeface="Calibri"/>
                <a:cs typeface="Calibri"/>
              </a:rPr>
              <a:t> </a:t>
            </a:r>
            <a:r>
              <a:rPr lang="en-US" dirty="0" err="1">
                <a:ea typeface="Calibri"/>
                <a:cs typeface="Calibri"/>
              </a:rPr>
              <a:t>göra</a:t>
            </a:r>
            <a:r>
              <a:rPr lang="en-US" dirty="0">
                <a:ea typeface="Calibri"/>
                <a:cs typeface="Calibri"/>
              </a:rPr>
              <a:t> </a:t>
            </a:r>
            <a:r>
              <a:rPr lang="en-US" dirty="0" err="1">
                <a:ea typeface="Calibri"/>
                <a:cs typeface="Calibri"/>
              </a:rPr>
              <a:t>modellen</a:t>
            </a:r>
            <a:r>
              <a:rPr lang="en-US" dirty="0">
                <a:ea typeface="Calibri"/>
                <a:cs typeface="Calibri"/>
              </a:rPr>
              <a:t> </a:t>
            </a:r>
            <a:r>
              <a:rPr lang="en-US" dirty="0" err="1">
                <a:ea typeface="Calibri"/>
                <a:cs typeface="Calibri"/>
              </a:rPr>
              <a:t>bättre</a:t>
            </a:r>
            <a:r>
              <a:rPr lang="en-US" dirty="0">
                <a:ea typeface="Calibri"/>
                <a:cs typeface="Calibri"/>
              </a:rPr>
              <a:t>.</a:t>
            </a:r>
            <a:endParaRPr lang="en-US" dirty="0"/>
          </a:p>
        </p:txBody>
      </p:sp>
      <p:sp>
        <p:nvSpPr>
          <p:cNvPr id="4" name="Slide Number Placeholder 3">
            <a:extLst>
              <a:ext uri="{FF2B5EF4-FFF2-40B4-BE49-F238E27FC236}">
                <a16:creationId xmlns:a16="http://schemas.microsoft.com/office/drawing/2014/main" id="{9A525CB9-5FD5-D6DE-9644-166F30AD1FA8}"/>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88789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C904-3046-3212-1B18-774496E00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8C111B-A4C2-E1CE-796E-C93C00A1F518}"/>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7CD20B2-80DD-570B-2944-E1B0457E21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5B609F-C5DD-A666-4EEA-6FA15FCBEF78}"/>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780637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8609E-7235-815C-5171-2559E396F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AD0100-B9D4-2641-9395-24024A56F673}"/>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951E7ACB-A3A6-FCAA-D61B-402BAFEE4F36}"/>
              </a:ext>
            </a:extLst>
          </p:cNvPr>
          <p:cNvSpPr>
            <a:spLocks noGrp="1"/>
          </p:cNvSpPr>
          <p:nvPr>
            <p:ph type="body" idx="1"/>
          </p:nvPr>
        </p:nvSpPr>
        <p:spPr/>
        <p:txBody>
          <a:bodyPr/>
          <a:lstStyle/>
          <a:p>
            <a:r>
              <a:rPr lang="sv-FI" sz="1200" i="0" kern="1200">
                <a:solidFill>
                  <a:schemeClr val="tx1"/>
                </a:solidFill>
                <a:effectLst/>
                <a:latin typeface="+mn-lt"/>
                <a:ea typeface="+mn-ea"/>
                <a:cs typeface="+mn-cs"/>
              </a:rPr>
              <a:t>Det är när vi ser att punkterna bildar en form (nästan en linje) som vi förstår att det finns ett samband vi kan använda. Mönstret i datan är själva grunden för all maskininlärning.</a:t>
            </a:r>
          </a:p>
        </p:txBody>
      </p:sp>
      <p:sp>
        <p:nvSpPr>
          <p:cNvPr id="4" name="Slide Number Placeholder 3">
            <a:extLst>
              <a:ext uri="{FF2B5EF4-FFF2-40B4-BE49-F238E27FC236}">
                <a16:creationId xmlns:a16="http://schemas.microsoft.com/office/drawing/2014/main" id="{42DF3315-6F78-BEF7-512B-081B5E30ABD8}"/>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296663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889F3-C87B-450F-9FAB-532613018B61}"/>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0B43AF7-8B29-425D-8BB0-C8F1EC866F7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F94CBCE-6985-9ECA-97F2-EF1ADC42E70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8073E38-F068-4697-5F13-C8B93B2CC51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CBED810-0A31-B174-8123-A62FA6F4FFC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a:solidFill>
                  <a:schemeClr val="tx1"/>
                </a:solidFill>
                <a:effectLst/>
                <a:latin typeface="+mn-lt"/>
                <a:ea typeface="Calibri"/>
                <a:cs typeface="Calibri"/>
              </a:rPr>
              <a:t>Syfte: </a:t>
            </a:r>
            <a:r>
              <a:rPr lang="sv-FI" sz="1200" kern="1200">
                <a:solidFill>
                  <a:schemeClr val="tx1"/>
                </a:solidFill>
                <a:effectLst/>
                <a:latin typeface="+mn-lt"/>
                <a:ea typeface="+mn-ea"/>
                <a:cs typeface="+mn-cs"/>
              </a:rPr>
              <a:t>Att låta eleverna själva upptäcka att en rät linje kan beskriva sambandet, och att repetera/introducera räta linjens ekvation.</a:t>
            </a:r>
          </a:p>
          <a:p>
            <a:endParaRPr lang="sv-SE" sz="1200" kern="1200" noProof="0">
              <a:solidFill>
                <a:schemeClr val="tx1"/>
              </a:solidFill>
              <a:effectLst/>
              <a:latin typeface="+mn-lt"/>
              <a:ea typeface="Calibri"/>
              <a:cs typeface="Calibri"/>
            </a:endParaRPr>
          </a:p>
        </p:txBody>
      </p:sp>
      <p:sp>
        <p:nvSpPr>
          <p:cNvPr id="6" name="Footer Placeholder 5">
            <a:extLst>
              <a:ext uri="{FF2B5EF4-FFF2-40B4-BE49-F238E27FC236}">
                <a16:creationId xmlns:a16="http://schemas.microsoft.com/office/drawing/2014/main" id="{E053348B-A255-A43A-3442-5C582B7AC6B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5ADE09B-CE8B-5785-841C-7F8B4382C95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8893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C4A28-BE1A-5D22-33AC-48DF878D0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5AFA6-D682-86D0-69E7-A61BC67B17A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7DE2D60-BB72-70A4-DB0B-3DDAAB72609F}"/>
              </a:ext>
            </a:extLst>
          </p:cNvPr>
          <p:cNvSpPr>
            <a:spLocks noGrp="1"/>
          </p:cNvSpPr>
          <p:nvPr>
            <p:ph type="body" idx="1"/>
          </p:nvPr>
        </p:nvSpPr>
        <p:spPr/>
        <p:txBody>
          <a:bodyPr/>
          <a:lstStyle/>
          <a:p>
            <a:r>
              <a:rPr lang="en-US" dirty="0" err="1"/>
              <a:t>Här</a:t>
            </a:r>
            <a:r>
              <a:rPr lang="en-US" dirty="0"/>
              <a:t> </a:t>
            </a:r>
            <a:r>
              <a:rPr lang="en-US" dirty="0" err="1"/>
              <a:t>börjar</a:t>
            </a:r>
            <a:r>
              <a:rPr lang="en-US" dirty="0"/>
              <a:t> vi </a:t>
            </a:r>
            <a:r>
              <a:rPr lang="en-US" dirty="0" err="1"/>
              <a:t>göra</a:t>
            </a:r>
            <a:r>
              <a:rPr lang="en-US" dirty="0"/>
              <a:t> </a:t>
            </a:r>
            <a:r>
              <a:rPr lang="en-US" dirty="0" err="1"/>
              <a:t>sådant</a:t>
            </a:r>
            <a:r>
              <a:rPr lang="en-US" dirty="0"/>
              <a:t> </a:t>
            </a:r>
            <a:r>
              <a:rPr lang="en-US" dirty="0" err="1"/>
              <a:t>som</a:t>
            </a:r>
            <a:r>
              <a:rPr lang="en-US" dirty="0"/>
              <a:t> </a:t>
            </a:r>
            <a:r>
              <a:rPr lang="en-US" dirty="0" err="1"/>
              <a:t>en</a:t>
            </a:r>
            <a:r>
              <a:rPr lang="en-US" dirty="0"/>
              <a:t> </a:t>
            </a:r>
            <a:r>
              <a:rPr lang="en-US" dirty="0" err="1"/>
              <a:t>stor</a:t>
            </a:r>
            <a:r>
              <a:rPr lang="en-US" dirty="0"/>
              <a:t> del av </a:t>
            </a:r>
            <a:r>
              <a:rPr lang="en-US" dirty="0" err="1"/>
              <a:t>dagens</a:t>
            </a:r>
            <a:r>
              <a:rPr lang="en-US" dirty="0"/>
              <a:t> AI-system </a:t>
            </a:r>
            <a:r>
              <a:rPr lang="en-US" dirty="0" err="1"/>
              <a:t>gör</a:t>
            </a:r>
            <a:r>
              <a:rPr lang="en-US" dirty="0"/>
              <a:t>: </a:t>
            </a:r>
            <a:r>
              <a:rPr lang="en-US" dirty="0" err="1"/>
              <a:t>förutsäga</a:t>
            </a:r>
            <a:r>
              <a:rPr lang="en-US" dirty="0"/>
              <a:t> </a:t>
            </a:r>
            <a:r>
              <a:rPr lang="en-US" dirty="0" err="1"/>
              <a:t>vad</a:t>
            </a:r>
            <a:r>
              <a:rPr lang="en-US" dirty="0"/>
              <a:t> </a:t>
            </a:r>
            <a:r>
              <a:rPr lang="en-US" dirty="0" err="1"/>
              <a:t>som</a:t>
            </a:r>
            <a:r>
              <a:rPr lang="en-US" dirty="0"/>
              <a:t> </a:t>
            </a:r>
            <a:r>
              <a:rPr lang="en-US" dirty="0" err="1"/>
              <a:t>kommer</a:t>
            </a:r>
            <a:r>
              <a:rPr lang="en-US" dirty="0"/>
              <a:t> </a:t>
            </a:r>
            <a:r>
              <a:rPr lang="en-US" dirty="0" err="1"/>
              <a:t>hända</a:t>
            </a:r>
            <a:r>
              <a:rPr lang="en-US" dirty="0"/>
              <a:t> i </a:t>
            </a:r>
            <a:r>
              <a:rPr lang="en-US" dirty="0" err="1"/>
              <a:t>en</a:t>
            </a:r>
            <a:r>
              <a:rPr lang="en-US" dirty="0"/>
              <a:t> given situation </a:t>
            </a:r>
            <a:r>
              <a:rPr lang="en-US" dirty="0" err="1"/>
              <a:t>utifrån</a:t>
            </a:r>
            <a:r>
              <a:rPr lang="en-US" dirty="0"/>
              <a:t> data. </a:t>
            </a:r>
          </a:p>
        </p:txBody>
      </p:sp>
      <p:sp>
        <p:nvSpPr>
          <p:cNvPr id="4" name="Slide Number Placeholder 3">
            <a:extLst>
              <a:ext uri="{FF2B5EF4-FFF2-40B4-BE49-F238E27FC236}">
                <a16:creationId xmlns:a16="http://schemas.microsoft.com/office/drawing/2014/main" id="{8D2DAD3B-A5D0-4007-C9A8-47B3F241418A}"/>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510961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57FC5-8BED-2FD6-781A-3A69C5B07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83D75-3FFD-0128-F06C-3E1B6A7AEC5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2BABD52E-4F0E-B07D-4219-118ACEE99129}"/>
              </a:ext>
            </a:extLst>
          </p:cNvPr>
          <p:cNvSpPr>
            <a:spLocks noGrp="1"/>
          </p:cNvSpPr>
          <p:nvPr>
            <p:ph type="body" idx="1"/>
          </p:nvPr>
        </p:nvSpPr>
        <p:spPr/>
        <p:txBody>
          <a:bodyPr/>
          <a:lstStyle/>
          <a:p>
            <a:r>
              <a:rPr lang="sv-FI" sz="1200" kern="1200" dirty="0">
                <a:solidFill>
                  <a:schemeClr val="tx1"/>
                </a:solidFill>
                <a:effectLst/>
                <a:latin typeface="+mn-lt"/>
                <a:ea typeface="+mn-ea"/>
                <a:cs typeface="+mn-cs"/>
              </a:rPr>
              <a:t>Be eleverna rita en rak linje genom punkterna på ögonmått, med linjal. Sedan ska de avläsa/uppskatta två värden:</a:t>
            </a:r>
          </a:p>
          <a:p>
            <a:endParaRPr lang="sv-FI" sz="1200" kern="1200" dirty="0">
              <a:solidFill>
                <a:schemeClr val="tx1"/>
              </a:solidFill>
              <a:effectLst/>
              <a:latin typeface="+mn-lt"/>
              <a:ea typeface="+mn-ea"/>
              <a:cs typeface="+mn-cs"/>
            </a:endParaRPr>
          </a:p>
          <a:p>
            <a:pPr marL="171450" lvl="0" indent="-171450">
              <a:buFontTx/>
              <a:buChar char="-"/>
            </a:pPr>
            <a:r>
              <a:rPr lang="sv-FI" sz="1200" kern="1200" dirty="0">
                <a:solidFill>
                  <a:schemeClr val="tx1"/>
                </a:solidFill>
                <a:effectLst/>
                <a:latin typeface="+mn-lt"/>
                <a:ea typeface="+mn-ea"/>
                <a:cs typeface="+mn-cs"/>
              </a:rPr>
              <a:t>Lutningen (k): Ungefär hur många fler glassar säljs per grad? (Utgå från två punkter på linjen)</a:t>
            </a:r>
          </a:p>
          <a:p>
            <a:pPr marL="171450" lvl="0" indent="-171450">
              <a:buFontTx/>
              <a:buChar char="-"/>
            </a:pPr>
            <a:r>
              <a:rPr lang="sv-FI" sz="1200" kern="1200" dirty="0">
                <a:solidFill>
                  <a:schemeClr val="tx1"/>
                </a:solidFill>
                <a:effectLst/>
                <a:latin typeface="+mn-lt"/>
                <a:ea typeface="+mn-ea"/>
                <a:cs typeface="+mn-cs"/>
              </a:rPr>
              <a:t>Skärningen med y-axeln (m): Vad säger modellen om antalet glassar när det är 0°C?</a:t>
            </a:r>
          </a:p>
          <a:p>
            <a:pPr marL="171450" lvl="0" indent="-171450">
              <a:buFontTx/>
              <a:buChar char="-"/>
            </a:pPr>
            <a:endParaRPr lang="sv-FI"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dirty="0">
                <a:solidFill>
                  <a:schemeClr val="tx1"/>
                </a:solidFill>
                <a:effectLst/>
                <a:latin typeface="+mn-lt"/>
                <a:ea typeface="+mn-ea"/>
                <a:cs typeface="+mn-cs"/>
              </a:rPr>
              <a:t>Om punkterna helt skulle följa den räta linjen skulle man kunna välja vilka två punkter som helst för att rita linjen, eftersom lutningen då alltid är den samma.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6AF7E5E-EA3B-13E5-21B7-8EA0B1B5511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367500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dirty="0">
                <a:solidFill>
                  <a:schemeClr val="tx1"/>
                </a:solidFill>
                <a:effectLst/>
                <a:latin typeface="+mn-lt"/>
                <a:ea typeface="+mn-ea"/>
                <a:cs typeface="+mn-cs"/>
              </a:rPr>
              <a:t>Linjen kommer att ligga nära y = 4,5x − 15. Eleverna kommer säkert få k mellan 4 och 5, och m mellan −20 och −10. Allt däromkring är acceptabelt, poängen är att de kan läsa av lutningen och skärningspunkten.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32A57-6210-81BA-D954-6BD5E90F7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C8FEE-913A-3E6B-ACF9-9294396264F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63935E3B-B473-3803-4CFC-C1AE581CC0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52A462-71BC-728C-23B4-EBD27272E34E}"/>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443637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A701B-8C9D-033D-AFDB-BAAF009D7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DD9B6-BA10-2508-4061-7B9DB076C873}"/>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4D4F278-CC43-DB89-0B13-6579B37AA4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19030D-45BE-4501-678E-820C7640F59F}"/>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370375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9061-EA4D-8948-F068-B3D4BE57E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D55AF-6FCA-2B37-E08B-0CAF67D3D280}"/>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9745E59-7A3B-FD3B-ACE6-0AC99C5DE9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2422BB-9E69-ECED-2F30-609AFFEFB38E}"/>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26339271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26E80-60EE-0852-5D13-2D78A05A4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0970C-F8FC-76A5-7242-74A95E77415D}"/>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EE0D965-6A2B-3E6C-A53B-1AC867D4D6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393797-F873-0B23-B19B-7FAB523D55BF}"/>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3038353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C8C44-A072-D756-C575-B7921D9BC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549FCD-B257-730D-58AF-40662A1E8C03}"/>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0FF14753-DAB5-D766-A4AA-0A7B271946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err="1"/>
              <a:t>Poäng</a:t>
            </a:r>
            <a:r>
              <a:rPr lang="en-US"/>
              <a:t>: </a:t>
            </a:r>
            <a:r>
              <a:rPr lang="sv-FI" sz="1200" i="0" kern="1200">
                <a:solidFill>
                  <a:schemeClr val="tx1"/>
                </a:solidFill>
                <a:effectLst/>
                <a:latin typeface="+mn-lt"/>
                <a:ea typeface="+mn-ea"/>
                <a:cs typeface="+mn-cs"/>
              </a:rPr>
              <a:t>Räta linjens ekvation y = kx + m är en modell av verkligheten. k beskriver relationen mellan x och y, m är startpunkten.</a:t>
            </a:r>
          </a:p>
          <a:p>
            <a:endParaRPr lang="en-US"/>
          </a:p>
        </p:txBody>
      </p:sp>
      <p:sp>
        <p:nvSpPr>
          <p:cNvPr id="4" name="Slide Number Placeholder 3">
            <a:extLst>
              <a:ext uri="{FF2B5EF4-FFF2-40B4-BE49-F238E27FC236}">
                <a16:creationId xmlns:a16="http://schemas.microsoft.com/office/drawing/2014/main" id="{FE177855-F82B-A709-5EF4-26A520782671}"/>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2125260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86FB4-AD71-C413-84E9-A548FD6D6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81DB4B-547F-1529-F1AD-A309E7BB408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BBC5C183-DCDA-634A-D11D-CA10AD5DF1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dirty="0">
                <a:solidFill>
                  <a:schemeClr val="tx1"/>
                </a:solidFill>
                <a:effectLst/>
                <a:latin typeface="+mn-lt"/>
                <a:ea typeface="+mn-ea"/>
                <a:cs typeface="+mn-cs"/>
              </a:rPr>
              <a:t>Linjen är en </a:t>
            </a:r>
            <a:r>
              <a:rPr lang="sv-FI" sz="1200" b="1" kern="1200" dirty="0">
                <a:solidFill>
                  <a:schemeClr val="tx1"/>
                </a:solidFill>
                <a:effectLst/>
                <a:latin typeface="+mn-lt"/>
                <a:ea typeface="+mn-ea"/>
                <a:cs typeface="+mn-cs"/>
              </a:rPr>
              <a:t>approximation</a:t>
            </a:r>
            <a:r>
              <a:rPr lang="sv-FI" sz="1200" kern="1200" dirty="0">
                <a:solidFill>
                  <a:schemeClr val="tx1"/>
                </a:solidFill>
                <a:effectLst/>
                <a:latin typeface="+mn-lt"/>
                <a:ea typeface="+mn-ea"/>
                <a:cs typeface="+mn-cs"/>
              </a:rPr>
              <a:t> (en ungefärlig bild), precis som AI-modeller alltid är approximationer av verkligheten. Det är därför det alltid finns ett litet avstånd (fel) mellan modellen och faktiska data.</a:t>
            </a:r>
          </a:p>
          <a:p>
            <a:endParaRPr lang="en-US" dirty="0"/>
          </a:p>
          <a:p>
            <a:r>
              <a:rPr lang="en-FI" sz="1200" kern="1200" dirty="0">
                <a:solidFill>
                  <a:schemeClr val="tx1"/>
                </a:solidFill>
                <a:effectLst/>
                <a:latin typeface="+mn-lt"/>
                <a:ea typeface="+mn-ea"/>
                <a:cs typeface="+mn-cs"/>
              </a:rPr>
              <a:t>Om man vill gå djupare in på detta tema: </a:t>
            </a:r>
          </a:p>
          <a:p>
            <a:pPr marL="171450" indent="-171450">
              <a:buFontTx/>
              <a:buChar char="-"/>
            </a:pPr>
            <a:r>
              <a:rPr lang="en-FI" sz="1200" kern="1200" dirty="0">
                <a:solidFill>
                  <a:schemeClr val="tx1"/>
                </a:solidFill>
                <a:effectLst/>
                <a:latin typeface="+mn-lt"/>
                <a:ea typeface="+mn-ea"/>
                <a:cs typeface="+mn-cs"/>
              </a:rPr>
              <a:t>Praktisk demonstration för att konkretisera felmarginalen: </a:t>
            </a:r>
            <a:r>
              <a:rPr lang="en-FI" sz="1200" u="sng" kern="1200" dirty="0">
                <a:solidFill>
                  <a:schemeClr val="tx1"/>
                </a:solidFill>
                <a:effectLst/>
                <a:latin typeface="+mn-lt"/>
                <a:ea typeface="+mn-ea"/>
                <a:cs typeface="+mn-cs"/>
                <a:hlinkClick r:id="rId3"/>
              </a:rPr>
              <a:t>https://youtube.com/shorts/w0v8gLjfQPo?si=IpgzWZS5RvMfUFZN</a:t>
            </a:r>
            <a:r>
              <a:rPr lang="en-FI" sz="1200" kern="1200" dirty="0">
                <a:solidFill>
                  <a:schemeClr val="tx1"/>
                </a:solidFill>
                <a:effectLst/>
                <a:latin typeface="+mn-lt"/>
                <a:ea typeface="+mn-ea"/>
                <a:cs typeface="+mn-cs"/>
              </a:rPr>
              <a:t>  </a:t>
            </a:r>
          </a:p>
          <a:p>
            <a:pPr marL="171450" indent="-171450">
              <a:buFontTx/>
              <a:buChar char="-"/>
            </a:pPr>
            <a:r>
              <a:rPr lang="en-FI" sz="1200" kern="1200" dirty="0">
                <a:solidFill>
                  <a:schemeClr val="tx1"/>
                </a:solidFill>
                <a:effectLst/>
                <a:latin typeface="+mn-lt"/>
                <a:ea typeface="+mn-ea"/>
                <a:cs typeface="+mn-cs"/>
              </a:rPr>
              <a:t>Interaktiv simulering: </a:t>
            </a:r>
            <a:r>
              <a:rPr lang="en-FI" sz="1200" u="sng" kern="1200" dirty="0">
                <a:solidFill>
                  <a:schemeClr val="tx1"/>
                </a:solidFill>
                <a:effectLst/>
                <a:latin typeface="+mn-lt"/>
                <a:ea typeface="+mn-ea"/>
                <a:cs typeface="+mn-cs"/>
                <a:hlinkClick r:id="rId4"/>
              </a:rPr>
              <a:t>https://phet.colorado.edu/sims/html/curve-fitting/latest/curve-fitting_all.html</a:t>
            </a:r>
            <a:endParaRPr lang="en-FI"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D0CB684-2B02-5FFC-11BE-DBA0122D07F0}"/>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831594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2B794-1FAA-1DA5-FC00-EFF5AA828CC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D8424D5-FC12-B0E8-E3B7-1BB433BDAA7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AFBBFF8-3FA7-25A6-6C64-7EFE78F8359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B0CCD5B3-1BC8-5170-832D-18E0D3217635}"/>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434AAAA-345D-A629-D06C-BC428831098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a:solidFill>
                  <a:schemeClr val="tx1"/>
                </a:solidFill>
                <a:effectLst/>
                <a:latin typeface="+mn-lt"/>
                <a:ea typeface="+mn-ea"/>
                <a:cs typeface="+mn-cs"/>
              </a:rPr>
              <a:t>Syfte: </a:t>
            </a:r>
            <a:r>
              <a:rPr lang="sv-FI" sz="1200" kern="1200">
                <a:solidFill>
                  <a:schemeClr val="tx1"/>
                </a:solidFill>
                <a:effectLst/>
                <a:latin typeface="+mn-lt"/>
                <a:ea typeface="+mn-ea"/>
                <a:cs typeface="+mn-cs"/>
              </a:rPr>
              <a:t>Eleverna får själva justera en linje, möta verkligheten med dess icke perfekta data och hantera ny data, och samtidigt få en bild av hur maskininlärning fungerar.</a:t>
            </a:r>
          </a:p>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DD372935-F454-79E5-9C25-5C0E8AAA837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A3536D-1031-E21B-9B90-3B5FB0D2A12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28510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err="1"/>
              <a:t>Mål</a:t>
            </a:r>
            <a:r>
              <a:rPr lang="en-US"/>
              <a:t>: Aha-</a:t>
            </a:r>
            <a:r>
              <a:rPr lang="en-US" err="1"/>
              <a:t>känsla</a:t>
            </a:r>
            <a:r>
              <a:rPr lang="en-US"/>
              <a:t>, “jag </a:t>
            </a:r>
            <a:r>
              <a:rPr lang="en-US" err="1"/>
              <a:t>kan</a:t>
            </a:r>
            <a:r>
              <a:rPr lang="en-US"/>
              <a:t> </a:t>
            </a:r>
            <a:r>
              <a:rPr lang="en-US" err="1"/>
              <a:t>få</a:t>
            </a:r>
            <a:r>
              <a:rPr lang="en-US"/>
              <a:t> </a:t>
            </a:r>
            <a:r>
              <a:rPr lang="en-US" err="1"/>
              <a:t>linjen</a:t>
            </a:r>
            <a:r>
              <a:rPr lang="en-US"/>
              <a:t> </a:t>
            </a:r>
            <a:r>
              <a:rPr lang="en-US" err="1"/>
              <a:t>att</a:t>
            </a:r>
            <a:r>
              <a:rPr lang="en-US"/>
              <a:t> </a:t>
            </a:r>
            <a:r>
              <a:rPr lang="en-US" err="1"/>
              <a:t>passa</a:t>
            </a:r>
            <a:r>
              <a:rPr lang="en-US"/>
              <a:t> data”.</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b="0"/>
              <a:t>En </a:t>
            </a:r>
            <a:r>
              <a:rPr lang="en-US" b="0" err="1"/>
              <a:t>matematisk</a:t>
            </a:r>
            <a:r>
              <a:rPr lang="en-US" b="0"/>
              <a:t> </a:t>
            </a:r>
            <a:r>
              <a:rPr lang="en-US" b="0" err="1"/>
              <a:t>konstruktion</a:t>
            </a:r>
            <a:r>
              <a:rPr lang="en-US" b="0"/>
              <a:t> </a:t>
            </a:r>
            <a:r>
              <a:rPr lang="en-US" b="0" err="1"/>
              <a:t>är</a:t>
            </a:r>
            <a:r>
              <a:rPr lang="en-US" b="0"/>
              <a:t> </a:t>
            </a:r>
            <a:r>
              <a:rPr lang="en-US" b="0" err="1"/>
              <a:t>inte</a:t>
            </a:r>
            <a:r>
              <a:rPr lang="en-US" b="0"/>
              <a:t> </a:t>
            </a:r>
            <a:r>
              <a:rPr lang="en-US" b="0" err="1"/>
              <a:t>alltid</a:t>
            </a:r>
            <a:r>
              <a:rPr lang="en-US" b="0"/>
              <a:t> </a:t>
            </a:r>
            <a:r>
              <a:rPr lang="en-US" b="0" err="1"/>
              <a:t>tolkningsbar</a:t>
            </a:r>
            <a:r>
              <a:rPr lang="en-US" b="0"/>
              <a:t>/</a:t>
            </a:r>
            <a:r>
              <a:rPr lang="en-US" b="0" err="1"/>
              <a:t>möjlig</a:t>
            </a:r>
            <a:r>
              <a:rPr lang="en-US" b="0"/>
              <a:t> </a:t>
            </a:r>
            <a:r>
              <a:rPr lang="en-US" b="0" err="1"/>
              <a:t>i</a:t>
            </a:r>
            <a:r>
              <a:rPr lang="en-US" b="0"/>
              <a:t> </a:t>
            </a:r>
            <a:r>
              <a:rPr lang="en-US" b="0" err="1"/>
              <a:t>verkligheten</a:t>
            </a:r>
            <a:r>
              <a:rPr lang="en-US" b="0"/>
              <a:t> (</a:t>
            </a:r>
            <a:r>
              <a:rPr lang="en-US" b="0" err="1"/>
              <a:t>t.ex</a:t>
            </a:r>
            <a:r>
              <a:rPr lang="en-US" b="0"/>
              <a:t>. -15 </a:t>
            </a:r>
            <a:r>
              <a:rPr lang="en-US" b="0" err="1"/>
              <a:t>glassar</a:t>
            </a:r>
            <a:r>
              <a:rPr lang="en-US" b="0"/>
              <a:t> </a:t>
            </a:r>
            <a:r>
              <a:rPr lang="en-US" b="0" err="1"/>
              <a:t>sålda</a:t>
            </a:r>
            <a:r>
              <a:rPr lang="en-US" b="0"/>
              <a: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3C777-BD89-9BC7-9126-298599A64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95E8D2-9ACF-54A4-92A8-4CDA17BFC75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CE387FC-A63C-2539-F789-73959969B7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17650D-8E1F-447A-0C20-82283545A3F9}"/>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4363385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a:solidFill>
                  <a:schemeClr val="tx1"/>
                </a:solidFill>
                <a:effectLst/>
                <a:latin typeface="+mn-lt"/>
                <a:ea typeface="+mn-ea"/>
                <a:cs typeface="+mn-cs"/>
              </a:rPr>
              <a:t>Vissa elever kommer kanske försöka få linjen att gå genom avvikarna och ignorera resten. Diskutera då: ska modellen förklara typiska dagar eller passa varje enskild dag? Det här är en av de viktigaste poängerna i hela materialet och en grundprincip inom maskininlärning.</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sv-SE" sz="1200" kern="1200" noProof="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82332-EFFB-7341-51B1-85ED4C079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DAAC6-91CB-C68E-19C7-1BCCBAA39133}"/>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FDEDF72-ED25-CA1C-D8D8-77206A4BD7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0A3C78-11FF-648C-A076-329E18AC158D}"/>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36268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Syfte</a:t>
            </a:r>
            <a:r>
              <a:rPr lang="en-US" dirty="0"/>
              <a:t>: </a:t>
            </a:r>
            <a:r>
              <a:rPr lang="sv-FI" sz="1200" kern="1200" dirty="0">
                <a:solidFill>
                  <a:schemeClr val="tx1"/>
                </a:solidFill>
                <a:effectLst/>
                <a:latin typeface="+mn-lt"/>
                <a:ea typeface="+mn-ea"/>
                <a:cs typeface="+mn-cs"/>
              </a:rPr>
              <a:t>Att lyfta fram att den "tråkiga" matematiken är precis det som driver de ”mediesexiga” AI-modellerna.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a:p>
            <a:pPr lvl="0"/>
            <a:r>
              <a:rPr lang="sv-FI" sz="1200" kern="1200" dirty="0">
                <a:solidFill>
                  <a:schemeClr val="tx1"/>
                </a:solidFill>
                <a:effectLst/>
                <a:latin typeface="+mn-lt"/>
                <a:ea typeface="+mn-ea"/>
                <a:cs typeface="+mn-cs"/>
              </a:rPr>
              <a:t>Möjliga diskussionsfrågor:</a:t>
            </a:r>
          </a:p>
          <a:p>
            <a:pPr lvl="0"/>
            <a:r>
              <a:rPr lang="sv-FI" sz="1200" kern="1200" dirty="0">
                <a:solidFill>
                  <a:schemeClr val="tx1"/>
                </a:solidFill>
                <a:effectLst/>
                <a:latin typeface="+mn-lt"/>
                <a:ea typeface="+mn-ea"/>
                <a:cs typeface="+mn-cs"/>
              </a:rPr>
              <a:t>- Varför tar det länge och kräver mycket beräkningskraft att träna en AI-modell? (Svar: det handlar om enorma mängder data och miljarder parametrar.)</a:t>
            </a:r>
          </a:p>
          <a:p>
            <a:pPr lvl="0"/>
            <a:r>
              <a:rPr lang="sv-FI" sz="1200" kern="1200" dirty="0">
                <a:solidFill>
                  <a:schemeClr val="tx1"/>
                </a:solidFill>
                <a:effectLst/>
                <a:latin typeface="+mn-lt"/>
                <a:ea typeface="+mn-ea"/>
                <a:cs typeface="+mn-cs"/>
              </a:rPr>
              <a:t>- Vad är skillnaden mellan vad vi gjorde och hur ett stort motsvarande system tränas? (Svar: skillnaden är skala, inte princip.)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FI"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0798E-E3C8-6F42-B485-A86F28102E2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8F6262-D328-28FD-5335-93F8750ED0C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9F26738-0646-F7CE-8592-DF794F228C8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2241647-D5F3-82FD-4529-0635AC1185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859D84-F909-CD20-1756-495DADC6681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noProof="0">
                <a:solidFill>
                  <a:schemeClr val="tx1"/>
                </a:solidFill>
                <a:effectLst/>
                <a:latin typeface="+mn-lt"/>
                <a:ea typeface="+mn-ea"/>
                <a:cs typeface="+mn-cs"/>
              </a:rPr>
              <a:t>Syfte: </a:t>
            </a:r>
            <a:r>
              <a:rPr lang="sv-FI" sz="1200" kern="1200">
                <a:solidFill>
                  <a:schemeClr val="tx1"/>
                </a:solidFill>
                <a:effectLst/>
                <a:latin typeface="+mn-lt"/>
                <a:ea typeface="+mn-ea"/>
                <a:cs typeface="+mn-cs"/>
              </a:rPr>
              <a:t>Att visa varför maskininlärning behövs i komplexa situationer.</a:t>
            </a:r>
          </a:p>
          <a:p>
            <a:endParaRPr lang="sv-SE" sz="1200" kern="1200" noProof="0">
              <a:solidFill>
                <a:schemeClr val="tx1"/>
              </a:solidFill>
              <a:effectLst/>
              <a:latin typeface="+mn-lt"/>
              <a:ea typeface="+mn-ea"/>
              <a:cs typeface="+mn-cs"/>
            </a:endParaRPr>
          </a:p>
        </p:txBody>
      </p:sp>
      <p:sp>
        <p:nvSpPr>
          <p:cNvPr id="6" name="Footer Placeholder 5">
            <a:extLst>
              <a:ext uri="{FF2B5EF4-FFF2-40B4-BE49-F238E27FC236}">
                <a16:creationId xmlns:a16="http://schemas.microsoft.com/office/drawing/2014/main" id="{1671D4D8-FACE-55DA-130F-D28818D98E4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CFB4459-1F21-C63B-5160-BEC0790A8A7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611274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kern="1200">
                <a:solidFill>
                  <a:schemeClr val="tx1"/>
                </a:solidFill>
                <a:effectLst/>
                <a:latin typeface="+mn-lt"/>
                <a:ea typeface="+mn-ea"/>
                <a:cs typeface="+mn-cs"/>
              </a:rPr>
              <a:t>Brainstorma med klassen: Vad mer kan påverka glassförsäljningen?</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40230-094B-1CD6-1C41-858C5D522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B7DADB-01F9-9CD6-4499-C25CDFAF1DBB}"/>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4EE1D66-3742-BEB6-969F-535B7FEFBC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6105B0-B5BD-95F8-8EC1-015B2F1B4EF1}"/>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27018742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FF21B-52A2-2B81-EFA4-29A4F52C00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23393F-C52F-BE52-095B-554E8130474C}"/>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257D2E08-869C-A0CA-D59A-31B9C8FCDC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E4E871-38B3-D307-799C-FFC92D496B85}"/>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3016847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3EDBC-5AD6-EA83-B576-45B5AD008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5FA51-DD86-AAD9-DC05-7AE8677C2AE4}"/>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89CACCF7-9F13-D9BF-DF23-9F918F478E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FI" sz="1200" i="0" kern="1200">
                <a:solidFill>
                  <a:schemeClr val="tx1"/>
                </a:solidFill>
                <a:effectLst/>
                <a:latin typeface="+mn-lt"/>
                <a:ea typeface="+mn-ea"/>
                <a:cs typeface="+mn-cs"/>
              </a:rPr>
              <a:t>Med flera års försäljningsdata och rätt modell kan Strutkungen förutspå försäljningen riktigt bra: färre glassar slängs, få kunder går besvikna. Det kan göra stor skillnad</a:t>
            </a:r>
            <a:endParaRPr lang="en-US" i="0"/>
          </a:p>
        </p:txBody>
      </p:sp>
      <p:sp>
        <p:nvSpPr>
          <p:cNvPr id="4" name="Slide Number Placeholder 3">
            <a:extLst>
              <a:ext uri="{FF2B5EF4-FFF2-40B4-BE49-F238E27FC236}">
                <a16:creationId xmlns:a16="http://schemas.microsoft.com/office/drawing/2014/main" id="{043BD97C-6BA1-5803-1509-0698E0F77FC9}"/>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5020830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Viktigt</a:t>
            </a:r>
            <a:r>
              <a:rPr lang="en-US" dirty="0"/>
              <a:t> </a:t>
            </a:r>
            <a:r>
              <a:rPr lang="en-US" dirty="0" err="1"/>
              <a:t>att</a:t>
            </a:r>
            <a:r>
              <a:rPr lang="en-US" dirty="0"/>
              <a:t> </a:t>
            </a:r>
            <a:r>
              <a:rPr lang="en-US" dirty="0" err="1"/>
              <a:t>poängtera</a:t>
            </a:r>
            <a:r>
              <a:rPr lang="en-US" dirty="0"/>
              <a:t> </a:t>
            </a:r>
            <a:r>
              <a:rPr lang="en-US" dirty="0" err="1"/>
              <a:t>att</a:t>
            </a:r>
            <a:r>
              <a:rPr lang="en-US" dirty="0"/>
              <a:t> alla dessa </a:t>
            </a:r>
            <a:r>
              <a:rPr lang="en-US" dirty="0" err="1"/>
              <a:t>exempel</a:t>
            </a:r>
            <a:r>
              <a:rPr lang="en-US" dirty="0"/>
              <a:t> </a:t>
            </a:r>
            <a:r>
              <a:rPr lang="en-US" dirty="0" err="1"/>
              <a:t>inte</a:t>
            </a:r>
            <a:r>
              <a:rPr lang="en-US" dirty="0"/>
              <a:t> </a:t>
            </a:r>
            <a:r>
              <a:rPr lang="en-US" dirty="0" err="1"/>
              <a:t>bygger</a:t>
            </a:r>
            <a:r>
              <a:rPr lang="en-US" dirty="0"/>
              <a:t> </a:t>
            </a:r>
            <a:r>
              <a:rPr lang="en-US" dirty="0" err="1"/>
              <a:t>på</a:t>
            </a:r>
            <a:r>
              <a:rPr lang="en-US" dirty="0"/>
              <a:t> </a:t>
            </a:r>
            <a:r>
              <a:rPr lang="en-US" dirty="0" err="1"/>
              <a:t>linjär</a:t>
            </a:r>
            <a:r>
              <a:rPr lang="en-US" dirty="0"/>
              <a:t> regression. Det </a:t>
            </a:r>
            <a:r>
              <a:rPr lang="en-US" dirty="0" err="1"/>
              <a:t>finns</a:t>
            </a:r>
            <a:r>
              <a:rPr lang="en-US" dirty="0"/>
              <a:t> </a:t>
            </a:r>
            <a:r>
              <a:rPr lang="en-US" dirty="0" err="1"/>
              <a:t>olika</a:t>
            </a:r>
            <a:r>
              <a:rPr lang="en-US" dirty="0"/>
              <a:t> typer av AI och </a:t>
            </a:r>
            <a:r>
              <a:rPr lang="en-US" dirty="0" err="1"/>
              <a:t>olika</a:t>
            </a:r>
            <a:r>
              <a:rPr lang="en-US" dirty="0"/>
              <a:t> problem </a:t>
            </a:r>
            <a:r>
              <a:rPr lang="en-US" dirty="0" err="1"/>
              <a:t>kräver</a:t>
            </a:r>
            <a:r>
              <a:rPr lang="en-US" dirty="0"/>
              <a:t> </a:t>
            </a:r>
            <a:r>
              <a:rPr lang="en-US" dirty="0" err="1"/>
              <a:t>olika</a:t>
            </a:r>
            <a:r>
              <a:rPr lang="en-US" dirty="0"/>
              <a:t> </a:t>
            </a:r>
            <a:r>
              <a:rPr lang="en-US" dirty="0" err="1"/>
              <a:t>modeller</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T.ex</a:t>
            </a: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Förutspå</a:t>
            </a:r>
            <a:r>
              <a:rPr lang="en-US" dirty="0"/>
              <a:t> </a:t>
            </a:r>
            <a:r>
              <a:rPr lang="en-US" dirty="0" err="1"/>
              <a:t>glassförsäljning</a:t>
            </a:r>
            <a:r>
              <a:rPr lang="en-US" dirty="0"/>
              <a:t> – </a:t>
            </a:r>
            <a:r>
              <a:rPr lang="en-US" dirty="0" err="1"/>
              <a:t>linjär</a:t>
            </a:r>
            <a:r>
              <a:rPr lang="en-US" dirty="0"/>
              <a:t> </a:t>
            </a:r>
            <a:r>
              <a:rPr lang="en-US" dirty="0" err="1"/>
              <a:t>modell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Känna</a:t>
            </a:r>
            <a:r>
              <a:rPr lang="en-US" dirty="0"/>
              <a:t> </a:t>
            </a:r>
            <a:r>
              <a:rPr lang="en-US" dirty="0" err="1"/>
              <a:t>igen</a:t>
            </a:r>
            <a:r>
              <a:rPr lang="en-US" dirty="0"/>
              <a:t> </a:t>
            </a:r>
            <a:r>
              <a:rPr lang="en-US" dirty="0" err="1"/>
              <a:t>kattbilder</a:t>
            </a:r>
            <a:r>
              <a:rPr lang="en-US" dirty="0"/>
              <a:t> – </a:t>
            </a:r>
            <a:r>
              <a:rPr lang="en-US" dirty="0" err="1"/>
              <a:t>bildmodell</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Låsa</a:t>
            </a:r>
            <a:r>
              <a:rPr lang="en-US" dirty="0"/>
              <a:t> </a:t>
            </a:r>
            <a:r>
              <a:rPr lang="en-US" dirty="0" err="1"/>
              <a:t>upp</a:t>
            </a:r>
            <a:r>
              <a:rPr lang="en-US" dirty="0"/>
              <a:t> </a:t>
            </a:r>
            <a:r>
              <a:rPr lang="en-US" dirty="0" err="1"/>
              <a:t>telefonen</a:t>
            </a:r>
            <a:r>
              <a:rPr lang="en-US" dirty="0"/>
              <a:t> med </a:t>
            </a:r>
            <a:r>
              <a:rPr lang="en-US" dirty="0" err="1"/>
              <a:t>ansiktet</a:t>
            </a:r>
            <a:r>
              <a:rPr lang="en-US" dirty="0"/>
              <a:t> – </a:t>
            </a:r>
            <a:r>
              <a:rPr lang="en-US" dirty="0" err="1"/>
              <a:t>ansiktsigenkänning</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Rekommendera</a:t>
            </a:r>
            <a:r>
              <a:rPr lang="en-US" dirty="0"/>
              <a:t> </a:t>
            </a:r>
            <a:r>
              <a:rPr lang="en-US" dirty="0" err="1"/>
              <a:t>musik</a:t>
            </a:r>
            <a:r>
              <a:rPr lang="en-US" dirty="0"/>
              <a:t> – </a:t>
            </a:r>
            <a:r>
              <a:rPr lang="en-US" dirty="0" err="1"/>
              <a:t>rekommendationssystem</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Översätta</a:t>
            </a:r>
            <a:r>
              <a:rPr lang="en-US" dirty="0"/>
              <a:t> </a:t>
            </a:r>
            <a:r>
              <a:rPr lang="en-US" dirty="0" err="1"/>
              <a:t>språk</a:t>
            </a:r>
            <a:r>
              <a:rPr lang="en-US" dirty="0"/>
              <a:t> -- </a:t>
            </a:r>
            <a:r>
              <a:rPr lang="en-US" dirty="0" err="1"/>
              <a:t>språkmodell</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8EC4-CA44-689D-211A-C35898D2594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4449401-A0C0-0C07-4CD6-30E3332B2CB8}"/>
              </a:ext>
            </a:extLst>
          </p:cNvPr>
          <p:cNvSpPr>
            <a:spLocks noGrp="1" noRot="1" noChangeAspect="1"/>
          </p:cNvSpPr>
          <p:nvPr>
            <p:ph type="sldImg"/>
          </p:nvPr>
        </p:nvSpPr>
        <p:spPr>
          <a:xfrm>
            <a:off x="2290763" y="512763"/>
            <a:ext cx="4562475" cy="2566987"/>
          </a:xfrm>
        </p:spPr>
      </p:sp>
      <p:sp>
        <p:nvSpPr>
          <p:cNvPr id="3" name="Platshållare för anteckningar 2">
            <a:extLst>
              <a:ext uri="{FF2B5EF4-FFF2-40B4-BE49-F238E27FC236}">
                <a16:creationId xmlns:a16="http://schemas.microsoft.com/office/drawing/2014/main" id="{A04ED084-6226-94D6-6E69-A36005CC22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noProof="0"/>
          </a:p>
        </p:txBody>
      </p:sp>
      <p:sp>
        <p:nvSpPr>
          <p:cNvPr id="4" name="Platshållare för bildnummer 3">
            <a:extLst>
              <a:ext uri="{FF2B5EF4-FFF2-40B4-BE49-F238E27FC236}">
                <a16:creationId xmlns:a16="http://schemas.microsoft.com/office/drawing/2014/main" id="{4BF1E7F0-B98E-9F4B-85F4-ECB27F603B19}"/>
              </a:ext>
            </a:extLst>
          </p:cNvPr>
          <p:cNvSpPr>
            <a:spLocks noGrp="1"/>
          </p:cNvSpPr>
          <p:nvPr>
            <p:ph type="sldNum" sz="quarter" idx="5"/>
          </p:nvPr>
        </p:nvSpPr>
        <p:spPr/>
        <p:txBody>
          <a:bodyPr/>
          <a:lstStyle/>
          <a:p>
            <a:fld id="{871B2431-D351-4C6E-A3CF-9DFAC0E3E050}" type="slidenum">
              <a:rPr lang="cs-CZ" smtClean="0"/>
              <a:t>47</a:t>
            </a:fld>
            <a:endParaRPr lang="cs-CZ"/>
          </a:p>
        </p:txBody>
      </p:sp>
    </p:spTree>
    <p:extLst>
      <p:ext uri="{BB962C8B-B14F-4D97-AF65-F5344CB8AC3E}">
        <p14:creationId xmlns:p14="http://schemas.microsoft.com/office/powerpoint/2010/main" val="3535483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18992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creativecommons.org/licenses/by-nc-sa/4.0/?ref=chooser-v1"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4A0635-1BC8-E369-ECDC-7D623DD433AD}"/>
            </a:ext>
          </a:extLst>
        </p:cNvPr>
        <p:cNvGrpSpPr/>
        <p:nvPr/>
      </p:nvGrpSpPr>
      <p:grpSpPr>
        <a:xfrm>
          <a:off x="0" y="0"/>
          <a:ext cx="0" cy="0"/>
          <a:chOff x="0" y="0"/>
          <a:chExt cx="0" cy="0"/>
        </a:xfrm>
      </p:grpSpPr>
      <p:pic>
        <p:nvPicPr>
          <p:cNvPr id="19" name="Bildobjekt 18">
            <a:extLst>
              <a:ext uri="{FF2B5EF4-FFF2-40B4-BE49-F238E27FC236}">
                <a16:creationId xmlns:a16="http://schemas.microsoft.com/office/drawing/2014/main" id="{28D10541-46F8-E6B3-5C5E-C2F5EAA9EC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44531"/>
            <a:ext cx="18397923" cy="10484053"/>
          </a:xfrm>
          <a:prstGeom prst="rect">
            <a:avLst/>
          </a:prstGeom>
        </p:spPr>
      </p:pic>
      <p:sp>
        <p:nvSpPr>
          <p:cNvPr id="17" name="Rektangel 16">
            <a:extLst>
              <a:ext uri="{FF2B5EF4-FFF2-40B4-BE49-F238E27FC236}">
                <a16:creationId xmlns:a16="http://schemas.microsoft.com/office/drawing/2014/main" id="{4EBA923E-6FD1-0DD4-BC92-DD6DE3D7B4F9}"/>
              </a:ext>
            </a:extLst>
          </p:cNvPr>
          <p:cNvSpPr/>
          <p:nvPr/>
        </p:nvSpPr>
        <p:spPr>
          <a:xfrm>
            <a:off x="13321" y="0"/>
            <a:ext cx="18384601" cy="10484053"/>
          </a:xfrm>
          <a:prstGeom prst="rect">
            <a:avLst/>
          </a:prstGeom>
          <a:solidFill>
            <a:schemeClr val="tx1">
              <a:alpha val="32012"/>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solidFill>
                <a:srgbClr val="FFFFFF"/>
              </a:solidFill>
            </a:endParaRPr>
          </a:p>
        </p:txBody>
      </p:sp>
      <p:sp>
        <p:nvSpPr>
          <p:cNvPr id="12" name="Freeform 5">
            <a:extLst>
              <a:ext uri="{FF2B5EF4-FFF2-40B4-BE49-F238E27FC236}">
                <a16:creationId xmlns:a16="http://schemas.microsoft.com/office/drawing/2014/main" id="{02C39122-C825-60D8-5954-857798E693A2}"/>
              </a:ext>
            </a:extLst>
          </p:cNvPr>
          <p:cNvSpPr/>
          <p:nvPr/>
        </p:nvSpPr>
        <p:spPr>
          <a:xfrm>
            <a:off x="7008620" y="8352428"/>
            <a:ext cx="3281189" cy="1095097"/>
          </a:xfrm>
          <a:custGeom>
            <a:avLst/>
            <a:gdLst/>
            <a:ahLst/>
            <a:cxnLst/>
            <a:rect l="l" t="t" r="r" b="b"/>
            <a:pathLst>
              <a:path w="3281189" h="1095097">
                <a:moveTo>
                  <a:pt x="0" y="0"/>
                </a:moveTo>
                <a:lnTo>
                  <a:pt x="3281190" y="0"/>
                </a:lnTo>
                <a:lnTo>
                  <a:pt x="3281190" y="1095097"/>
                </a:lnTo>
                <a:lnTo>
                  <a:pt x="0" y="1095097"/>
                </a:lnTo>
                <a:lnTo>
                  <a:pt x="0" y="0"/>
                </a:lnTo>
                <a:close/>
              </a:path>
            </a:pathLst>
          </a:custGeom>
          <a:blipFill>
            <a:blip r:embed="rId4"/>
            <a:stretch>
              <a:fillRect/>
            </a:stretch>
          </a:blipFill>
        </p:spPr>
        <p:txBody>
          <a:bodyPr/>
          <a:lstStyle/>
          <a:p>
            <a:endParaRPr lang="sv-FI"/>
          </a:p>
        </p:txBody>
      </p:sp>
      <p:sp>
        <p:nvSpPr>
          <p:cNvPr id="13" name="Freeform 6">
            <a:extLst>
              <a:ext uri="{FF2B5EF4-FFF2-40B4-BE49-F238E27FC236}">
                <a16:creationId xmlns:a16="http://schemas.microsoft.com/office/drawing/2014/main" id="{C1E49E8D-714E-8705-C360-9E191C13DF57}"/>
              </a:ext>
            </a:extLst>
          </p:cNvPr>
          <p:cNvSpPr/>
          <p:nvPr/>
        </p:nvSpPr>
        <p:spPr>
          <a:xfrm>
            <a:off x="11291911" y="8504695"/>
            <a:ext cx="3040625" cy="790562"/>
          </a:xfrm>
          <a:custGeom>
            <a:avLst/>
            <a:gdLst/>
            <a:ahLst/>
            <a:cxnLst/>
            <a:rect l="l" t="t" r="r" b="b"/>
            <a:pathLst>
              <a:path w="3040625" h="790562">
                <a:moveTo>
                  <a:pt x="0" y="0"/>
                </a:moveTo>
                <a:lnTo>
                  <a:pt x="3040625" y="0"/>
                </a:lnTo>
                <a:lnTo>
                  <a:pt x="3040625" y="790562"/>
                </a:lnTo>
                <a:lnTo>
                  <a:pt x="0" y="790562"/>
                </a:lnTo>
                <a:lnTo>
                  <a:pt x="0" y="0"/>
                </a:lnTo>
                <a:close/>
              </a:path>
            </a:pathLst>
          </a:custGeom>
          <a:blipFill>
            <a:blip r:embed="rId5"/>
            <a:stretch>
              <a:fillRect/>
            </a:stretch>
          </a:blipFill>
        </p:spPr>
        <p:txBody>
          <a:bodyPr/>
          <a:lstStyle/>
          <a:p>
            <a:endParaRPr lang="sv-FI"/>
          </a:p>
        </p:txBody>
      </p:sp>
      <p:sp>
        <p:nvSpPr>
          <p:cNvPr id="14" name="Freeform 7">
            <a:extLst>
              <a:ext uri="{FF2B5EF4-FFF2-40B4-BE49-F238E27FC236}">
                <a16:creationId xmlns:a16="http://schemas.microsoft.com/office/drawing/2014/main" id="{5539EC20-E086-6AFC-4F16-17297689830C}"/>
              </a:ext>
            </a:extLst>
          </p:cNvPr>
          <p:cNvSpPr/>
          <p:nvPr/>
        </p:nvSpPr>
        <p:spPr>
          <a:xfrm>
            <a:off x="4066894" y="8329068"/>
            <a:ext cx="2100119" cy="966189"/>
          </a:xfrm>
          <a:custGeom>
            <a:avLst/>
            <a:gdLst/>
            <a:ahLst/>
            <a:cxnLst/>
            <a:rect l="l" t="t" r="r" b="b"/>
            <a:pathLst>
              <a:path w="2100119" h="966189">
                <a:moveTo>
                  <a:pt x="0" y="0"/>
                </a:moveTo>
                <a:lnTo>
                  <a:pt x="2100119" y="0"/>
                </a:lnTo>
                <a:lnTo>
                  <a:pt x="2100119" y="966189"/>
                </a:lnTo>
                <a:lnTo>
                  <a:pt x="0" y="966189"/>
                </a:lnTo>
                <a:lnTo>
                  <a:pt x="0" y="0"/>
                </a:lnTo>
                <a:close/>
              </a:path>
            </a:pathLst>
          </a:custGeom>
          <a:blipFill>
            <a:blip r:embed="rId6"/>
            <a:stretch>
              <a:fillRect/>
            </a:stretch>
          </a:blipFill>
        </p:spPr>
        <p:txBody>
          <a:bodyPr/>
          <a:lstStyle/>
          <a:p>
            <a:endParaRPr lang="sv-FI"/>
          </a:p>
        </p:txBody>
      </p:sp>
      <p:sp>
        <p:nvSpPr>
          <p:cNvPr id="15" name="TextBox 8">
            <a:extLst>
              <a:ext uri="{FF2B5EF4-FFF2-40B4-BE49-F238E27FC236}">
                <a16:creationId xmlns:a16="http://schemas.microsoft.com/office/drawing/2014/main" id="{424A9535-FBC4-2801-5DC2-9F4230E21AF7}"/>
              </a:ext>
            </a:extLst>
          </p:cNvPr>
          <p:cNvSpPr txBox="1"/>
          <p:nvPr/>
        </p:nvSpPr>
        <p:spPr>
          <a:xfrm>
            <a:off x="15118564" y="317354"/>
            <a:ext cx="2815767" cy="461280"/>
          </a:xfrm>
          <a:prstGeom prst="rect">
            <a:avLst/>
          </a:prstGeom>
        </p:spPr>
        <p:txBody>
          <a:bodyPr lIns="0" tIns="0" rIns="0" bIns="0" rtlCol="0" anchor="t">
            <a:spAutoFit/>
          </a:bodyPr>
          <a:lstStyle/>
          <a:p>
            <a:pPr algn="r">
              <a:lnSpc>
                <a:spcPts val="3872"/>
              </a:lnSpc>
            </a:pPr>
            <a:r>
              <a:rPr lang="en-US" sz="2800">
                <a:solidFill>
                  <a:srgbClr val="FDF8F3"/>
                </a:solidFill>
                <a:latin typeface="Futura Medium" panose="020B0602020204020303" pitchFamily="34" charset="-79"/>
                <a:ea typeface="Hero"/>
                <a:cs typeface="Futura Medium" panose="020B0602020204020303" pitchFamily="34" charset="-79"/>
                <a:sym typeface="Hero"/>
              </a:rPr>
              <a:t>AILIT.FI</a:t>
            </a:r>
          </a:p>
        </p:txBody>
      </p:sp>
      <p:pic>
        <p:nvPicPr>
          <p:cNvPr id="8" name="Bildobjekt 7">
            <a:extLst>
              <a:ext uri="{FF2B5EF4-FFF2-40B4-BE49-F238E27FC236}">
                <a16:creationId xmlns:a16="http://schemas.microsoft.com/office/drawing/2014/main" id="{1CA1F646-3096-3404-05BF-B37D718F6F8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25083" y="991743"/>
            <a:ext cx="9173013" cy="5159820"/>
          </a:xfrm>
          <a:prstGeom prst="rect">
            <a:avLst/>
          </a:prstGeom>
        </p:spPr>
      </p:pic>
      <p:pic>
        <p:nvPicPr>
          <p:cNvPr id="16" name="Bildobjekt 15" descr="En bild som visar svart, skärmbild, design&#10;&#10;Automatiskt genererad beskrivning">
            <a:extLst>
              <a:ext uri="{FF2B5EF4-FFF2-40B4-BE49-F238E27FC236}">
                <a16:creationId xmlns:a16="http://schemas.microsoft.com/office/drawing/2014/main" id="{8D968900-AB6C-99F4-5933-AEE9C6FF0775}"/>
              </a:ext>
            </a:extLst>
          </p:cNvPr>
          <p:cNvPicPr>
            <a:picLocks noChangeAspect="1"/>
          </p:cNvPicPr>
          <p:nvPr/>
        </p:nvPicPr>
        <p:blipFill>
          <a:blip r:embed="rId8" cstate="screen">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678032" y="5927672"/>
            <a:ext cx="4613879" cy="1484310"/>
          </a:xfrm>
          <a:prstGeom prst="rect">
            <a:avLst/>
          </a:prstGeom>
        </p:spPr>
      </p:pic>
      <p:pic>
        <p:nvPicPr>
          <p:cNvPr id="20" name="Bildobjekt 19" descr="En bild som visar skiss, linjeritning, konst&#10;&#10;Automatiskt genererad beskrivning">
            <a:extLst>
              <a:ext uri="{FF2B5EF4-FFF2-40B4-BE49-F238E27FC236}">
                <a16:creationId xmlns:a16="http://schemas.microsoft.com/office/drawing/2014/main" id="{4F755466-4090-36E6-D091-D4F93DEB5C7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21" name="Bildobjekt 20">
            <a:extLst>
              <a:ext uri="{FF2B5EF4-FFF2-40B4-BE49-F238E27FC236}">
                <a16:creationId xmlns:a16="http://schemas.microsoft.com/office/drawing/2014/main" id="{F97BF229-BA21-0942-0634-5833574ADBD0}"/>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rot="1628670">
            <a:off x="-762550" y="2618559"/>
            <a:ext cx="2957257" cy="5049883"/>
          </a:xfrm>
          <a:prstGeom prst="rect">
            <a:avLst/>
          </a:prstGeom>
        </p:spPr>
      </p:pic>
      <p:sp>
        <p:nvSpPr>
          <p:cNvPr id="2" name="TextBox 1">
            <a:extLst>
              <a:ext uri="{FF2B5EF4-FFF2-40B4-BE49-F238E27FC236}">
                <a16:creationId xmlns:a16="http://schemas.microsoft.com/office/drawing/2014/main" id="{66624D34-7862-0655-16DC-03B9565D8913}"/>
              </a:ext>
            </a:extLst>
          </p:cNvPr>
          <p:cNvSpPr txBox="1"/>
          <p:nvPr/>
        </p:nvSpPr>
        <p:spPr>
          <a:xfrm>
            <a:off x="6348664" y="9908005"/>
            <a:ext cx="601177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FI">
                <a:solidFill>
                  <a:schemeClr val="bg1"/>
                </a:solidFill>
              </a:rPr>
              <a:t>Materialet lanseras under </a:t>
            </a:r>
            <a:r>
              <a:rPr lang="sv-FI" err="1">
                <a:solidFill>
                  <a:schemeClr val="bg1"/>
                </a:solidFill>
              </a:rPr>
              <a:t>Creative</a:t>
            </a:r>
            <a:r>
              <a:rPr lang="sv-FI">
                <a:solidFill>
                  <a:schemeClr val="bg1"/>
                </a:solidFill>
              </a:rPr>
              <a:t> </a:t>
            </a:r>
            <a:r>
              <a:rPr lang="sv-FI" err="1">
                <a:solidFill>
                  <a:schemeClr val="bg1"/>
                </a:solidFill>
              </a:rPr>
              <a:t>Commons</a:t>
            </a:r>
            <a:r>
              <a:rPr lang="sv-FI">
                <a:solidFill>
                  <a:schemeClr val="bg1"/>
                </a:solidFill>
              </a:rPr>
              <a:t> </a:t>
            </a:r>
            <a:r>
              <a:rPr lang="sv-FI" u="sng">
                <a:solidFill>
                  <a:schemeClr val="bg1"/>
                </a:solidFill>
                <a:ea typeface="Calibri"/>
                <a:cs typeface="Calibri"/>
                <a:hlinkClick r:id="rId12">
                  <a:extLst>
                    <a:ext uri="{A12FA001-AC4F-418D-AE19-62706E023703}">
                      <ahyp:hlinkClr xmlns:ahyp="http://schemas.microsoft.com/office/drawing/2018/hyperlinkcolor" val="tx"/>
                    </a:ext>
                  </a:extLst>
                </a:hlinkClick>
              </a:rPr>
              <a:t>CC BY-NC-SA 4.0 </a:t>
            </a:r>
            <a:endParaRPr lang="en-GB">
              <a:solidFill>
                <a:schemeClr val="bg1"/>
              </a:solidFill>
              <a:ea typeface="Calibri"/>
              <a:cs typeface="Calibri"/>
              <a:hlinkClick r:id="rId1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426189858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F310D7-1935-B7D2-04C6-B58B3905D72D}"/>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90E17CD1-737A-7C6A-6C95-AD013CFBEA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3A8ABA8B-A571-E6D2-C01B-6F904996DE76}"/>
              </a:ext>
            </a:extLst>
          </p:cNvPr>
          <p:cNvSpPr/>
          <p:nvPr/>
        </p:nvSpPr>
        <p:spPr>
          <a:xfrm>
            <a:off x="0" y="1907"/>
            <a:ext cx="18423177" cy="10285093"/>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EA036C52-85C2-7B07-B95F-8A8A0D4B749A}"/>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sp>
        <p:nvSpPr>
          <p:cNvPr id="3" name="TextBox 5">
            <a:extLst>
              <a:ext uri="{FF2B5EF4-FFF2-40B4-BE49-F238E27FC236}">
                <a16:creationId xmlns:a16="http://schemas.microsoft.com/office/drawing/2014/main" id="{198CD989-BABC-0C8D-E736-E850D79B1FF0}"/>
              </a:ext>
            </a:extLst>
          </p:cNvPr>
          <p:cNvSpPr txBox="1"/>
          <p:nvPr/>
        </p:nvSpPr>
        <p:spPr>
          <a:xfrm>
            <a:off x="1929162" y="3277326"/>
            <a:ext cx="14429676" cy="3729226"/>
          </a:xfrm>
          <a:prstGeom prst="rect">
            <a:avLst/>
          </a:prstGeom>
        </p:spPr>
        <p:txBody>
          <a:bodyPr wrap="square" lIns="0" tIns="0" rIns="0" bIns="0" rtlCol="0" anchor="t">
            <a:spAutoFit/>
          </a:bodyPr>
          <a:lstStyle/>
          <a:p>
            <a:pPr algn="ctr">
              <a:lnSpc>
                <a:spcPts val="15266"/>
              </a:lnSpc>
            </a:pPr>
            <a:r>
              <a:rPr lang="sv-FI" sz="9600" b="1" dirty="0">
                <a:solidFill>
                  <a:schemeClr val="bg1"/>
                </a:solidFill>
                <a:latin typeface="FUTURA MEDIUM" panose="020B0602020204020303" pitchFamily="34" charset="-79"/>
                <a:cs typeface="FUTURA MEDIUM" panose="020B0602020204020303" pitchFamily="34" charset="-79"/>
                <a:sym typeface="Proxima Nova Bold"/>
              </a:rPr>
              <a:t>Från medelvärde till maskininlärning</a:t>
            </a:r>
          </a:p>
        </p:txBody>
      </p:sp>
      <p:pic>
        <p:nvPicPr>
          <p:cNvPr id="6" name="Bildobjekt 5" descr="En bild som visar tecknad serie, leksak&#10;&#10;Automatiskt genererad beskrivning">
            <a:extLst>
              <a:ext uri="{FF2B5EF4-FFF2-40B4-BE49-F238E27FC236}">
                <a16:creationId xmlns:a16="http://schemas.microsoft.com/office/drawing/2014/main" id="{32993D26-E580-59D3-7871-DF95A61A213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Tree>
    <p:extLst>
      <p:ext uri="{BB962C8B-B14F-4D97-AF65-F5344CB8AC3E}">
        <p14:creationId xmlns:p14="http://schemas.microsoft.com/office/powerpoint/2010/main" val="402828715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F265198D-1A2B-8558-E9DA-5900A913FEC0}"/>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D3973E32-7718-BC23-8368-FD84CDF0B562}"/>
              </a:ext>
            </a:extLst>
          </p:cNvPr>
          <p:cNvSpPr txBox="1"/>
          <p:nvPr/>
        </p:nvSpPr>
        <p:spPr>
          <a:xfrm>
            <a:off x="2114549" y="822545"/>
            <a:ext cx="13763565" cy="1013419"/>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panose="020B0602020204020303" pitchFamily="34" charset="-79"/>
                <a:sym typeface="Proxima Nova Bold"/>
              </a:rPr>
              <a:t>Maskininlärning bygger på data</a:t>
            </a:r>
          </a:p>
        </p:txBody>
      </p:sp>
      <p:sp>
        <p:nvSpPr>
          <p:cNvPr id="24" name="TextBox 23">
            <a:extLst>
              <a:ext uri="{FF2B5EF4-FFF2-40B4-BE49-F238E27FC236}">
                <a16:creationId xmlns:a16="http://schemas.microsoft.com/office/drawing/2014/main" id="{A4AC7CC9-A6C0-B9A7-4294-BEE8F696B47F}"/>
              </a:ext>
            </a:extLst>
          </p:cNvPr>
          <p:cNvSpPr txBox="1"/>
          <p:nvPr/>
        </p:nvSpPr>
        <p:spPr>
          <a:xfrm>
            <a:off x="1331484" y="3872942"/>
            <a:ext cx="11958324" cy="5016758"/>
          </a:xfrm>
          <a:prstGeom prst="rect">
            <a:avLst/>
          </a:prstGeom>
          <a:noFill/>
        </p:spPr>
        <p:txBody>
          <a:bodyPr wrap="square" lIns="91440" tIns="45720" rIns="91440" bIns="45720" rtlCol="0" anchor="t">
            <a:spAutoFit/>
          </a:bodyPr>
          <a:lstStyle/>
          <a:p>
            <a:r>
              <a:rPr lang="en-FI" sz="3200" dirty="0">
                <a:solidFill>
                  <a:schemeClr val="bg1"/>
                </a:solidFill>
              </a:rPr>
              <a:t>Maskininlärning använder </a:t>
            </a:r>
            <a:r>
              <a:rPr lang="en-FI" sz="3200" b="1" dirty="0">
                <a:solidFill>
                  <a:schemeClr val="bg1"/>
                </a:solidFill>
              </a:rPr>
              <a:t>data</a:t>
            </a:r>
            <a:r>
              <a:rPr lang="en-FI" sz="3200" dirty="0">
                <a:solidFill>
                  <a:schemeClr val="bg1"/>
                </a:solidFill>
              </a:rPr>
              <a:t> för att skapa en modell som kan beskriva verkligheten. </a:t>
            </a:r>
            <a:r>
              <a:rPr lang="en-FI" sz="3200" b="1" dirty="0">
                <a:solidFill>
                  <a:schemeClr val="bg1"/>
                </a:solidFill>
              </a:rPr>
              <a:t>Modellen</a:t>
            </a:r>
            <a:r>
              <a:rPr lang="en-FI" sz="3200" dirty="0">
                <a:solidFill>
                  <a:schemeClr val="bg1"/>
                </a:solidFill>
              </a:rPr>
              <a:t> kan till exempel användas för att förutspå något om situationer med liknande data.</a:t>
            </a:r>
          </a:p>
          <a:p>
            <a:endParaRPr lang="en-FI" sz="3200" dirty="0">
              <a:solidFill>
                <a:schemeClr val="bg1"/>
              </a:solidFill>
              <a:ea typeface="Calibri"/>
              <a:cs typeface="Calibri"/>
            </a:endParaRPr>
          </a:p>
          <a:p>
            <a:r>
              <a:rPr lang="en-FI" sz="3200" dirty="0">
                <a:solidFill>
                  <a:schemeClr val="bg1"/>
                </a:solidFill>
                <a:ea typeface="Calibri"/>
                <a:cs typeface="Calibri"/>
              </a:rPr>
              <a:t>En modell är alltså en förenklad version av något som finns i verkligheten – den tar med det som är viktigt och lämnar bort resten. </a:t>
            </a:r>
            <a:endParaRPr lang="sv-SE" sz="3200" dirty="0">
              <a:solidFill>
                <a:schemeClr val="bg1"/>
              </a:solidFill>
              <a:ea typeface="Calibri"/>
              <a:cs typeface="Calibri"/>
            </a:endParaRPr>
          </a:p>
          <a:p>
            <a:endParaRPr lang="en-FI" sz="3200" dirty="0">
              <a:solidFill>
                <a:schemeClr val="bg1"/>
              </a:solidFill>
            </a:endParaRPr>
          </a:p>
          <a:p>
            <a:r>
              <a:rPr lang="en-FI" sz="3200" dirty="0">
                <a:solidFill>
                  <a:schemeClr val="bg1"/>
                </a:solidFill>
              </a:rPr>
              <a:t>Vi kommer i den här lektionen att fundera på glassförsäljning!</a:t>
            </a:r>
            <a:endParaRPr lang="en-FI" sz="3200" dirty="0">
              <a:solidFill>
                <a:schemeClr val="bg1"/>
              </a:solidFill>
              <a:ea typeface="Calibri"/>
              <a:cs typeface="Calibri"/>
            </a:endParaRPr>
          </a:p>
          <a:p>
            <a:endParaRPr lang="en-FI" sz="3200" dirty="0">
              <a:solidFill>
                <a:schemeClr val="bg1"/>
              </a:solidFill>
              <a:ea typeface="Calibri"/>
              <a:cs typeface="Calibri"/>
            </a:endParaRPr>
          </a:p>
          <a:p>
            <a:endParaRPr lang="en-FI" sz="3200" dirty="0">
              <a:solidFill>
                <a:schemeClr val="bg1"/>
              </a:solidFill>
              <a:ea typeface="Calibri"/>
              <a:cs typeface="Calibri"/>
            </a:endParaRPr>
          </a:p>
        </p:txBody>
      </p:sp>
      <p:pic>
        <p:nvPicPr>
          <p:cNvPr id="2" name="Bildobjekt 1" descr="En bild som visar glass, dessert, frozen dessert, mejeriprodukt&#10;&#10;AI-genererat innehåll kan vara felaktigt.">
            <a:extLst>
              <a:ext uri="{FF2B5EF4-FFF2-40B4-BE49-F238E27FC236}">
                <a16:creationId xmlns:a16="http://schemas.microsoft.com/office/drawing/2014/main" id="{43F6DC4F-52EB-9098-68D6-226983B4E54C}"/>
              </a:ext>
            </a:extLst>
          </p:cNvPr>
          <p:cNvPicPr>
            <a:picLocks noChangeAspect="1"/>
          </p:cNvPicPr>
          <p:nvPr/>
        </p:nvPicPr>
        <p:blipFill>
          <a:blip r:embed="rId3"/>
          <a:stretch>
            <a:fillRect/>
          </a:stretch>
        </p:blipFill>
        <p:spPr>
          <a:xfrm>
            <a:off x="13763354" y="1331088"/>
            <a:ext cx="4202394" cy="8145684"/>
          </a:xfrm>
          <a:prstGeom prst="rect">
            <a:avLst/>
          </a:prstGeom>
        </p:spPr>
      </p:pic>
    </p:spTree>
    <p:extLst>
      <p:ext uri="{BB962C8B-B14F-4D97-AF65-F5344CB8AC3E}">
        <p14:creationId xmlns:p14="http://schemas.microsoft.com/office/powerpoint/2010/main" val="234089459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9" name="TextBox 9"/>
          <p:cNvSpPr txBox="1"/>
          <p:nvPr/>
        </p:nvSpPr>
        <p:spPr>
          <a:xfrm>
            <a:off x="2114549" y="822545"/>
            <a:ext cx="13763565" cy="1013419"/>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panose="020B0602020204020303" pitchFamily="34" charset="-79"/>
                <a:sym typeface="Proxima Nova Bold"/>
              </a:rPr>
              <a:t>Repetition: exempel på modeller</a:t>
            </a:r>
          </a:p>
        </p:txBody>
      </p:sp>
      <p:sp>
        <p:nvSpPr>
          <p:cNvPr id="24" name="TextBox 23">
            <a:extLst>
              <a:ext uri="{FF2B5EF4-FFF2-40B4-BE49-F238E27FC236}">
                <a16:creationId xmlns:a16="http://schemas.microsoft.com/office/drawing/2014/main" id="{92A80918-B835-177C-D0AF-6B3622C9B6A3}"/>
              </a:ext>
            </a:extLst>
          </p:cNvPr>
          <p:cNvSpPr txBox="1"/>
          <p:nvPr/>
        </p:nvSpPr>
        <p:spPr>
          <a:xfrm>
            <a:off x="1262642" y="4103527"/>
            <a:ext cx="11157958" cy="3539430"/>
          </a:xfrm>
          <a:prstGeom prst="rect">
            <a:avLst/>
          </a:prstGeom>
          <a:noFill/>
        </p:spPr>
        <p:txBody>
          <a:bodyPr wrap="square" lIns="91440" tIns="45720" rIns="91440" bIns="45720" rtlCol="0" anchor="t">
            <a:spAutoFit/>
          </a:bodyPr>
          <a:lstStyle/>
          <a:p>
            <a:r>
              <a:rPr lang="sv-SE" sz="3200" noProof="0" dirty="0">
                <a:solidFill>
                  <a:schemeClr val="bg1"/>
                </a:solidFill>
              </a:rPr>
              <a:t>Tänk er som exempel en karta av Finland jämfört med verkligheten! </a:t>
            </a:r>
          </a:p>
          <a:p>
            <a:endParaRPr lang="sv-SE" sz="3200" dirty="0">
              <a:solidFill>
                <a:schemeClr val="bg1"/>
              </a:solidFill>
            </a:endParaRPr>
          </a:p>
          <a:p>
            <a:r>
              <a:rPr lang="sv-SE" sz="3200" noProof="0" dirty="0">
                <a:solidFill>
                  <a:schemeClr val="bg1"/>
                </a:solidFill>
              </a:rPr>
              <a:t>Kartan visar inte varje sten eller buske, men den visar det vi behöver för att hitta rätt.</a:t>
            </a:r>
          </a:p>
          <a:p>
            <a:endParaRPr lang="sv-SE" sz="3200" noProof="0" dirty="0">
              <a:solidFill>
                <a:schemeClr val="bg1"/>
              </a:solidFill>
            </a:endParaRPr>
          </a:p>
          <a:p>
            <a:endParaRPr lang="sv-SE" sz="3200" dirty="0">
              <a:solidFill>
                <a:schemeClr val="bg1"/>
              </a:solidFill>
            </a:endParaRPr>
          </a:p>
        </p:txBody>
      </p:sp>
      <p:pic>
        <p:nvPicPr>
          <p:cNvPr id="2" name="Picture 1" descr="File:Population map of Finland.svg - Wikimedia Commons">
            <a:extLst>
              <a:ext uri="{FF2B5EF4-FFF2-40B4-BE49-F238E27FC236}">
                <a16:creationId xmlns:a16="http://schemas.microsoft.com/office/drawing/2014/main" id="{7EC96818-75DB-B228-49F6-4A5B60A07393}"/>
              </a:ext>
            </a:extLst>
          </p:cNvPr>
          <p:cNvPicPr>
            <a:picLocks noChangeAspect="1"/>
          </p:cNvPicPr>
          <p:nvPr/>
        </p:nvPicPr>
        <p:blipFill>
          <a:blip r:embed="rId3"/>
          <a:stretch>
            <a:fillRect/>
          </a:stretch>
        </p:blipFill>
        <p:spPr>
          <a:xfrm>
            <a:off x="12529558" y="2554127"/>
            <a:ext cx="4495800" cy="657979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1D1EC7CA-1B1E-D664-BE83-C63C977F4266}"/>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71CB4AE7-78B2-1FB9-2EE3-952317213A84}"/>
              </a:ext>
            </a:extLst>
          </p:cNvPr>
          <p:cNvSpPr txBox="1"/>
          <p:nvPr/>
        </p:nvSpPr>
        <p:spPr>
          <a:xfrm>
            <a:off x="2114549" y="822545"/>
            <a:ext cx="13763565" cy="1013419"/>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panose="020B0602020204020303" pitchFamily="34" charset="-79"/>
                <a:sym typeface="Proxima Nova Bold"/>
              </a:rPr>
              <a:t>Repetition: exempel på modeller</a:t>
            </a:r>
          </a:p>
        </p:txBody>
      </p:sp>
      <p:sp>
        <p:nvSpPr>
          <p:cNvPr id="24" name="TextBox 23">
            <a:extLst>
              <a:ext uri="{FF2B5EF4-FFF2-40B4-BE49-F238E27FC236}">
                <a16:creationId xmlns:a16="http://schemas.microsoft.com/office/drawing/2014/main" id="{74F0CCC7-F631-C1BD-CC65-15BE870E2C99}"/>
              </a:ext>
            </a:extLst>
          </p:cNvPr>
          <p:cNvSpPr txBox="1"/>
          <p:nvPr/>
        </p:nvSpPr>
        <p:spPr>
          <a:xfrm>
            <a:off x="1262642" y="3089422"/>
            <a:ext cx="11157958" cy="5509200"/>
          </a:xfrm>
          <a:prstGeom prst="rect">
            <a:avLst/>
          </a:prstGeom>
          <a:noFill/>
        </p:spPr>
        <p:txBody>
          <a:bodyPr wrap="square" lIns="91440" tIns="45720" rIns="91440" bIns="45720" rtlCol="0" anchor="t">
            <a:spAutoFit/>
          </a:bodyPr>
          <a:lstStyle/>
          <a:p>
            <a:r>
              <a:rPr lang="sv-SE" sz="3200" dirty="0">
                <a:solidFill>
                  <a:schemeClr val="bg1"/>
                </a:solidFill>
              </a:rPr>
              <a:t>En modell kan också vara matematisk, och beskriva ett samband istället för en plats. </a:t>
            </a:r>
          </a:p>
          <a:p>
            <a:endParaRPr lang="sv-SE" sz="3200" dirty="0">
              <a:solidFill>
                <a:schemeClr val="bg1"/>
              </a:solidFill>
            </a:endParaRPr>
          </a:p>
          <a:p>
            <a:r>
              <a:rPr lang="sv-SE" sz="3200" dirty="0">
                <a:solidFill>
                  <a:schemeClr val="bg1"/>
                </a:solidFill>
              </a:rPr>
              <a:t>Om vi vet att en person cyklar 15 km/h är detta en enkel modell av sambandet mellan hastighet och tid, som vi till exempel kan använda för att räkna ut hur lång tid det tar för personen att cykla 100 kilometer.</a:t>
            </a:r>
          </a:p>
          <a:p>
            <a:endParaRPr lang="sv-SE" sz="3200" dirty="0">
              <a:solidFill>
                <a:schemeClr val="bg1"/>
              </a:solidFill>
            </a:endParaRPr>
          </a:p>
          <a:p>
            <a:r>
              <a:rPr lang="sv-SE" sz="3200" dirty="0">
                <a:solidFill>
                  <a:schemeClr val="bg1"/>
                </a:solidFill>
              </a:rPr>
              <a:t>Precis som kartan inte tar hänsyn till varje detalj i landskapet, tar den här modellen inte hänsyn till att cyklisten kanske blir trött eller möter motvind – den fångar bara det viktigaste sambandet.</a:t>
            </a:r>
          </a:p>
        </p:txBody>
      </p:sp>
      <p:pic>
        <p:nvPicPr>
          <p:cNvPr id="8" name="Picture 7">
            <a:extLst>
              <a:ext uri="{FF2B5EF4-FFF2-40B4-BE49-F238E27FC236}">
                <a16:creationId xmlns:a16="http://schemas.microsoft.com/office/drawing/2014/main" id="{805C507C-7595-24B7-5B15-F43F7CCF5D67}"/>
              </a:ext>
            </a:extLst>
          </p:cNvPr>
          <p:cNvPicPr>
            <a:picLocks noChangeAspect="1"/>
          </p:cNvPicPr>
          <p:nvPr/>
        </p:nvPicPr>
        <p:blipFill>
          <a:blip r:embed="rId3"/>
          <a:srcRect/>
          <a:stretch>
            <a:fillRect/>
          </a:stretch>
        </p:blipFill>
        <p:spPr>
          <a:xfrm>
            <a:off x="12088331" y="2821577"/>
            <a:ext cx="6199669" cy="6199669"/>
          </a:xfrm>
          <a:prstGeom prst="rect">
            <a:avLst/>
          </a:prstGeom>
        </p:spPr>
      </p:pic>
    </p:spTree>
    <p:extLst>
      <p:ext uri="{BB962C8B-B14F-4D97-AF65-F5344CB8AC3E}">
        <p14:creationId xmlns:p14="http://schemas.microsoft.com/office/powerpoint/2010/main" val="406077390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8800D76D-A13E-4768-E7EC-05DC9D548C16}"/>
            </a:ext>
          </a:extLst>
        </p:cNvPr>
        <p:cNvGrpSpPr/>
        <p:nvPr/>
      </p:nvGrpSpPr>
      <p:grpSpPr>
        <a:xfrm>
          <a:off x="0" y="0"/>
          <a:ext cx="0" cy="0"/>
          <a:chOff x="0" y="0"/>
          <a:chExt cx="0" cy="0"/>
        </a:xfrm>
      </p:grpSpPr>
      <p:sp>
        <p:nvSpPr>
          <p:cNvPr id="9" name="TextBox 9">
            <a:extLst>
              <a:ext uri="{FF2B5EF4-FFF2-40B4-BE49-F238E27FC236}">
                <a16:creationId xmlns:a16="http://schemas.microsoft.com/office/drawing/2014/main" id="{527BDA3F-8D95-69D7-B318-694A2EA76288}"/>
              </a:ext>
            </a:extLst>
          </p:cNvPr>
          <p:cNvSpPr txBox="1"/>
          <p:nvPr/>
        </p:nvSpPr>
        <p:spPr>
          <a:xfrm>
            <a:off x="2114549" y="822545"/>
            <a:ext cx="13763565" cy="1013419"/>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panose="020B0602020204020303" pitchFamily="34" charset="-79"/>
                <a:sym typeface="Proxima Nova Bold"/>
              </a:rPr>
              <a:t>Repetition: exempel på modeller</a:t>
            </a:r>
          </a:p>
        </p:txBody>
      </p:sp>
      <p:sp>
        <p:nvSpPr>
          <p:cNvPr id="8" name="TextBox 7">
            <a:extLst>
              <a:ext uri="{FF2B5EF4-FFF2-40B4-BE49-F238E27FC236}">
                <a16:creationId xmlns:a16="http://schemas.microsoft.com/office/drawing/2014/main" id="{95CC3884-0332-4632-009C-B7096146CB47}"/>
              </a:ext>
            </a:extLst>
          </p:cNvPr>
          <p:cNvSpPr txBox="1"/>
          <p:nvPr/>
        </p:nvSpPr>
        <p:spPr>
          <a:xfrm>
            <a:off x="1262642" y="3856740"/>
            <a:ext cx="8090364" cy="3539430"/>
          </a:xfrm>
          <a:prstGeom prst="rect">
            <a:avLst/>
          </a:prstGeom>
          <a:noFill/>
        </p:spPr>
        <p:txBody>
          <a:bodyPr wrap="square">
            <a:spAutoFit/>
          </a:bodyPr>
          <a:lstStyle/>
          <a:p>
            <a:r>
              <a:rPr lang="sv-SE" sz="3200" noProof="0" dirty="0">
                <a:solidFill>
                  <a:schemeClr val="bg1"/>
                </a:solidFill>
              </a:rPr>
              <a:t>Kartan och modellen för att beräkna sambandet mellan hastighet och tid </a:t>
            </a:r>
            <a:r>
              <a:rPr lang="sv-SE" sz="3200" dirty="0">
                <a:solidFill>
                  <a:schemeClr val="bg1"/>
                </a:solidFill>
              </a:rPr>
              <a:t>har vi människor tagit fram. </a:t>
            </a:r>
          </a:p>
          <a:p>
            <a:endParaRPr lang="sv-SE" sz="3200" dirty="0">
              <a:solidFill>
                <a:schemeClr val="bg1"/>
              </a:solidFill>
            </a:endParaRPr>
          </a:p>
          <a:p>
            <a:r>
              <a:rPr lang="sv-SE" sz="3200" dirty="0">
                <a:solidFill>
                  <a:schemeClr val="bg1"/>
                </a:solidFill>
              </a:rPr>
              <a:t>Med hjälp av AI och </a:t>
            </a:r>
            <a:r>
              <a:rPr lang="sv-SE" sz="3200" noProof="0" dirty="0">
                <a:solidFill>
                  <a:schemeClr val="bg1"/>
                </a:solidFill>
              </a:rPr>
              <a:t>maskininlärning kan vi istället låta datorn hitta liknande samband genom att analysera stora mängder data.</a:t>
            </a:r>
          </a:p>
        </p:txBody>
      </p:sp>
      <p:pic>
        <p:nvPicPr>
          <p:cNvPr id="10" name="Picture 9" descr="File:Population map of Finland.svg - Wikimedia Commons">
            <a:extLst>
              <a:ext uri="{FF2B5EF4-FFF2-40B4-BE49-F238E27FC236}">
                <a16:creationId xmlns:a16="http://schemas.microsoft.com/office/drawing/2014/main" id="{D4DE318F-9BB3-57BE-F33D-B50FFD67209F}"/>
              </a:ext>
            </a:extLst>
          </p:cNvPr>
          <p:cNvPicPr>
            <a:picLocks noChangeAspect="1"/>
          </p:cNvPicPr>
          <p:nvPr/>
        </p:nvPicPr>
        <p:blipFill>
          <a:blip r:embed="rId3"/>
          <a:stretch>
            <a:fillRect/>
          </a:stretch>
        </p:blipFill>
        <p:spPr>
          <a:xfrm>
            <a:off x="12529558" y="2554127"/>
            <a:ext cx="4495800" cy="6579790"/>
          </a:xfrm>
          <a:prstGeom prst="rect">
            <a:avLst/>
          </a:prstGeom>
        </p:spPr>
      </p:pic>
      <p:pic>
        <p:nvPicPr>
          <p:cNvPr id="11" name="Picture 10">
            <a:extLst>
              <a:ext uri="{FF2B5EF4-FFF2-40B4-BE49-F238E27FC236}">
                <a16:creationId xmlns:a16="http://schemas.microsoft.com/office/drawing/2014/main" id="{0F27A126-07C1-A182-146C-54F99DECD98E}"/>
              </a:ext>
            </a:extLst>
          </p:cNvPr>
          <p:cNvPicPr>
            <a:picLocks noChangeAspect="1"/>
          </p:cNvPicPr>
          <p:nvPr/>
        </p:nvPicPr>
        <p:blipFill>
          <a:blip r:embed="rId4"/>
          <a:srcRect/>
          <a:stretch>
            <a:fillRect/>
          </a:stretch>
        </p:blipFill>
        <p:spPr>
          <a:xfrm>
            <a:off x="8593130" y="4087331"/>
            <a:ext cx="6199669" cy="6199669"/>
          </a:xfrm>
          <a:prstGeom prst="rect">
            <a:avLst/>
          </a:prstGeom>
        </p:spPr>
      </p:pic>
    </p:spTree>
    <p:extLst>
      <p:ext uri="{BB962C8B-B14F-4D97-AF65-F5344CB8AC3E}">
        <p14:creationId xmlns:p14="http://schemas.microsoft.com/office/powerpoint/2010/main" val="29071700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1097280"/>
          </a:xfrm>
          <a:prstGeom prst="rect">
            <a:avLst/>
          </a:prstGeom>
          <a:noFill/>
          <a:ln/>
        </p:spPr>
        <p:txBody>
          <a:bodyPr wrap="square" lIns="0" tIns="0" rIns="0" bIns="0" rtlCol="0" anchor="ctr"/>
          <a:lstStyle/>
          <a:p>
            <a:pPr algn="ctr"/>
            <a:r>
              <a:rPr lang="en-US" sz="5400" b="1">
                <a:solidFill>
                  <a:schemeClr val="bg1"/>
                </a:solidFill>
                <a:latin typeface="Futura Medium" panose="020B0602020204020303" pitchFamily="34" charset="-79"/>
                <a:ea typeface="Calibri" pitchFamily="34" charset="-122"/>
                <a:cs typeface="Futura Medium" panose="020B0602020204020303" pitchFamily="34" charset="-79"/>
              </a:rPr>
              <a:t>Vad vi </a:t>
            </a:r>
            <a:r>
              <a:rPr lang="en-US" sz="5400" b="1">
                <a:solidFill>
                  <a:schemeClr val="bg1"/>
                </a:solidFill>
                <a:latin typeface="FUTURA MEDIUM" panose="020B0602020204020303" pitchFamily="34" charset="-79"/>
                <a:ea typeface="Calibri" pitchFamily="34" charset="-122"/>
                <a:cs typeface="FUTURA MEDIUM" panose="020B0602020204020303" pitchFamily="34" charset="-79"/>
              </a:rPr>
              <a:t>ska </a:t>
            </a:r>
            <a:r>
              <a:rPr lang="en-US" sz="5400" b="1" err="1">
                <a:solidFill>
                  <a:schemeClr val="bg1"/>
                </a:solidFill>
                <a:latin typeface="FUTURA MEDIUM" panose="020B0602020204020303" pitchFamily="34" charset="-79"/>
                <a:ea typeface="Calibri" pitchFamily="34" charset="-122"/>
                <a:cs typeface="FUTURA MEDIUM" panose="020B0602020204020303" pitchFamily="34" charset="-79"/>
              </a:rPr>
              <a:t>göra</a:t>
            </a:r>
            <a:r>
              <a:rPr lang="en-US" sz="5400" b="1">
                <a:solidFill>
                  <a:schemeClr val="bg1"/>
                </a:solidFill>
                <a:latin typeface="FUTURA MEDIUM" panose="020B0602020204020303" pitchFamily="34" charset="-79"/>
                <a:ea typeface="Calibri" pitchFamily="34" charset="-122"/>
                <a:cs typeface="FUTURA MEDIUM" panose="020B0602020204020303" pitchFamily="34" charset="-79"/>
              </a:rPr>
              <a:t>…</a:t>
            </a:r>
            <a:endParaRPr lang="en-US" sz="5400" b="1">
              <a:solidFill>
                <a:schemeClr val="bg1"/>
              </a:solidFill>
              <a:latin typeface="FUTURA MEDIUM" panose="020B0602020204020303" pitchFamily="34" charset="-79"/>
              <a:cs typeface="FUTURA MEDIUM" panose="020B0602020204020303" pitchFamily="34" charset="-79"/>
            </a:endParaRPr>
          </a:p>
        </p:txBody>
      </p:sp>
      <p:sp>
        <p:nvSpPr>
          <p:cNvPr id="4" name="Text 2"/>
          <p:cNvSpPr/>
          <p:nvPr/>
        </p:nvSpPr>
        <p:spPr>
          <a:xfrm>
            <a:off x="822959" y="2331720"/>
            <a:ext cx="13571365" cy="1508760"/>
          </a:xfrm>
          <a:prstGeom prst="rect">
            <a:avLst/>
          </a:prstGeom>
          <a:noFill/>
          <a:ln/>
        </p:spPr>
        <p:txBody>
          <a:bodyPr wrap="square" rtlCol="0" anchor="ctr"/>
          <a:lstStyle/>
          <a:p>
            <a:r>
              <a:rPr lang="en-US" sz="2700" err="1">
                <a:solidFill>
                  <a:schemeClr val="bg1"/>
                </a:solidFill>
                <a:latin typeface="Calibri" pitchFamily="34" charset="0"/>
                <a:ea typeface="Calibri" pitchFamily="34" charset="-122"/>
                <a:cs typeface="Calibri" pitchFamily="34" charset="-120"/>
              </a:rPr>
              <a:t>Glasskiosken</a:t>
            </a:r>
            <a:r>
              <a:rPr lang="en-US" sz="2700">
                <a:solidFill>
                  <a:schemeClr val="bg1"/>
                </a:solidFill>
                <a:latin typeface="Calibri" pitchFamily="34" charset="0"/>
                <a:ea typeface="Calibri" pitchFamily="34" charset="-122"/>
                <a:cs typeface="Calibri" pitchFamily="34" charset="-120"/>
              </a:rPr>
              <a:t> </a:t>
            </a:r>
            <a:r>
              <a:rPr lang="en-US" sz="2700" err="1">
                <a:solidFill>
                  <a:schemeClr val="bg1"/>
                </a:solidFill>
                <a:latin typeface="Calibri" pitchFamily="34" charset="0"/>
                <a:ea typeface="Calibri" pitchFamily="34" charset="-122"/>
                <a:cs typeface="Calibri" pitchFamily="34" charset="-120"/>
              </a:rPr>
              <a:t>Strutkungen</a:t>
            </a:r>
            <a:r>
              <a:rPr lang="en-US" sz="2700">
                <a:solidFill>
                  <a:schemeClr val="bg1"/>
                </a:solidFill>
                <a:latin typeface="Calibri" pitchFamily="34" charset="0"/>
                <a:ea typeface="Calibri" pitchFamily="34" charset="-122"/>
                <a:cs typeface="Calibri" pitchFamily="34" charset="-120"/>
              </a:rPr>
              <a:t> vill få bättre koll på sin försäljning. Vi ska bygga en matematisk modell som förutspår hur många glassar de </a:t>
            </a:r>
            <a:r>
              <a:rPr lang="en-US" sz="2700" err="1">
                <a:solidFill>
                  <a:schemeClr val="bg1"/>
                </a:solidFill>
                <a:latin typeface="Calibri" pitchFamily="34" charset="0"/>
                <a:ea typeface="Calibri" pitchFamily="34" charset="-122"/>
                <a:cs typeface="Calibri" pitchFamily="34" charset="-120"/>
              </a:rPr>
              <a:t>säljer</a:t>
            </a:r>
            <a:r>
              <a:rPr lang="en-US" sz="2700">
                <a:solidFill>
                  <a:schemeClr val="bg1"/>
                </a:solidFill>
                <a:latin typeface="Calibri" pitchFamily="34" charset="0"/>
                <a:ea typeface="Calibri" pitchFamily="34" charset="-122"/>
                <a:cs typeface="Calibri" pitchFamily="34" charset="-120"/>
              </a:rPr>
              <a:t>. </a:t>
            </a:r>
            <a:r>
              <a:rPr lang="en-US" sz="2700" err="1">
                <a:solidFill>
                  <a:schemeClr val="bg1"/>
                </a:solidFill>
                <a:latin typeface="Calibri" pitchFamily="34" charset="0"/>
                <a:ea typeface="Calibri" pitchFamily="34" charset="-122"/>
                <a:cs typeface="Calibri" pitchFamily="34" charset="-120"/>
              </a:rPr>
              <a:t>Samtidigt</a:t>
            </a:r>
            <a:r>
              <a:rPr lang="en-US" sz="2700">
                <a:solidFill>
                  <a:schemeClr val="bg1"/>
                </a:solidFill>
                <a:latin typeface="Calibri" pitchFamily="34" charset="0"/>
                <a:ea typeface="Calibri" pitchFamily="34" charset="-122"/>
                <a:cs typeface="Calibri" pitchFamily="34" charset="-120"/>
              </a:rPr>
              <a:t> </a:t>
            </a:r>
            <a:r>
              <a:rPr lang="en-US" sz="2700" err="1">
                <a:solidFill>
                  <a:schemeClr val="bg1"/>
                </a:solidFill>
                <a:latin typeface="Calibri" pitchFamily="34" charset="0"/>
                <a:ea typeface="Calibri" pitchFamily="34" charset="-122"/>
                <a:cs typeface="Calibri" pitchFamily="34" charset="-120"/>
              </a:rPr>
              <a:t>lär</a:t>
            </a:r>
            <a:r>
              <a:rPr lang="en-US" sz="2700">
                <a:solidFill>
                  <a:schemeClr val="bg1"/>
                </a:solidFill>
                <a:latin typeface="Calibri" pitchFamily="34" charset="0"/>
                <a:ea typeface="Calibri" pitchFamily="34" charset="-122"/>
                <a:cs typeface="Calibri" pitchFamily="34" charset="-120"/>
              </a:rPr>
              <a:t> vi </a:t>
            </a:r>
            <a:r>
              <a:rPr lang="en-US" sz="2700" err="1">
                <a:solidFill>
                  <a:schemeClr val="bg1"/>
                </a:solidFill>
                <a:latin typeface="Calibri" pitchFamily="34" charset="0"/>
                <a:ea typeface="Calibri" pitchFamily="34" charset="-122"/>
                <a:cs typeface="Calibri" pitchFamily="34" charset="-120"/>
              </a:rPr>
              <a:t>oss</a:t>
            </a:r>
            <a:r>
              <a:rPr lang="en-US" sz="2700">
                <a:solidFill>
                  <a:schemeClr val="bg1"/>
                </a:solidFill>
                <a:latin typeface="Calibri" pitchFamily="34" charset="0"/>
                <a:ea typeface="Calibri" pitchFamily="34" charset="-122"/>
                <a:cs typeface="Calibri" pitchFamily="34" charset="-120"/>
              </a:rPr>
              <a:t> om </a:t>
            </a:r>
            <a:r>
              <a:rPr lang="en-US" sz="2700" err="1">
                <a:solidFill>
                  <a:schemeClr val="bg1"/>
                </a:solidFill>
                <a:latin typeface="Calibri" pitchFamily="34" charset="0"/>
                <a:ea typeface="Calibri" pitchFamily="34" charset="-122"/>
                <a:cs typeface="Calibri" pitchFamily="34" charset="-120"/>
              </a:rPr>
              <a:t>hur</a:t>
            </a:r>
            <a:r>
              <a:rPr lang="en-US" sz="2700">
                <a:solidFill>
                  <a:schemeClr val="bg1"/>
                </a:solidFill>
                <a:latin typeface="Calibri" pitchFamily="34" charset="0"/>
                <a:ea typeface="Calibri" pitchFamily="34" charset="-122"/>
                <a:cs typeface="Calibri" pitchFamily="34" charset="-120"/>
              </a:rPr>
              <a:t> AI-</a:t>
            </a:r>
            <a:r>
              <a:rPr lang="en-US" sz="2700" err="1">
                <a:solidFill>
                  <a:schemeClr val="bg1"/>
                </a:solidFill>
                <a:latin typeface="Calibri" pitchFamily="34" charset="0"/>
                <a:ea typeface="Calibri" pitchFamily="34" charset="-122"/>
                <a:cs typeface="Calibri" pitchFamily="34" charset="-120"/>
              </a:rPr>
              <a:t>modeller</a:t>
            </a:r>
            <a:r>
              <a:rPr lang="en-US" sz="2700">
                <a:solidFill>
                  <a:schemeClr val="bg1"/>
                </a:solidFill>
                <a:latin typeface="Calibri" pitchFamily="34" charset="0"/>
                <a:ea typeface="Calibri" pitchFamily="34" charset="-122"/>
                <a:cs typeface="Calibri" pitchFamily="34" charset="-120"/>
              </a:rPr>
              <a:t> </a:t>
            </a:r>
            <a:r>
              <a:rPr lang="en-US" sz="2700" err="1">
                <a:solidFill>
                  <a:schemeClr val="bg1"/>
                </a:solidFill>
                <a:latin typeface="Calibri" pitchFamily="34" charset="0"/>
                <a:ea typeface="Calibri" pitchFamily="34" charset="-122"/>
                <a:cs typeface="Calibri" pitchFamily="34" charset="-120"/>
              </a:rPr>
              <a:t>fungerar</a:t>
            </a:r>
            <a:r>
              <a:rPr lang="en-US" sz="2700">
                <a:solidFill>
                  <a:schemeClr val="bg1"/>
                </a:solidFill>
                <a:latin typeface="Calibri" pitchFamily="34" charset="0"/>
                <a:ea typeface="Calibri" pitchFamily="34" charset="-122"/>
                <a:cs typeface="Calibri" pitchFamily="34" charset="-120"/>
              </a:rPr>
              <a:t>. </a:t>
            </a:r>
            <a:endParaRPr lang="en-US" sz="2700">
              <a:solidFill>
                <a:schemeClr val="bg1"/>
              </a:solidFill>
            </a:endParaRPr>
          </a:p>
        </p:txBody>
      </p:sp>
      <p:sp>
        <p:nvSpPr>
          <p:cNvPr id="5" name="Shape 3"/>
          <p:cNvSpPr/>
          <p:nvPr/>
        </p:nvSpPr>
        <p:spPr>
          <a:xfrm>
            <a:off x="822960" y="4389120"/>
            <a:ext cx="4046220" cy="466344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6" name="Shape 4"/>
          <p:cNvSpPr/>
          <p:nvPr/>
        </p:nvSpPr>
        <p:spPr>
          <a:xfrm>
            <a:off x="1234440" y="48006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7" name="Text 5"/>
          <p:cNvSpPr/>
          <p:nvPr/>
        </p:nvSpPr>
        <p:spPr>
          <a:xfrm>
            <a:off x="1234440" y="48006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1</a:t>
            </a:r>
            <a:endParaRPr lang="en-US" sz="3300">
              <a:solidFill>
                <a:schemeClr val="bg1"/>
              </a:solidFill>
            </a:endParaRPr>
          </a:p>
        </p:txBody>
      </p:sp>
      <p:sp>
        <p:nvSpPr>
          <p:cNvPr id="8" name="Text 6"/>
          <p:cNvSpPr/>
          <p:nvPr/>
        </p:nvSpPr>
        <p:spPr>
          <a:xfrm>
            <a:off x="1234440" y="6035040"/>
            <a:ext cx="342900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Börja enkelt</a:t>
            </a:r>
            <a:endParaRPr lang="en-US" sz="2700"/>
          </a:p>
        </p:txBody>
      </p:sp>
      <p:sp>
        <p:nvSpPr>
          <p:cNvPr id="9" name="Text 7"/>
          <p:cNvSpPr/>
          <p:nvPr/>
        </p:nvSpPr>
        <p:spPr>
          <a:xfrm>
            <a:off x="1234440" y="6720840"/>
            <a:ext cx="3429000" cy="2057400"/>
          </a:xfrm>
          <a:prstGeom prst="rect">
            <a:avLst/>
          </a:prstGeom>
          <a:noFill/>
          <a:ln/>
        </p:spPr>
        <p:txBody>
          <a:bodyPr wrap="square" rtlCol="0" anchor="ctr"/>
          <a:lstStyle/>
          <a:p>
            <a:r>
              <a:rPr lang="en-US" sz="2100">
                <a:solidFill>
                  <a:srgbClr val="1C2541"/>
                </a:solidFill>
                <a:latin typeface="Calibri" pitchFamily="34" charset="0"/>
                <a:ea typeface="Calibri" pitchFamily="34" charset="-122"/>
                <a:cs typeface="Calibri" pitchFamily="34" charset="-120"/>
              </a:rPr>
              <a:t>Räkna </a:t>
            </a:r>
            <a:r>
              <a:rPr lang="en-US" sz="2100" err="1">
                <a:solidFill>
                  <a:srgbClr val="1C2541"/>
                </a:solidFill>
                <a:latin typeface="Calibri" pitchFamily="34" charset="0"/>
                <a:ea typeface="Calibri" pitchFamily="34" charset="-122"/>
                <a:cs typeface="Calibri" pitchFamily="34" charset="-120"/>
              </a:rPr>
              <a:t>ut</a:t>
            </a:r>
            <a:r>
              <a:rPr lang="en-US" sz="2100">
                <a:solidFill>
                  <a:srgbClr val="1C2541"/>
                </a:solidFill>
                <a:latin typeface="Calibri" pitchFamily="34" charset="0"/>
                <a:ea typeface="Calibri" pitchFamily="34" charset="-122"/>
                <a:cs typeface="Calibri" pitchFamily="34" charset="-120"/>
              </a:rPr>
              <a:t> </a:t>
            </a:r>
            <a:r>
              <a:rPr lang="en-US" sz="2100" err="1">
                <a:solidFill>
                  <a:srgbClr val="1C2541"/>
                </a:solidFill>
                <a:latin typeface="Calibri" pitchFamily="34" charset="0"/>
                <a:ea typeface="Calibri" pitchFamily="34" charset="-122"/>
                <a:cs typeface="Calibri" pitchFamily="34" charset="-120"/>
              </a:rPr>
              <a:t>ett</a:t>
            </a:r>
            <a:r>
              <a:rPr lang="en-US" sz="2100">
                <a:solidFill>
                  <a:srgbClr val="1C2541"/>
                </a:solidFill>
                <a:latin typeface="Calibri" pitchFamily="34" charset="0"/>
                <a:ea typeface="Calibri" pitchFamily="34" charset="-122"/>
                <a:cs typeface="Calibri" pitchFamily="34" charset="-120"/>
              </a:rPr>
              <a:t> </a:t>
            </a:r>
            <a:r>
              <a:rPr lang="en-US" sz="2100" err="1">
                <a:solidFill>
                  <a:srgbClr val="1C2541"/>
                </a:solidFill>
                <a:latin typeface="Calibri" pitchFamily="34" charset="0"/>
                <a:ea typeface="Calibri" pitchFamily="34" charset="-122"/>
                <a:cs typeface="Calibri" pitchFamily="34" charset="-120"/>
              </a:rPr>
              <a:t>medelvärde</a:t>
            </a:r>
            <a:r>
              <a:rPr lang="en-US" sz="2100">
                <a:solidFill>
                  <a:srgbClr val="1C2541"/>
                </a:solidFill>
                <a:latin typeface="Calibri" pitchFamily="34" charset="0"/>
                <a:ea typeface="Calibri" pitchFamily="34" charset="-122"/>
                <a:cs typeface="Calibri" pitchFamily="34" charset="-120"/>
              </a:rPr>
              <a:t>, det </a:t>
            </a:r>
            <a:r>
              <a:rPr lang="en-US" sz="2100" err="1">
                <a:solidFill>
                  <a:srgbClr val="1C2541"/>
                </a:solidFill>
                <a:latin typeface="Calibri" pitchFamily="34" charset="0"/>
                <a:ea typeface="Calibri" pitchFamily="34" charset="-122"/>
                <a:cs typeface="Calibri" pitchFamily="34" charset="-120"/>
              </a:rPr>
              <a:t>blir</a:t>
            </a:r>
            <a:r>
              <a:rPr lang="en-US" sz="2100">
                <a:solidFill>
                  <a:srgbClr val="1C2541"/>
                </a:solidFill>
                <a:latin typeface="Calibri" pitchFamily="34" charset="0"/>
                <a:ea typeface="Calibri" pitchFamily="34" charset="-122"/>
                <a:cs typeface="Calibri" pitchFamily="34" charset="-120"/>
              </a:rPr>
              <a:t> </a:t>
            </a:r>
            <a:r>
              <a:rPr lang="en-US" sz="2100" err="1">
                <a:solidFill>
                  <a:srgbClr val="1C2541"/>
                </a:solidFill>
                <a:latin typeface="Calibri" pitchFamily="34" charset="0"/>
                <a:ea typeface="Calibri" pitchFamily="34" charset="-122"/>
                <a:cs typeface="Calibri" pitchFamily="34" charset="-120"/>
              </a:rPr>
              <a:t>vår</a:t>
            </a:r>
            <a:r>
              <a:rPr lang="en-US" sz="2100">
                <a:solidFill>
                  <a:srgbClr val="1C2541"/>
                </a:solidFill>
                <a:latin typeface="Calibri" pitchFamily="34" charset="0"/>
                <a:ea typeface="Calibri" pitchFamily="34" charset="-122"/>
                <a:cs typeface="Calibri" pitchFamily="34" charset="-120"/>
              </a:rPr>
              <a:t> </a:t>
            </a:r>
            <a:r>
              <a:rPr lang="en-US" sz="2100" err="1">
                <a:solidFill>
                  <a:srgbClr val="1C2541"/>
                </a:solidFill>
                <a:latin typeface="Calibri" pitchFamily="34" charset="0"/>
                <a:ea typeface="Calibri" pitchFamily="34" charset="-122"/>
                <a:cs typeface="Calibri" pitchFamily="34" charset="-120"/>
              </a:rPr>
              <a:t>första</a:t>
            </a:r>
            <a:r>
              <a:rPr lang="en-US" sz="2100">
                <a:solidFill>
                  <a:srgbClr val="1C2541"/>
                </a:solidFill>
                <a:latin typeface="Calibri" pitchFamily="34" charset="0"/>
                <a:ea typeface="Calibri" pitchFamily="34" charset="-122"/>
                <a:cs typeface="Calibri" pitchFamily="34" charset="-120"/>
              </a:rPr>
              <a:t> modell.</a:t>
            </a:r>
            <a:endParaRPr lang="en-US" sz="2100"/>
          </a:p>
        </p:txBody>
      </p:sp>
      <p:sp>
        <p:nvSpPr>
          <p:cNvPr id="10" name="Shape 8"/>
          <p:cNvSpPr/>
          <p:nvPr/>
        </p:nvSpPr>
        <p:spPr>
          <a:xfrm>
            <a:off x="5074920" y="4389120"/>
            <a:ext cx="4046220" cy="466344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1" name="Shape 9"/>
          <p:cNvSpPr/>
          <p:nvPr/>
        </p:nvSpPr>
        <p:spPr>
          <a:xfrm>
            <a:off x="5486400" y="48006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p>
        </p:txBody>
      </p:sp>
      <p:sp>
        <p:nvSpPr>
          <p:cNvPr id="12" name="Text 10"/>
          <p:cNvSpPr/>
          <p:nvPr/>
        </p:nvSpPr>
        <p:spPr>
          <a:xfrm>
            <a:off x="5486400" y="48006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2</a:t>
            </a:r>
            <a:endParaRPr lang="en-US" sz="3300">
              <a:solidFill>
                <a:schemeClr val="bg1"/>
              </a:solidFill>
            </a:endParaRPr>
          </a:p>
        </p:txBody>
      </p:sp>
      <p:sp>
        <p:nvSpPr>
          <p:cNvPr id="13" name="Text 11"/>
          <p:cNvSpPr/>
          <p:nvPr/>
        </p:nvSpPr>
        <p:spPr>
          <a:xfrm>
            <a:off x="5486400" y="6035040"/>
            <a:ext cx="342900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Hitta mönstret</a:t>
            </a:r>
            <a:endParaRPr lang="en-US" sz="2700"/>
          </a:p>
        </p:txBody>
      </p:sp>
      <p:sp>
        <p:nvSpPr>
          <p:cNvPr id="14" name="Text 12"/>
          <p:cNvSpPr/>
          <p:nvPr/>
        </p:nvSpPr>
        <p:spPr>
          <a:xfrm>
            <a:off x="5408022" y="6720840"/>
            <a:ext cx="3429000" cy="2057400"/>
          </a:xfrm>
          <a:prstGeom prst="rect">
            <a:avLst/>
          </a:prstGeom>
          <a:noFill/>
          <a:ln/>
        </p:spPr>
        <p:txBody>
          <a:bodyPr wrap="square" rtlCol="0" anchor="ctr"/>
          <a:lstStyle/>
          <a:p>
            <a:r>
              <a:rPr lang="en-US" sz="2100" dirty="0" err="1">
                <a:solidFill>
                  <a:srgbClr val="1C2541"/>
                </a:solidFill>
                <a:latin typeface="Calibri" pitchFamily="34" charset="0"/>
                <a:ea typeface="Calibri" pitchFamily="34" charset="-122"/>
                <a:cs typeface="Calibri" pitchFamily="34" charset="-120"/>
              </a:rPr>
              <a:t>Lägg</a:t>
            </a:r>
            <a:r>
              <a:rPr lang="en-US" sz="2100" dirty="0">
                <a:solidFill>
                  <a:srgbClr val="1C2541"/>
                </a:solidFill>
                <a:latin typeface="Calibri" pitchFamily="34" charset="0"/>
                <a:ea typeface="Calibri" pitchFamily="34" charset="-122"/>
                <a:cs typeface="Calibri" pitchFamily="34" charset="-120"/>
              </a:rPr>
              <a:t> till </a:t>
            </a:r>
            <a:r>
              <a:rPr lang="en-US" sz="2100" dirty="0" err="1">
                <a:solidFill>
                  <a:srgbClr val="1C2541"/>
                </a:solidFill>
                <a:latin typeface="Calibri" pitchFamily="34" charset="0"/>
                <a:ea typeface="Calibri" pitchFamily="34" charset="-122"/>
                <a:cs typeface="Calibri" pitchFamily="34" charset="-120"/>
              </a:rPr>
              <a:t>mer</a:t>
            </a:r>
            <a:r>
              <a:rPr lang="en-US" sz="2100" dirty="0">
                <a:solidFill>
                  <a:srgbClr val="1C2541"/>
                </a:solidFill>
                <a:latin typeface="Calibri" pitchFamily="34" charset="0"/>
                <a:ea typeface="Calibri" pitchFamily="34" charset="-122"/>
                <a:cs typeface="Calibri" pitchFamily="34" charset="-120"/>
              </a:rPr>
              <a:t> information och se </a:t>
            </a:r>
            <a:r>
              <a:rPr lang="en-US" sz="2100" dirty="0" err="1">
                <a:solidFill>
                  <a:srgbClr val="1C2541"/>
                </a:solidFill>
                <a:latin typeface="Calibri" pitchFamily="34" charset="0"/>
                <a:ea typeface="Calibri" pitchFamily="34" charset="-122"/>
                <a:cs typeface="Calibri" pitchFamily="34" charset="-120"/>
              </a:rPr>
              <a:t>vad</a:t>
            </a:r>
            <a:r>
              <a:rPr lang="en-US" sz="2100" dirty="0">
                <a:solidFill>
                  <a:srgbClr val="1C2541"/>
                </a:solidFill>
                <a:latin typeface="Calibri" pitchFamily="34" charset="0"/>
                <a:ea typeface="Calibri" pitchFamily="34" charset="-122"/>
                <a:cs typeface="Calibri" pitchFamily="34" charset="-120"/>
              </a:rPr>
              <a:t> </a:t>
            </a:r>
            <a:r>
              <a:rPr lang="en-US" sz="2100" dirty="0" err="1">
                <a:solidFill>
                  <a:srgbClr val="1C2541"/>
                </a:solidFill>
                <a:latin typeface="Calibri" pitchFamily="34" charset="0"/>
                <a:ea typeface="Calibri" pitchFamily="34" charset="-122"/>
                <a:cs typeface="Calibri" pitchFamily="34" charset="-120"/>
              </a:rPr>
              <a:t>som</a:t>
            </a:r>
            <a:r>
              <a:rPr lang="en-US" sz="2100" dirty="0">
                <a:solidFill>
                  <a:srgbClr val="1C2541"/>
                </a:solidFill>
                <a:latin typeface="Calibri" pitchFamily="34" charset="0"/>
                <a:ea typeface="Calibri" pitchFamily="34" charset="-122"/>
                <a:cs typeface="Calibri" pitchFamily="34" charset="-120"/>
              </a:rPr>
              <a:t> </a:t>
            </a:r>
            <a:r>
              <a:rPr lang="en-US" sz="2100" dirty="0" err="1">
                <a:solidFill>
                  <a:srgbClr val="1C2541"/>
                </a:solidFill>
                <a:latin typeface="Calibri" pitchFamily="34" charset="0"/>
                <a:ea typeface="Calibri" pitchFamily="34" charset="-122"/>
                <a:cs typeface="Calibri" pitchFamily="34" charset="-120"/>
              </a:rPr>
              <a:t>händer</a:t>
            </a:r>
            <a:r>
              <a:rPr lang="en-US" sz="2100" dirty="0">
                <a:solidFill>
                  <a:srgbClr val="1C2541"/>
                </a:solidFill>
                <a:latin typeface="Calibri" pitchFamily="34" charset="0"/>
                <a:ea typeface="Calibri" pitchFamily="34" charset="-122"/>
                <a:cs typeface="Calibri" pitchFamily="34" charset="-120"/>
              </a:rPr>
              <a:t>.</a:t>
            </a:r>
            <a:endParaRPr lang="en-US" sz="2100" dirty="0"/>
          </a:p>
        </p:txBody>
      </p:sp>
      <p:sp>
        <p:nvSpPr>
          <p:cNvPr id="15" name="Shape 13"/>
          <p:cNvSpPr/>
          <p:nvPr/>
        </p:nvSpPr>
        <p:spPr>
          <a:xfrm>
            <a:off x="9326880" y="4389120"/>
            <a:ext cx="4046220" cy="466344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6" name="Shape 14"/>
          <p:cNvSpPr/>
          <p:nvPr/>
        </p:nvSpPr>
        <p:spPr>
          <a:xfrm>
            <a:off x="9738360" y="48006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17" name="Text 15"/>
          <p:cNvSpPr/>
          <p:nvPr/>
        </p:nvSpPr>
        <p:spPr>
          <a:xfrm>
            <a:off x="9738360" y="48006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3</a:t>
            </a:r>
            <a:endParaRPr lang="en-US" sz="3300">
              <a:solidFill>
                <a:schemeClr val="bg1"/>
              </a:solidFill>
            </a:endParaRPr>
          </a:p>
        </p:txBody>
      </p:sp>
      <p:sp>
        <p:nvSpPr>
          <p:cNvPr id="18" name="Text 16"/>
          <p:cNvSpPr/>
          <p:nvPr/>
        </p:nvSpPr>
        <p:spPr>
          <a:xfrm>
            <a:off x="9738360" y="6035040"/>
            <a:ext cx="3429000" cy="685800"/>
          </a:xfrm>
          <a:prstGeom prst="rect">
            <a:avLst/>
          </a:prstGeom>
          <a:noFill/>
          <a:ln/>
        </p:spPr>
        <p:txBody>
          <a:bodyPr wrap="square" lIns="0" tIns="0" rIns="0" bIns="0" rtlCol="0" anchor="ctr"/>
          <a:lstStyle/>
          <a:p>
            <a:r>
              <a:rPr lang="en-US" sz="2700" b="1" err="1">
                <a:solidFill>
                  <a:srgbClr val="1B4965"/>
                </a:solidFill>
                <a:latin typeface="Calibri" pitchFamily="34" charset="0"/>
                <a:ea typeface="Calibri" pitchFamily="34" charset="-122"/>
                <a:cs typeface="Calibri" pitchFamily="34" charset="-120"/>
              </a:rPr>
              <a:t>Bygg</a:t>
            </a:r>
            <a:r>
              <a:rPr lang="en-US" sz="2700" b="1">
                <a:solidFill>
                  <a:srgbClr val="1B4965"/>
                </a:solidFill>
                <a:latin typeface="Calibri" pitchFamily="34" charset="0"/>
                <a:ea typeface="Calibri" pitchFamily="34" charset="-122"/>
                <a:cs typeface="Calibri" pitchFamily="34" charset="-120"/>
              </a:rPr>
              <a:t> </a:t>
            </a:r>
            <a:r>
              <a:rPr lang="en-US" sz="2700" b="1" err="1">
                <a:solidFill>
                  <a:srgbClr val="1B4965"/>
                </a:solidFill>
                <a:latin typeface="Calibri" pitchFamily="34" charset="0"/>
                <a:ea typeface="Calibri" pitchFamily="34" charset="-122"/>
                <a:cs typeface="Calibri" pitchFamily="34" charset="-120"/>
              </a:rPr>
              <a:t>en</a:t>
            </a:r>
            <a:r>
              <a:rPr lang="en-US" sz="2700" b="1">
                <a:solidFill>
                  <a:srgbClr val="1B4965"/>
                </a:solidFill>
                <a:latin typeface="Calibri" pitchFamily="34" charset="0"/>
                <a:ea typeface="Calibri" pitchFamily="34" charset="-122"/>
                <a:cs typeface="Calibri" pitchFamily="34" charset="-120"/>
              </a:rPr>
              <a:t> </a:t>
            </a:r>
            <a:r>
              <a:rPr lang="en-US" sz="2700" b="1" err="1">
                <a:solidFill>
                  <a:srgbClr val="1B4965"/>
                </a:solidFill>
                <a:latin typeface="Calibri" pitchFamily="34" charset="0"/>
                <a:ea typeface="Calibri" pitchFamily="34" charset="-122"/>
                <a:cs typeface="Calibri" pitchFamily="34" charset="-120"/>
              </a:rPr>
              <a:t>ny</a:t>
            </a:r>
            <a:r>
              <a:rPr lang="en-US" sz="2700" b="1">
                <a:solidFill>
                  <a:srgbClr val="1B4965"/>
                </a:solidFill>
                <a:latin typeface="Calibri" pitchFamily="34" charset="0"/>
                <a:ea typeface="Calibri" pitchFamily="34" charset="-122"/>
                <a:cs typeface="Calibri" pitchFamily="34" charset="-120"/>
              </a:rPr>
              <a:t> </a:t>
            </a:r>
            <a:r>
              <a:rPr lang="en-US" sz="2700" b="1" err="1">
                <a:solidFill>
                  <a:srgbClr val="1B4965"/>
                </a:solidFill>
                <a:latin typeface="Calibri" pitchFamily="34" charset="0"/>
                <a:ea typeface="Calibri" pitchFamily="34" charset="-122"/>
                <a:cs typeface="Calibri" pitchFamily="34" charset="-120"/>
              </a:rPr>
              <a:t>modell</a:t>
            </a:r>
            <a:endParaRPr lang="en-US" sz="2700"/>
          </a:p>
        </p:txBody>
      </p:sp>
      <p:sp>
        <p:nvSpPr>
          <p:cNvPr id="19" name="Text 17"/>
          <p:cNvSpPr/>
          <p:nvPr/>
        </p:nvSpPr>
        <p:spPr>
          <a:xfrm>
            <a:off x="9665788" y="6720840"/>
            <a:ext cx="3429000" cy="2057400"/>
          </a:xfrm>
          <a:prstGeom prst="rect">
            <a:avLst/>
          </a:prstGeom>
          <a:noFill/>
          <a:ln/>
        </p:spPr>
        <p:txBody>
          <a:bodyPr wrap="square" rtlCol="0" anchor="ctr"/>
          <a:lstStyle/>
          <a:p>
            <a:r>
              <a:rPr lang="en-US" sz="2100" dirty="0">
                <a:solidFill>
                  <a:srgbClr val="1C2541"/>
                </a:solidFill>
                <a:latin typeface="Calibri" pitchFamily="34" charset="0"/>
                <a:ea typeface="Calibri" pitchFamily="34" charset="-122"/>
                <a:cs typeface="Calibri" pitchFamily="34" charset="-120"/>
              </a:rPr>
              <a:t>Rita </a:t>
            </a:r>
            <a:r>
              <a:rPr lang="en-US" sz="2100" dirty="0" err="1">
                <a:solidFill>
                  <a:srgbClr val="1C2541"/>
                </a:solidFill>
                <a:latin typeface="Calibri" pitchFamily="34" charset="0"/>
                <a:ea typeface="Calibri" pitchFamily="34" charset="-122"/>
                <a:cs typeface="Calibri" pitchFamily="34" charset="-120"/>
              </a:rPr>
              <a:t>en</a:t>
            </a:r>
            <a:r>
              <a:rPr lang="en-US" sz="2100" dirty="0">
                <a:solidFill>
                  <a:srgbClr val="1C2541"/>
                </a:solidFill>
                <a:latin typeface="Calibri" pitchFamily="34" charset="0"/>
                <a:ea typeface="Calibri" pitchFamily="34" charset="-122"/>
                <a:cs typeface="Calibri" pitchFamily="34" charset="-120"/>
              </a:rPr>
              <a:t> </a:t>
            </a:r>
            <a:r>
              <a:rPr lang="en-US" sz="2100" dirty="0" err="1">
                <a:solidFill>
                  <a:srgbClr val="1C2541"/>
                </a:solidFill>
                <a:latin typeface="Calibri" pitchFamily="34" charset="0"/>
                <a:ea typeface="Calibri" pitchFamily="34" charset="-122"/>
                <a:cs typeface="Calibri" pitchFamily="34" charset="-120"/>
              </a:rPr>
              <a:t>linje</a:t>
            </a:r>
            <a:r>
              <a:rPr lang="en-US" sz="2100" dirty="0">
                <a:solidFill>
                  <a:srgbClr val="1C2541"/>
                </a:solidFill>
                <a:latin typeface="Calibri" pitchFamily="34" charset="0"/>
                <a:ea typeface="Calibri" pitchFamily="34" charset="-122"/>
                <a:cs typeface="Calibri" pitchFamily="34" charset="-120"/>
              </a:rPr>
              <a:t> och </a:t>
            </a:r>
            <a:r>
              <a:rPr lang="en-US" sz="2100" dirty="0" err="1">
                <a:solidFill>
                  <a:srgbClr val="1C2541"/>
                </a:solidFill>
                <a:latin typeface="Calibri" pitchFamily="34" charset="0"/>
                <a:ea typeface="Calibri" pitchFamily="34" charset="-122"/>
                <a:cs typeface="Calibri" pitchFamily="34" charset="-120"/>
              </a:rPr>
              <a:t>tolka</a:t>
            </a:r>
            <a:r>
              <a:rPr lang="en-US" sz="2100" dirty="0">
                <a:solidFill>
                  <a:srgbClr val="1C2541"/>
                </a:solidFill>
                <a:latin typeface="Calibri" pitchFamily="34" charset="0"/>
                <a:ea typeface="Calibri" pitchFamily="34" charset="-122"/>
                <a:cs typeface="Calibri" pitchFamily="34" charset="-120"/>
              </a:rPr>
              <a:t> </a:t>
            </a:r>
            <a:r>
              <a:rPr lang="en-US" sz="2100" dirty="0" err="1">
                <a:solidFill>
                  <a:srgbClr val="1C2541"/>
                </a:solidFill>
                <a:latin typeface="Calibri" pitchFamily="34" charset="0"/>
                <a:ea typeface="Calibri" pitchFamily="34" charset="-122"/>
                <a:cs typeface="Calibri" pitchFamily="34" charset="-120"/>
              </a:rPr>
              <a:t>vad</a:t>
            </a:r>
            <a:r>
              <a:rPr lang="en-US" sz="2100" dirty="0">
                <a:solidFill>
                  <a:srgbClr val="1C2541"/>
                </a:solidFill>
                <a:latin typeface="Calibri" pitchFamily="34" charset="0"/>
                <a:ea typeface="Calibri" pitchFamily="34" charset="-122"/>
                <a:cs typeface="Calibri" pitchFamily="34" charset="-120"/>
              </a:rPr>
              <a:t> k och m </a:t>
            </a:r>
            <a:r>
              <a:rPr lang="en-US" sz="2100" dirty="0" err="1">
                <a:solidFill>
                  <a:srgbClr val="1C2541"/>
                </a:solidFill>
                <a:latin typeface="Calibri" pitchFamily="34" charset="0"/>
                <a:ea typeface="Calibri" pitchFamily="34" charset="-122"/>
                <a:cs typeface="Calibri" pitchFamily="34" charset="-120"/>
              </a:rPr>
              <a:t>betyder</a:t>
            </a:r>
            <a:r>
              <a:rPr lang="en-US" sz="2100" dirty="0">
                <a:solidFill>
                  <a:srgbClr val="1C2541"/>
                </a:solidFill>
                <a:latin typeface="Calibri" pitchFamily="34" charset="0"/>
                <a:ea typeface="Calibri" pitchFamily="34" charset="-122"/>
                <a:cs typeface="Calibri" pitchFamily="34" charset="-120"/>
              </a:rPr>
              <a:t>.</a:t>
            </a:r>
            <a:endParaRPr lang="en-US" sz="2100" dirty="0"/>
          </a:p>
        </p:txBody>
      </p:sp>
      <p:sp>
        <p:nvSpPr>
          <p:cNvPr id="20" name="Shape 18"/>
          <p:cNvSpPr/>
          <p:nvPr/>
        </p:nvSpPr>
        <p:spPr>
          <a:xfrm>
            <a:off x="13578840" y="4389120"/>
            <a:ext cx="4046220" cy="466344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21" name="Shape 19"/>
          <p:cNvSpPr/>
          <p:nvPr/>
        </p:nvSpPr>
        <p:spPr>
          <a:xfrm>
            <a:off x="13990320" y="48006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22" name="Text 20"/>
          <p:cNvSpPr/>
          <p:nvPr/>
        </p:nvSpPr>
        <p:spPr>
          <a:xfrm>
            <a:off x="13990320" y="48006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4</a:t>
            </a:r>
            <a:endParaRPr lang="en-US" sz="3300">
              <a:solidFill>
                <a:schemeClr val="bg1"/>
              </a:solidFill>
            </a:endParaRPr>
          </a:p>
        </p:txBody>
      </p:sp>
      <p:sp>
        <p:nvSpPr>
          <p:cNvPr id="23" name="Text 21"/>
          <p:cNvSpPr/>
          <p:nvPr/>
        </p:nvSpPr>
        <p:spPr>
          <a:xfrm>
            <a:off x="13990320" y="6035040"/>
            <a:ext cx="342900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Möt verkligheten</a:t>
            </a:r>
            <a:endParaRPr lang="en-US" sz="2700"/>
          </a:p>
        </p:txBody>
      </p:sp>
      <p:sp>
        <p:nvSpPr>
          <p:cNvPr id="24" name="Text 22"/>
          <p:cNvSpPr/>
          <p:nvPr/>
        </p:nvSpPr>
        <p:spPr>
          <a:xfrm>
            <a:off x="13938068" y="6720840"/>
            <a:ext cx="3429000" cy="2057400"/>
          </a:xfrm>
          <a:prstGeom prst="rect">
            <a:avLst/>
          </a:prstGeom>
          <a:noFill/>
          <a:ln/>
        </p:spPr>
        <p:txBody>
          <a:bodyPr wrap="square" rtlCol="0" anchor="ctr"/>
          <a:lstStyle/>
          <a:p>
            <a:r>
              <a:rPr lang="en-US" sz="2100" dirty="0" err="1">
                <a:solidFill>
                  <a:srgbClr val="1C2541"/>
                </a:solidFill>
                <a:latin typeface="Calibri" pitchFamily="34" charset="0"/>
                <a:ea typeface="Calibri" pitchFamily="34" charset="-122"/>
                <a:cs typeface="Calibri" pitchFamily="34" charset="-120"/>
              </a:rPr>
              <a:t>Justera</a:t>
            </a:r>
            <a:r>
              <a:rPr lang="en-US" sz="2100" dirty="0">
                <a:solidFill>
                  <a:srgbClr val="1C2541"/>
                </a:solidFill>
                <a:latin typeface="Calibri" pitchFamily="34" charset="0"/>
                <a:ea typeface="Calibri" pitchFamily="34" charset="-122"/>
                <a:cs typeface="Calibri" pitchFamily="34" charset="-120"/>
              </a:rPr>
              <a:t> </a:t>
            </a:r>
            <a:r>
              <a:rPr lang="en-US" sz="2100" dirty="0" err="1">
                <a:solidFill>
                  <a:srgbClr val="1C2541"/>
                </a:solidFill>
                <a:latin typeface="Calibri" pitchFamily="34" charset="0"/>
                <a:ea typeface="Calibri" pitchFamily="34" charset="-122"/>
                <a:cs typeface="Calibri" pitchFamily="34" charset="-120"/>
              </a:rPr>
              <a:t>modellen</a:t>
            </a:r>
            <a:r>
              <a:rPr lang="en-US" sz="2100" dirty="0">
                <a:solidFill>
                  <a:srgbClr val="1C2541"/>
                </a:solidFill>
                <a:latin typeface="Calibri" pitchFamily="34" charset="0"/>
                <a:ea typeface="Calibri" pitchFamily="34" charset="-122"/>
                <a:cs typeface="Calibri" pitchFamily="34" charset="-120"/>
              </a:rPr>
              <a:t> i ett </a:t>
            </a:r>
            <a:r>
              <a:rPr lang="en-US" sz="2100" dirty="0" err="1">
                <a:solidFill>
                  <a:srgbClr val="1C2541"/>
                </a:solidFill>
                <a:latin typeface="Calibri" pitchFamily="34" charset="0"/>
                <a:ea typeface="Calibri" pitchFamily="34" charset="-122"/>
                <a:cs typeface="Calibri" pitchFamily="34" charset="-120"/>
              </a:rPr>
              <a:t>verktyg</a:t>
            </a:r>
            <a:r>
              <a:rPr lang="en-US" sz="2100" dirty="0">
                <a:solidFill>
                  <a:srgbClr val="1C2541"/>
                </a:solidFill>
                <a:latin typeface="Calibri" pitchFamily="34" charset="0"/>
                <a:ea typeface="Calibri" pitchFamily="34" charset="-122"/>
                <a:cs typeface="Calibri" pitchFamily="34" charset="-120"/>
              </a:rPr>
              <a:t>.</a:t>
            </a:r>
            <a:endParaRPr lang="en-US" sz="2100" dirty="0"/>
          </a:p>
        </p:txBody>
      </p:sp>
      <p:sp>
        <p:nvSpPr>
          <p:cNvPr id="26" name="Text 24"/>
          <p:cNvSpPr/>
          <p:nvPr/>
        </p:nvSpPr>
        <p:spPr>
          <a:xfrm>
            <a:off x="685800" y="9738360"/>
            <a:ext cx="10972800" cy="411480"/>
          </a:xfrm>
          <a:prstGeom prst="rect">
            <a:avLst/>
          </a:prstGeom>
          <a:noFill/>
          <a:ln/>
        </p:spPr>
        <p:txBody>
          <a:bodyPr wrap="square" rtlCol="0" anchor="ctr"/>
          <a:lstStyle/>
          <a:p>
            <a:r>
              <a:rPr lang="en-US" sz="1500" i="1">
                <a:solidFill>
                  <a:srgbClr val="6C757D"/>
                </a:solidFill>
                <a:latin typeface="Calibri" pitchFamily="34" charset="0"/>
                <a:ea typeface="Calibri" pitchFamily="34" charset="-122"/>
                <a:cs typeface="Calibri" pitchFamily="34" charset="-120"/>
              </a:rPr>
              <a:t>Från medelvärde till maskininlärning</a:t>
            </a:r>
            <a:endParaRPr lang="en-US" sz="1500"/>
          </a:p>
        </p:txBody>
      </p:sp>
      <p:pic>
        <p:nvPicPr>
          <p:cNvPr id="27" name="Bildobjekt 26" descr="En bild som visar glass, dessert, frozen dessert, mejeriprodukt&#10;&#10;AI-genererat innehåll kan vara felaktigt.">
            <a:extLst>
              <a:ext uri="{FF2B5EF4-FFF2-40B4-BE49-F238E27FC236}">
                <a16:creationId xmlns:a16="http://schemas.microsoft.com/office/drawing/2014/main" id="{311AA381-190E-E09D-FCC4-C22CCA4DF0B7}"/>
              </a:ext>
            </a:extLst>
          </p:cNvPr>
          <p:cNvPicPr>
            <a:picLocks noChangeAspect="1"/>
          </p:cNvPicPr>
          <p:nvPr/>
        </p:nvPicPr>
        <p:blipFill>
          <a:blip r:embed="rId3"/>
          <a:stretch>
            <a:fillRect/>
          </a:stretch>
        </p:blipFill>
        <p:spPr>
          <a:xfrm>
            <a:off x="14950440" y="535908"/>
            <a:ext cx="1775605" cy="344173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1D2C5478-BB3D-AC8C-AE97-F261BEE6C4F0}"/>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0196AB20-E99E-14B3-64A7-992615A3B965}"/>
              </a:ext>
            </a:extLst>
          </p:cNvPr>
          <p:cNvSpPr/>
          <p:nvPr/>
        </p:nvSpPr>
        <p:spPr>
          <a:xfrm>
            <a:off x="1097280" y="2743200"/>
            <a:ext cx="15087600" cy="1371600"/>
          </a:xfrm>
          <a:prstGeom prst="rect">
            <a:avLst/>
          </a:prstGeom>
          <a:noFill/>
          <a:ln/>
        </p:spPr>
        <p:txBody>
          <a:bodyPr wrap="square" lIns="0" tIns="0" rIns="0" bIns="0" rtlCol="0" anchor="ctr"/>
          <a:lstStyle/>
          <a:p>
            <a:r>
              <a:rPr lang="en-US" sz="7200" dirty="0" err="1">
                <a:solidFill>
                  <a:srgbClr val="FFFFFF"/>
                </a:solidFill>
                <a:latin typeface="Futura Medium" panose="020B0602020204020303" pitchFamily="34" charset="-79"/>
                <a:ea typeface="Calibri" pitchFamily="34" charset="-122"/>
                <a:cs typeface="Futura Medium" panose="020B0602020204020303" pitchFamily="34" charset="-79"/>
              </a:rPr>
              <a:t>Glasskiosken</a:t>
            </a:r>
            <a:r>
              <a:rPr lang="en-US" sz="7200" dirty="0">
                <a:solidFill>
                  <a:srgbClr val="FFFFFF"/>
                </a:solidFill>
                <a:latin typeface="Futura Medium" panose="020B0602020204020303" pitchFamily="34" charset="-79"/>
                <a:ea typeface="Calibri" pitchFamily="34" charset="-122"/>
                <a:cs typeface="Futura Medium" panose="020B0602020204020303" pitchFamily="34" charset="-79"/>
              </a:rPr>
              <a:t> Strutkungen</a:t>
            </a:r>
            <a:endParaRPr lang="en-US" sz="7200" dirty="0">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F90E5E94-F00E-9450-E145-60B9C243C8D2}"/>
              </a:ext>
            </a:extLst>
          </p:cNvPr>
          <p:cNvSpPr/>
          <p:nvPr/>
        </p:nvSpPr>
        <p:spPr>
          <a:xfrm>
            <a:off x="1097280" y="4663440"/>
            <a:ext cx="15087600" cy="960120"/>
          </a:xfrm>
          <a:prstGeom prst="rect">
            <a:avLst/>
          </a:prstGeom>
          <a:noFill/>
          <a:ln/>
        </p:spPr>
        <p:txBody>
          <a:bodyPr wrap="square" rtlCol="0" anchor="ctr"/>
          <a:lstStyle/>
          <a:p>
            <a:r>
              <a:rPr lang="en-US" sz="3900" i="1" dirty="0">
                <a:solidFill>
                  <a:srgbClr val="BEE9E8"/>
                </a:solidFill>
                <a:latin typeface="Calibri" pitchFamily="34" charset="0"/>
                <a:ea typeface="Calibri" pitchFamily="34" charset="-122"/>
                <a:cs typeface="Calibri" pitchFamily="34" charset="-120"/>
              </a:rPr>
              <a:t>Hur </a:t>
            </a:r>
            <a:r>
              <a:rPr lang="en-US" sz="3900" i="1" dirty="0" err="1">
                <a:solidFill>
                  <a:srgbClr val="BEE9E8"/>
                </a:solidFill>
                <a:latin typeface="Calibri" pitchFamily="34" charset="0"/>
                <a:ea typeface="Calibri" pitchFamily="34" charset="-122"/>
                <a:cs typeface="Calibri" pitchFamily="34" charset="-120"/>
              </a:rPr>
              <a:t>många</a:t>
            </a:r>
            <a:r>
              <a:rPr lang="en-US" sz="3900" i="1" dirty="0">
                <a:solidFill>
                  <a:srgbClr val="BEE9E8"/>
                </a:solidFill>
                <a:latin typeface="Calibri" pitchFamily="34" charset="0"/>
                <a:ea typeface="Calibri" pitchFamily="34" charset="-122"/>
                <a:cs typeface="Calibri" pitchFamily="34" charset="-120"/>
              </a:rPr>
              <a:t> </a:t>
            </a:r>
            <a:r>
              <a:rPr lang="en-US" sz="3900" i="1" dirty="0" err="1">
                <a:solidFill>
                  <a:srgbClr val="BEE9E8"/>
                </a:solidFill>
                <a:latin typeface="Calibri" pitchFamily="34" charset="0"/>
                <a:ea typeface="Calibri" pitchFamily="34" charset="-122"/>
                <a:cs typeface="Calibri" pitchFamily="34" charset="-120"/>
              </a:rPr>
              <a:t>glassar</a:t>
            </a:r>
            <a:r>
              <a:rPr lang="en-US" sz="3900" i="1" dirty="0">
                <a:solidFill>
                  <a:srgbClr val="BEE9E8"/>
                </a:solidFill>
                <a:latin typeface="Calibri" pitchFamily="34" charset="0"/>
                <a:ea typeface="Calibri" pitchFamily="34" charset="-122"/>
                <a:cs typeface="Calibri" pitchFamily="34" charset="-120"/>
              </a:rPr>
              <a:t> ska vi </a:t>
            </a:r>
            <a:r>
              <a:rPr lang="en-US" sz="3900" i="1" dirty="0" err="1">
                <a:solidFill>
                  <a:srgbClr val="BEE9E8"/>
                </a:solidFill>
                <a:latin typeface="Calibri" pitchFamily="34" charset="0"/>
                <a:ea typeface="Calibri" pitchFamily="34" charset="-122"/>
                <a:cs typeface="Calibri" pitchFamily="34" charset="-120"/>
              </a:rPr>
              <a:t>förbereda</a:t>
            </a:r>
            <a:r>
              <a:rPr lang="en-US" sz="3900" i="1" dirty="0">
                <a:solidFill>
                  <a:srgbClr val="BEE9E8"/>
                </a:solidFill>
                <a:latin typeface="Calibri" pitchFamily="34" charset="0"/>
                <a:ea typeface="Calibri" pitchFamily="34" charset="-122"/>
                <a:cs typeface="Calibri" pitchFamily="34" charset="-120"/>
              </a:rPr>
              <a:t> till </a:t>
            </a:r>
            <a:r>
              <a:rPr lang="en-US" sz="3900" i="1" dirty="0" err="1">
                <a:solidFill>
                  <a:srgbClr val="BEE9E8"/>
                </a:solidFill>
                <a:latin typeface="Calibri" pitchFamily="34" charset="0"/>
                <a:ea typeface="Calibri" pitchFamily="34" charset="-122"/>
                <a:cs typeface="Calibri" pitchFamily="34" charset="-120"/>
              </a:rPr>
              <a:t>imorgon</a:t>
            </a:r>
            <a:r>
              <a:rPr lang="en-US" sz="3900" i="1" dirty="0">
                <a:solidFill>
                  <a:srgbClr val="BEE9E8"/>
                </a:solidFill>
                <a:latin typeface="Calibri" pitchFamily="34" charset="0"/>
                <a:ea typeface="Calibri" pitchFamily="34" charset="-122"/>
                <a:cs typeface="Calibri" pitchFamily="34" charset="-120"/>
              </a:rPr>
              <a:t>?</a:t>
            </a:r>
            <a:endParaRPr lang="en-US" sz="3900" dirty="0"/>
          </a:p>
        </p:txBody>
      </p:sp>
      <p:sp>
        <p:nvSpPr>
          <p:cNvPr id="8" name="Shape 5">
            <a:extLst>
              <a:ext uri="{FF2B5EF4-FFF2-40B4-BE49-F238E27FC236}">
                <a16:creationId xmlns:a16="http://schemas.microsoft.com/office/drawing/2014/main" id="{EB4A4F27-09DE-2354-24D5-7FD32DD1DF59}"/>
              </a:ext>
            </a:extLst>
          </p:cNvPr>
          <p:cNvSpPr/>
          <p:nvPr/>
        </p:nvSpPr>
        <p:spPr>
          <a:xfrm>
            <a:off x="1097280" y="6858000"/>
            <a:ext cx="7543800" cy="2057400"/>
          </a:xfrm>
          <a:prstGeom prst="rect">
            <a:avLst/>
          </a:prstGeom>
          <a:solidFill>
            <a:srgbClr val="FFFFFF">
              <a:alpha val="10000"/>
            </a:srgbClr>
          </a:solidFill>
          <a:ln w="12700">
            <a:solidFill>
              <a:srgbClr val="BEE9E8"/>
            </a:solidFill>
            <a:prstDash val="solid"/>
          </a:ln>
        </p:spPr>
        <p:txBody>
          <a:bodyPr/>
          <a:lstStyle/>
          <a:p>
            <a:endParaRPr lang="sv-FI" sz="2700"/>
          </a:p>
        </p:txBody>
      </p:sp>
      <p:sp>
        <p:nvSpPr>
          <p:cNvPr id="10" name="Text 6">
            <a:extLst>
              <a:ext uri="{FF2B5EF4-FFF2-40B4-BE49-F238E27FC236}">
                <a16:creationId xmlns:a16="http://schemas.microsoft.com/office/drawing/2014/main" id="{DCB63FFA-57A7-4438-8629-5904E66CC04F}"/>
              </a:ext>
            </a:extLst>
          </p:cNvPr>
          <p:cNvSpPr/>
          <p:nvPr/>
        </p:nvSpPr>
        <p:spPr>
          <a:xfrm>
            <a:off x="1371600" y="6995160"/>
            <a:ext cx="6995160" cy="1783080"/>
          </a:xfrm>
          <a:prstGeom prst="rect">
            <a:avLst/>
          </a:prstGeom>
          <a:noFill/>
          <a:ln/>
        </p:spPr>
        <p:txBody>
          <a:bodyPr wrap="square" rtlCol="0" anchor="ctr"/>
          <a:lstStyle/>
          <a:p>
            <a:r>
              <a:rPr lang="en-US" sz="3000" b="1" dirty="0">
                <a:solidFill>
                  <a:srgbClr val="FFFFFF"/>
                </a:solidFill>
                <a:latin typeface="FUTURA MEDIUM" panose="020B0602020204020303" pitchFamily="34" charset="-79"/>
                <a:ea typeface="Calibri" pitchFamily="34" charset="-122"/>
                <a:cs typeface="FUTURA MEDIUM" panose="020B0602020204020303" pitchFamily="34" charset="-79"/>
              </a:rPr>
              <a:t>Om vi </a:t>
            </a:r>
            <a:r>
              <a:rPr lang="en-US" sz="3000" b="1" dirty="0" err="1">
                <a:solidFill>
                  <a:srgbClr val="FFFFFF"/>
                </a:solidFill>
                <a:latin typeface="FUTURA MEDIUM" panose="020B0602020204020303" pitchFamily="34" charset="-79"/>
                <a:ea typeface="Calibri" pitchFamily="34" charset="-122"/>
                <a:cs typeface="FUTURA MEDIUM" panose="020B0602020204020303" pitchFamily="34" charset="-79"/>
              </a:rPr>
              <a:t>förbereder</a:t>
            </a:r>
            <a:r>
              <a:rPr lang="en-US" sz="3000" b="1" dirty="0">
                <a:solidFill>
                  <a:srgbClr val="FFFFFF"/>
                </a:solidFill>
                <a:latin typeface="FUTURA MEDIUM" panose="020B0602020204020303" pitchFamily="34" charset="-79"/>
                <a:ea typeface="Calibri" pitchFamily="34" charset="-122"/>
                <a:cs typeface="FUTURA MEDIUM" panose="020B0602020204020303" pitchFamily="34" charset="-79"/>
              </a:rPr>
              <a:t> för </a:t>
            </a:r>
            <a:r>
              <a:rPr lang="en-US" sz="3000" b="1" dirty="0" err="1">
                <a:solidFill>
                  <a:srgbClr val="FFFFFF"/>
                </a:solidFill>
                <a:latin typeface="FUTURA MEDIUM" panose="020B0602020204020303" pitchFamily="34" charset="-79"/>
                <a:ea typeface="Calibri" pitchFamily="34" charset="-122"/>
                <a:cs typeface="FUTURA MEDIUM" panose="020B0602020204020303" pitchFamily="34" charset="-79"/>
              </a:rPr>
              <a:t>få</a:t>
            </a:r>
            <a:br>
              <a:rPr lang="en-US" sz="3000" b="1" dirty="0">
                <a:solidFill>
                  <a:srgbClr val="FFFFFF"/>
                </a:solidFill>
                <a:latin typeface="FUTURA MEDIUM" panose="020B0602020204020303" pitchFamily="34" charset="-79"/>
                <a:ea typeface="Calibri" pitchFamily="34" charset="-122"/>
                <a:cs typeface="FUTURA MEDIUM" panose="020B0602020204020303" pitchFamily="34" charset="-79"/>
              </a:rPr>
            </a:br>
            <a:r>
              <a:rPr lang="en-US" sz="1500" b="1" dirty="0">
                <a:solidFill>
                  <a:srgbClr val="FFFFFF"/>
                </a:solidFill>
                <a:latin typeface="FUTURA MEDIUM" panose="020B0602020204020303" pitchFamily="34" charset="-79"/>
                <a:ea typeface="Calibri" pitchFamily="34" charset="-122"/>
                <a:cs typeface="FUTURA MEDIUM" panose="020B0602020204020303" pitchFamily="34" charset="-79"/>
              </a:rPr>
              <a:t>
</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förlorad</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försäljning</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missnöjda</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kunder</a:t>
            </a:r>
            <a:endParaRPr lang="en-US" sz="3000" dirty="0"/>
          </a:p>
        </p:txBody>
      </p:sp>
      <p:sp>
        <p:nvSpPr>
          <p:cNvPr id="11" name="Shape 7">
            <a:extLst>
              <a:ext uri="{FF2B5EF4-FFF2-40B4-BE49-F238E27FC236}">
                <a16:creationId xmlns:a16="http://schemas.microsoft.com/office/drawing/2014/main" id="{C85810C9-CCB8-2ECA-DAA5-0F514E2082C1}"/>
              </a:ext>
            </a:extLst>
          </p:cNvPr>
          <p:cNvSpPr/>
          <p:nvPr/>
        </p:nvSpPr>
        <p:spPr>
          <a:xfrm>
            <a:off x="9601200" y="6858000"/>
            <a:ext cx="7543800" cy="2057400"/>
          </a:xfrm>
          <a:prstGeom prst="rect">
            <a:avLst/>
          </a:prstGeom>
          <a:solidFill>
            <a:srgbClr val="FFFFFF">
              <a:alpha val="10000"/>
            </a:srgbClr>
          </a:solidFill>
          <a:ln w="12700">
            <a:solidFill>
              <a:srgbClr val="BEE9E8"/>
            </a:solidFill>
            <a:prstDash val="solid"/>
          </a:ln>
        </p:spPr>
        <p:txBody>
          <a:bodyPr/>
          <a:lstStyle/>
          <a:p>
            <a:endParaRPr lang="sv-FI" sz="2700"/>
          </a:p>
        </p:txBody>
      </p:sp>
      <p:sp>
        <p:nvSpPr>
          <p:cNvPr id="12" name="Text 8">
            <a:extLst>
              <a:ext uri="{FF2B5EF4-FFF2-40B4-BE49-F238E27FC236}">
                <a16:creationId xmlns:a16="http://schemas.microsoft.com/office/drawing/2014/main" id="{8CC7C658-C8A5-21F0-2285-B0289AC7F673}"/>
              </a:ext>
            </a:extLst>
          </p:cNvPr>
          <p:cNvSpPr/>
          <p:nvPr/>
        </p:nvSpPr>
        <p:spPr>
          <a:xfrm>
            <a:off x="9875520" y="6995160"/>
            <a:ext cx="6995160" cy="1783080"/>
          </a:xfrm>
          <a:prstGeom prst="rect">
            <a:avLst/>
          </a:prstGeom>
          <a:noFill/>
          <a:ln/>
        </p:spPr>
        <p:txBody>
          <a:bodyPr wrap="square" rtlCol="0" anchor="ctr"/>
          <a:lstStyle/>
          <a:p>
            <a:r>
              <a:rPr lang="en-US" sz="3000" b="1" dirty="0">
                <a:solidFill>
                  <a:srgbClr val="FFFFFF"/>
                </a:solidFill>
                <a:latin typeface="FUTURA MEDIUM" panose="020B0602020204020303" pitchFamily="34" charset="-79"/>
                <a:ea typeface="Calibri" pitchFamily="34" charset="-122"/>
                <a:cs typeface="FUTURA MEDIUM" panose="020B0602020204020303" pitchFamily="34" charset="-79"/>
              </a:rPr>
              <a:t>Om vi </a:t>
            </a:r>
            <a:r>
              <a:rPr lang="en-US" sz="3000" b="1" dirty="0" err="1">
                <a:solidFill>
                  <a:srgbClr val="FFFFFF"/>
                </a:solidFill>
                <a:latin typeface="FUTURA MEDIUM" panose="020B0602020204020303" pitchFamily="34" charset="-79"/>
                <a:ea typeface="Calibri" pitchFamily="34" charset="-122"/>
                <a:cs typeface="FUTURA MEDIUM" panose="020B0602020204020303" pitchFamily="34" charset="-79"/>
              </a:rPr>
              <a:t>förbereder</a:t>
            </a:r>
            <a:r>
              <a:rPr lang="en-US" sz="3000" b="1" dirty="0">
                <a:solidFill>
                  <a:srgbClr val="FFFFFF"/>
                </a:solidFill>
                <a:latin typeface="FUTURA MEDIUM" panose="020B0602020204020303" pitchFamily="34" charset="-79"/>
                <a:ea typeface="Calibri" pitchFamily="34" charset="-122"/>
                <a:cs typeface="FUTURA MEDIUM" panose="020B0602020204020303" pitchFamily="34" charset="-79"/>
              </a:rPr>
              <a:t> för </a:t>
            </a:r>
            <a:r>
              <a:rPr lang="en-US" sz="3000" b="1" dirty="0" err="1">
                <a:solidFill>
                  <a:srgbClr val="FFFFFF"/>
                </a:solidFill>
                <a:latin typeface="FUTURA MEDIUM" panose="020B0602020204020303" pitchFamily="34" charset="-79"/>
                <a:ea typeface="Calibri" pitchFamily="34" charset="-122"/>
                <a:cs typeface="FUTURA MEDIUM" panose="020B0602020204020303" pitchFamily="34" charset="-79"/>
              </a:rPr>
              <a:t>många</a:t>
            </a:r>
            <a:endParaRPr lang="en-US" sz="3000" b="1" dirty="0">
              <a:solidFill>
                <a:srgbClr val="FFFFFF"/>
              </a:solidFill>
              <a:latin typeface="FUTURA MEDIUM" panose="020B0602020204020303" pitchFamily="34" charset="-79"/>
              <a:ea typeface="Calibri" pitchFamily="34" charset="-122"/>
              <a:cs typeface="FUTURA MEDIUM" panose="020B0602020204020303" pitchFamily="34" charset="-79"/>
            </a:endParaRPr>
          </a:p>
          <a:p>
            <a:r>
              <a:rPr lang="en-US" sz="1500" b="1" dirty="0">
                <a:solidFill>
                  <a:srgbClr val="FFFFFF"/>
                </a:solidFill>
                <a:latin typeface="FUTURA MEDIUM" panose="020B0602020204020303" pitchFamily="34" charset="-79"/>
                <a:ea typeface="Calibri" pitchFamily="34" charset="-122"/>
                <a:cs typeface="FUTURA MEDIUM" panose="020B0602020204020303" pitchFamily="34" charset="-79"/>
              </a:rPr>
              <a:t>
</a:t>
            </a:r>
            <a:r>
              <a:rPr lang="en-US" sz="2100" dirty="0">
                <a:solidFill>
                  <a:srgbClr val="BEE9E8"/>
                </a:solidFill>
                <a:latin typeface="Calibri" pitchFamily="34" charset="0"/>
                <a:ea typeface="Calibri" pitchFamily="34" charset="-122"/>
                <a:cs typeface="Calibri" pitchFamily="34" charset="-120"/>
              </a:rPr>
              <a:t>→ glass </a:t>
            </a:r>
            <a:r>
              <a:rPr lang="en-US" sz="2100" dirty="0" err="1">
                <a:solidFill>
                  <a:srgbClr val="BEE9E8"/>
                </a:solidFill>
                <a:latin typeface="Calibri" pitchFamily="34" charset="0"/>
                <a:ea typeface="Calibri" pitchFamily="34" charset="-122"/>
                <a:cs typeface="Calibri" pitchFamily="34" charset="-120"/>
              </a:rPr>
              <a:t>slängs</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pengar</a:t>
            </a:r>
            <a:r>
              <a:rPr lang="en-US" sz="2100" dirty="0">
                <a:solidFill>
                  <a:srgbClr val="BEE9E8"/>
                </a:solidFill>
                <a:latin typeface="Calibri" pitchFamily="34" charset="0"/>
                <a:ea typeface="Calibri" pitchFamily="34" charset="-122"/>
                <a:cs typeface="Calibri" pitchFamily="34" charset="-120"/>
              </a:rPr>
              <a:t> </a:t>
            </a:r>
            <a:r>
              <a:rPr lang="en-US" sz="2100" dirty="0" err="1">
                <a:solidFill>
                  <a:srgbClr val="BEE9E8"/>
                </a:solidFill>
                <a:latin typeface="Calibri" pitchFamily="34" charset="0"/>
                <a:ea typeface="Calibri" pitchFamily="34" charset="-122"/>
                <a:cs typeface="Calibri" pitchFamily="34" charset="-120"/>
              </a:rPr>
              <a:t>förloras</a:t>
            </a:r>
            <a:endParaRPr lang="en-US" sz="3000" dirty="0"/>
          </a:p>
        </p:txBody>
      </p:sp>
      <p:pic>
        <p:nvPicPr>
          <p:cNvPr id="13" name="Bildobjekt 12">
            <a:extLst>
              <a:ext uri="{FF2B5EF4-FFF2-40B4-BE49-F238E27FC236}">
                <a16:creationId xmlns:a16="http://schemas.microsoft.com/office/drawing/2014/main" id="{C1037E04-C943-7FFB-D733-AC6D63AFCE3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15" name="Bildobjekt 14" descr="En bild som visar skiss, linjeritning, konst&#10;&#10;Automatiskt genererad beskrivning">
            <a:extLst>
              <a:ext uri="{FF2B5EF4-FFF2-40B4-BE49-F238E27FC236}">
                <a16:creationId xmlns:a16="http://schemas.microsoft.com/office/drawing/2014/main" id="{5A79870F-4FBC-C034-4417-57A1FBCC89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spTree>
    <p:extLst>
      <p:ext uri="{BB962C8B-B14F-4D97-AF65-F5344CB8AC3E}">
        <p14:creationId xmlns:p14="http://schemas.microsoft.com/office/powerpoint/2010/main" val="30287852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212E9D3E-9D79-048B-470C-80BF8DBFB449}"/>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CA28E9A0-815A-6F39-4F4A-1DD5EEAA0A78}"/>
              </a:ext>
            </a:extLst>
          </p:cNvPr>
          <p:cNvSpPr txBox="1"/>
          <p:nvPr/>
        </p:nvSpPr>
        <p:spPr>
          <a:xfrm>
            <a:off x="1239188" y="2898358"/>
            <a:ext cx="10648012" cy="5016758"/>
          </a:xfrm>
          <a:prstGeom prst="rect">
            <a:avLst/>
          </a:prstGeom>
          <a:noFill/>
        </p:spPr>
        <p:txBody>
          <a:bodyPr wrap="square" lIns="91440" tIns="45720" rIns="91440" bIns="45720" rtlCol="0" anchor="t">
            <a:spAutoFit/>
          </a:bodyPr>
          <a:lstStyle/>
          <a:p>
            <a:r>
              <a:rPr lang="sv-SE" sz="4000">
                <a:solidFill>
                  <a:schemeClr val="bg1"/>
                </a:solidFill>
                <a:ea typeface="Calibri"/>
                <a:cs typeface="Calibri"/>
              </a:rPr>
              <a:t>Glasskioskens ägare håller koll på hur många glassar som säljs per dag, och de har gett oss information om de 10 senaste dagarna.</a:t>
            </a:r>
          </a:p>
          <a:p>
            <a:endParaRPr lang="sv-SE" sz="4000">
              <a:solidFill>
                <a:schemeClr val="bg1"/>
              </a:solidFill>
              <a:ea typeface="Calibri"/>
              <a:cs typeface="Calibri"/>
            </a:endParaRPr>
          </a:p>
          <a:p>
            <a:r>
              <a:rPr lang="sv-SE" sz="4000">
                <a:solidFill>
                  <a:schemeClr val="bg1"/>
                </a:solidFill>
                <a:ea typeface="Calibri"/>
                <a:cs typeface="Calibri"/>
              </a:rPr>
              <a:t>Vilken typ av modell kan vi skapa utifrån </a:t>
            </a:r>
            <a:br>
              <a:rPr lang="sv-SE" sz="4000">
                <a:solidFill>
                  <a:schemeClr val="bg1"/>
                </a:solidFill>
                <a:ea typeface="Calibri"/>
                <a:cs typeface="Calibri"/>
              </a:rPr>
            </a:br>
            <a:r>
              <a:rPr lang="sv-SE" sz="4000">
                <a:solidFill>
                  <a:schemeClr val="bg1"/>
                </a:solidFill>
                <a:ea typeface="Calibri"/>
                <a:cs typeface="Calibri"/>
              </a:rPr>
              <a:t>10 dagars försäljningsdata? </a:t>
            </a:r>
            <a:endParaRPr lang="sv-SE" sz="2800">
              <a:solidFill>
                <a:schemeClr val="bg1"/>
              </a:solidFill>
              <a:ea typeface="Calibri"/>
              <a:cs typeface="Calibri"/>
            </a:endParaRPr>
          </a:p>
          <a:p>
            <a:endParaRPr lang="sv-SE" sz="4000">
              <a:solidFill>
                <a:schemeClr val="bg1"/>
              </a:solidFill>
              <a:ea typeface="Calibri"/>
              <a:cs typeface="Calibri"/>
            </a:endParaRPr>
          </a:p>
          <a:p>
            <a:r>
              <a:rPr lang="sv-SE" sz="4000">
                <a:solidFill>
                  <a:schemeClr val="bg1"/>
                </a:solidFill>
                <a:ea typeface="Calibri"/>
                <a:cs typeface="Calibri"/>
              </a:rPr>
              <a:t>Medelvärde kan vara en bra modell!</a:t>
            </a:r>
          </a:p>
        </p:txBody>
      </p:sp>
      <p:sp>
        <p:nvSpPr>
          <p:cNvPr id="5" name="TextBox 9">
            <a:extLst>
              <a:ext uri="{FF2B5EF4-FFF2-40B4-BE49-F238E27FC236}">
                <a16:creationId xmlns:a16="http://schemas.microsoft.com/office/drawing/2014/main" id="{B6C6E06C-DA61-89BF-1062-A1C041D080AA}"/>
              </a:ext>
            </a:extLst>
          </p:cNvPr>
          <p:cNvSpPr txBox="1"/>
          <p:nvPr/>
        </p:nvSpPr>
        <p:spPr>
          <a:xfrm>
            <a:off x="918796" y="838435"/>
            <a:ext cx="16506764" cy="1005725"/>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a:sym typeface="Proxima Nova Bold"/>
              </a:rPr>
              <a:t>10 dagars försäljning</a:t>
            </a:r>
            <a:endParaRPr lang="sv-SE" sz="4800" b="1" noProof="1">
              <a:solidFill>
                <a:schemeClr val="bg1"/>
              </a:solidFill>
              <a:latin typeface="FUTURA MEDIUM" panose="020B0602020204020303" pitchFamily="34" charset="-79"/>
              <a:ea typeface="Proxima Nova Bold"/>
              <a:cs typeface="FUTURA MEDIUM"/>
            </a:endParaRPr>
          </a:p>
        </p:txBody>
      </p:sp>
      <p:graphicFrame>
        <p:nvGraphicFramePr>
          <p:cNvPr id="7" name="Table 0">
            <a:extLst>
              <a:ext uri="{FF2B5EF4-FFF2-40B4-BE49-F238E27FC236}">
                <a16:creationId xmlns:a16="http://schemas.microsoft.com/office/drawing/2014/main" id="{E8C13797-00F9-9EA4-B80C-637FE9E33F45}"/>
              </a:ext>
            </a:extLst>
          </p:cNvPr>
          <p:cNvGraphicFramePr>
            <a:graphicFrameLocks noGrp="1"/>
          </p:cNvGraphicFramePr>
          <p:nvPr>
            <p:extLst>
              <p:ext uri="{D42A27DB-BD31-4B8C-83A1-F6EECF244321}">
                <p14:modId xmlns:p14="http://schemas.microsoft.com/office/powerpoint/2010/main" val="4137679351"/>
              </p:ext>
            </p:extLst>
          </p:nvPr>
        </p:nvGraphicFramePr>
        <p:xfrm>
          <a:off x="13002768" y="2898358"/>
          <a:ext cx="4645152" cy="6898056"/>
        </p:xfrm>
        <a:graphic>
          <a:graphicData uri="http://schemas.openxmlformats.org/drawingml/2006/table">
            <a:tbl>
              <a:tblPr firstRow="1" bandRow="1">
                <a:tableStyleId>{35758FB7-9AC5-4552-8A53-C91805E547FA}</a:tableStyleId>
              </a:tblPr>
              <a:tblGrid>
                <a:gridCol w="2322576">
                  <a:extLst>
                    <a:ext uri="{9D8B030D-6E8A-4147-A177-3AD203B41FA5}">
                      <a16:colId xmlns:a16="http://schemas.microsoft.com/office/drawing/2014/main" val="3585124843"/>
                    </a:ext>
                  </a:extLst>
                </a:gridCol>
                <a:gridCol w="2322576">
                  <a:extLst>
                    <a:ext uri="{9D8B030D-6E8A-4147-A177-3AD203B41FA5}">
                      <a16:colId xmlns:a16="http://schemas.microsoft.com/office/drawing/2014/main" val="20001"/>
                    </a:ext>
                  </a:extLst>
                </a:gridCol>
              </a:tblGrid>
              <a:tr h="627096">
                <a:tc>
                  <a:txBody>
                    <a:bodyPr/>
                    <a:lstStyle/>
                    <a:p>
                      <a:pPr marL="0" indent="0" algn="ctr">
                        <a:buNone/>
                      </a:pPr>
                      <a:r>
                        <a:rPr lang="en-US" sz="2800">
                          <a:solidFill>
                            <a:schemeClr val="bg1"/>
                          </a:solidFill>
                        </a:rPr>
                        <a:t>Dag</a:t>
                      </a:r>
                      <a:endParaRPr lang="en-US" sz="2800">
                        <a:solidFill>
                          <a:schemeClr val="bg1"/>
                        </a:solidFill>
                        <a:latin typeface="Calibri" charset="0"/>
                        <a:ea typeface="Calibri" charset="0"/>
                        <a:cs typeface="Calibri" charset="0"/>
                      </a:endParaRPr>
                    </a:p>
                  </a:txBody>
                  <a:tcPr marL="174193" marR="174193" marT="87097" marB="87097"/>
                </a:tc>
                <a:tc>
                  <a:txBody>
                    <a:bodyPr/>
                    <a:lstStyle/>
                    <a:p>
                      <a:pPr marL="0" indent="0" algn="ctr">
                        <a:buNone/>
                      </a:pPr>
                      <a:r>
                        <a:rPr lang="en-US" sz="2800" b="1" err="1">
                          <a:solidFill>
                            <a:schemeClr val="bg1"/>
                          </a:solidFill>
                        </a:rPr>
                        <a:t>Sålda</a:t>
                      </a:r>
                      <a:r>
                        <a:rPr lang="en-US" sz="2800" b="1">
                          <a:solidFill>
                            <a:schemeClr val="bg1"/>
                          </a:solidFill>
                        </a:rPr>
                        <a:t> </a:t>
                      </a:r>
                      <a:r>
                        <a:rPr lang="en-US" sz="2800" b="1" err="1">
                          <a:solidFill>
                            <a:schemeClr val="bg1"/>
                          </a:solidFill>
                        </a:rPr>
                        <a:t>glassar</a:t>
                      </a:r>
                      <a:endParaRPr lang="en-US" sz="2800">
                        <a:solidFill>
                          <a:schemeClr val="bg1"/>
                        </a:solidFill>
                        <a:latin typeface="Calibri" charset="0"/>
                        <a:ea typeface="Calibri" charset="0"/>
                        <a:cs typeface="Calibri" charset="0"/>
                      </a:endParaRPr>
                    </a:p>
                  </a:txBody>
                  <a:tcPr marL="174193" marR="174193" marT="87097" marB="87097"/>
                </a:tc>
                <a:extLst>
                  <a:ext uri="{0D108BD9-81ED-4DB2-BD59-A6C34878D82A}">
                    <a16:rowId xmlns:a16="http://schemas.microsoft.com/office/drawing/2014/main" val="10000"/>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1"/>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2"/>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3"/>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4"/>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5</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5"/>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6"/>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7"/>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8"/>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9"/>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10</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7059543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FA0AC881-4D25-719C-1DAE-11EBC87697C4}"/>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4879F681-4E85-6ECF-575C-67217542EB76}"/>
              </a:ext>
            </a:extLst>
          </p:cNvPr>
          <p:cNvSpPr txBox="1"/>
          <p:nvPr/>
        </p:nvSpPr>
        <p:spPr>
          <a:xfrm>
            <a:off x="1379840" y="3640228"/>
            <a:ext cx="10370828" cy="4524315"/>
          </a:xfrm>
          <a:prstGeom prst="rect">
            <a:avLst/>
          </a:prstGeom>
          <a:noFill/>
        </p:spPr>
        <p:txBody>
          <a:bodyPr wrap="square" lIns="91440" tIns="45720" rIns="91440" bIns="45720" rtlCol="0" anchor="t">
            <a:spAutoFit/>
          </a:bodyPr>
          <a:lstStyle/>
          <a:p>
            <a:r>
              <a:rPr lang="fi-FI" sz="3200" dirty="0" err="1">
                <a:solidFill>
                  <a:schemeClr val="bg1"/>
                </a:solidFill>
              </a:rPr>
              <a:t>Medellängden</a:t>
            </a:r>
            <a:r>
              <a:rPr lang="fi-FI" sz="3200" dirty="0">
                <a:solidFill>
                  <a:schemeClr val="bg1"/>
                </a:solidFill>
              </a:rPr>
              <a:t> för </a:t>
            </a:r>
            <a:r>
              <a:rPr lang="fi-FI" sz="3200" dirty="0" err="1">
                <a:solidFill>
                  <a:schemeClr val="bg1"/>
                </a:solidFill>
              </a:rPr>
              <a:t>män</a:t>
            </a:r>
            <a:r>
              <a:rPr lang="fi-FI" sz="3200" dirty="0">
                <a:solidFill>
                  <a:schemeClr val="bg1"/>
                </a:solidFill>
              </a:rPr>
              <a:t> i Finland 181 cm. </a:t>
            </a:r>
            <a:endParaRPr lang="fi-FI" sz="3200" dirty="0">
              <a:solidFill>
                <a:schemeClr val="bg1"/>
              </a:solidFill>
              <a:ea typeface="Calibri"/>
              <a:cs typeface="Calibri"/>
            </a:endParaRPr>
          </a:p>
          <a:p>
            <a:endParaRPr lang="fi-FI" sz="3200" dirty="0">
              <a:solidFill>
                <a:schemeClr val="bg1"/>
              </a:solidFill>
              <a:ea typeface="Calibri"/>
              <a:cs typeface="Calibri"/>
            </a:endParaRPr>
          </a:p>
          <a:p>
            <a:r>
              <a:rPr lang="fi-FI" sz="3200" dirty="0" err="1">
                <a:solidFill>
                  <a:schemeClr val="bg1"/>
                </a:solidFill>
              </a:rPr>
              <a:t>Det</a:t>
            </a:r>
            <a:r>
              <a:rPr lang="fi-FI" sz="3200" dirty="0">
                <a:solidFill>
                  <a:schemeClr val="bg1"/>
                </a:solidFill>
              </a:rPr>
              <a:t> </a:t>
            </a:r>
            <a:r>
              <a:rPr lang="fi-FI" sz="3200" dirty="0" err="1">
                <a:solidFill>
                  <a:schemeClr val="bg1"/>
                </a:solidFill>
              </a:rPr>
              <a:t>betyder</a:t>
            </a:r>
            <a:r>
              <a:rPr lang="fi-FI" sz="3200" dirty="0">
                <a:solidFill>
                  <a:schemeClr val="bg1"/>
                </a:solidFill>
              </a:rPr>
              <a:t> </a:t>
            </a:r>
            <a:r>
              <a:rPr lang="fi-FI" sz="3200" dirty="0" err="1">
                <a:solidFill>
                  <a:schemeClr val="bg1"/>
                </a:solidFill>
              </a:rPr>
              <a:t>att</a:t>
            </a:r>
            <a:r>
              <a:rPr lang="fi-FI" sz="3200" dirty="0">
                <a:solidFill>
                  <a:schemeClr val="bg1"/>
                </a:solidFill>
              </a:rPr>
              <a:t> en </a:t>
            </a:r>
            <a:r>
              <a:rPr lang="fi-FI" sz="3200" dirty="0" err="1">
                <a:solidFill>
                  <a:schemeClr val="bg1"/>
                </a:solidFill>
              </a:rPr>
              <a:t>slumpmässigt</a:t>
            </a:r>
            <a:r>
              <a:rPr lang="fi-FI" sz="3200" dirty="0">
                <a:solidFill>
                  <a:schemeClr val="bg1"/>
                </a:solidFill>
              </a:rPr>
              <a:t> </a:t>
            </a:r>
            <a:r>
              <a:rPr lang="fi-FI" sz="3200" dirty="0" err="1">
                <a:solidFill>
                  <a:schemeClr val="bg1"/>
                </a:solidFill>
              </a:rPr>
              <a:t>vald</a:t>
            </a:r>
            <a:r>
              <a:rPr lang="fi-FI" sz="3200" dirty="0">
                <a:solidFill>
                  <a:schemeClr val="bg1"/>
                </a:solidFill>
              </a:rPr>
              <a:t> </a:t>
            </a:r>
            <a:r>
              <a:rPr lang="fi-FI" sz="3200" dirty="0" err="1">
                <a:solidFill>
                  <a:schemeClr val="bg1"/>
                </a:solidFill>
              </a:rPr>
              <a:t>man</a:t>
            </a:r>
            <a:r>
              <a:rPr lang="fi-FI" sz="3200" dirty="0">
                <a:solidFill>
                  <a:schemeClr val="bg1"/>
                </a:solidFill>
              </a:rPr>
              <a:t> </a:t>
            </a:r>
            <a:r>
              <a:rPr lang="fi-FI" sz="3200" dirty="0" err="1">
                <a:solidFill>
                  <a:schemeClr val="bg1"/>
                </a:solidFill>
              </a:rPr>
              <a:t>troligen</a:t>
            </a:r>
            <a:r>
              <a:rPr lang="fi-FI" sz="3200" dirty="0">
                <a:solidFill>
                  <a:schemeClr val="bg1"/>
                </a:solidFill>
              </a:rPr>
              <a:t> </a:t>
            </a:r>
            <a:r>
              <a:rPr lang="fi-FI" sz="3200" dirty="0" err="1">
                <a:solidFill>
                  <a:schemeClr val="bg1"/>
                </a:solidFill>
              </a:rPr>
              <a:t>kommer</a:t>
            </a:r>
            <a:r>
              <a:rPr lang="fi-FI" sz="3200" dirty="0">
                <a:solidFill>
                  <a:schemeClr val="bg1"/>
                </a:solidFill>
              </a:rPr>
              <a:t> vara </a:t>
            </a:r>
            <a:r>
              <a:rPr lang="fi-FI" sz="3200" dirty="0" err="1">
                <a:solidFill>
                  <a:schemeClr val="bg1"/>
                </a:solidFill>
              </a:rPr>
              <a:t>nära</a:t>
            </a:r>
            <a:r>
              <a:rPr lang="fi-FI" sz="3200" dirty="0">
                <a:solidFill>
                  <a:schemeClr val="bg1"/>
                </a:solidFill>
              </a:rPr>
              <a:t> 181 cm, </a:t>
            </a:r>
            <a:r>
              <a:rPr lang="fi-FI" sz="3200" dirty="0" err="1">
                <a:solidFill>
                  <a:schemeClr val="bg1"/>
                </a:solidFill>
              </a:rPr>
              <a:t>men</a:t>
            </a:r>
            <a:r>
              <a:rPr lang="fi-FI" sz="3200" dirty="0">
                <a:solidFill>
                  <a:schemeClr val="bg1"/>
                </a:solidFill>
              </a:rPr>
              <a:t> </a:t>
            </a:r>
            <a:r>
              <a:rPr lang="fi-FI" sz="3200" dirty="0" err="1">
                <a:solidFill>
                  <a:schemeClr val="bg1"/>
                </a:solidFill>
              </a:rPr>
              <a:t>variationen</a:t>
            </a:r>
            <a:r>
              <a:rPr lang="fi-FI" sz="3200" dirty="0">
                <a:solidFill>
                  <a:schemeClr val="bg1"/>
                </a:solidFill>
              </a:rPr>
              <a:t> </a:t>
            </a:r>
            <a:r>
              <a:rPr lang="fi-FI" sz="3200" dirty="0" err="1">
                <a:solidFill>
                  <a:schemeClr val="bg1"/>
                </a:solidFill>
              </a:rPr>
              <a:t>mellan</a:t>
            </a:r>
            <a:r>
              <a:rPr lang="fi-FI" sz="3200" dirty="0">
                <a:solidFill>
                  <a:schemeClr val="bg1"/>
                </a:solidFill>
              </a:rPr>
              <a:t> </a:t>
            </a:r>
            <a:r>
              <a:rPr lang="fi-FI" sz="3200" dirty="0" err="1">
                <a:solidFill>
                  <a:schemeClr val="bg1"/>
                </a:solidFill>
              </a:rPr>
              <a:t>olika</a:t>
            </a:r>
            <a:r>
              <a:rPr lang="fi-FI" sz="3200" dirty="0">
                <a:solidFill>
                  <a:schemeClr val="bg1"/>
                </a:solidFill>
              </a:rPr>
              <a:t> </a:t>
            </a:r>
            <a:r>
              <a:rPr lang="fi-FI" sz="3200" dirty="0" err="1">
                <a:solidFill>
                  <a:schemeClr val="bg1"/>
                </a:solidFill>
              </a:rPr>
              <a:t>män</a:t>
            </a:r>
            <a:r>
              <a:rPr lang="fi-FI" sz="3200" dirty="0">
                <a:solidFill>
                  <a:schemeClr val="bg1"/>
                </a:solidFill>
              </a:rPr>
              <a:t> </a:t>
            </a:r>
            <a:r>
              <a:rPr lang="fi-FI" sz="3200" dirty="0" err="1">
                <a:solidFill>
                  <a:schemeClr val="bg1"/>
                </a:solidFill>
              </a:rPr>
              <a:t>är</a:t>
            </a:r>
            <a:r>
              <a:rPr lang="fi-FI" sz="3200" dirty="0">
                <a:solidFill>
                  <a:schemeClr val="bg1"/>
                </a:solidFill>
              </a:rPr>
              <a:t> </a:t>
            </a:r>
            <a:r>
              <a:rPr lang="fi-FI" sz="3200" dirty="0" err="1">
                <a:solidFill>
                  <a:schemeClr val="bg1"/>
                </a:solidFill>
              </a:rPr>
              <a:t>stor</a:t>
            </a:r>
            <a:r>
              <a:rPr lang="fi-FI" sz="3200" dirty="0">
                <a:solidFill>
                  <a:schemeClr val="bg1"/>
                </a:solidFill>
              </a:rPr>
              <a:t>. </a:t>
            </a:r>
            <a:endParaRPr lang="fi-FI" sz="3200" dirty="0">
              <a:solidFill>
                <a:schemeClr val="bg1"/>
              </a:solidFill>
              <a:ea typeface="Calibri"/>
              <a:cs typeface="Calibri"/>
            </a:endParaRPr>
          </a:p>
          <a:p>
            <a:endParaRPr lang="fi-FI" sz="3200" dirty="0">
              <a:solidFill>
                <a:schemeClr val="bg1"/>
              </a:solidFill>
              <a:ea typeface="Calibri"/>
              <a:cs typeface="Calibri"/>
            </a:endParaRPr>
          </a:p>
          <a:p>
            <a:r>
              <a:rPr lang="fi-FI" sz="3200" dirty="0">
                <a:solidFill>
                  <a:schemeClr val="bg1"/>
                </a:solidFill>
              </a:rPr>
              <a:t>En del </a:t>
            </a:r>
            <a:r>
              <a:rPr lang="fi-FI" sz="3200" dirty="0" err="1">
                <a:solidFill>
                  <a:schemeClr val="bg1"/>
                </a:solidFill>
              </a:rPr>
              <a:t>är</a:t>
            </a:r>
            <a:r>
              <a:rPr lang="fi-FI" sz="3200" dirty="0">
                <a:solidFill>
                  <a:schemeClr val="bg1"/>
                </a:solidFill>
              </a:rPr>
              <a:t> </a:t>
            </a:r>
            <a:r>
              <a:rPr lang="fi-FI" sz="3200" dirty="0" err="1">
                <a:solidFill>
                  <a:schemeClr val="bg1"/>
                </a:solidFill>
              </a:rPr>
              <a:t>kortare</a:t>
            </a:r>
            <a:r>
              <a:rPr lang="fi-FI" sz="3200" dirty="0">
                <a:solidFill>
                  <a:schemeClr val="bg1"/>
                </a:solidFill>
              </a:rPr>
              <a:t>, </a:t>
            </a:r>
            <a:r>
              <a:rPr lang="fi-FI" sz="3200" dirty="0" err="1">
                <a:solidFill>
                  <a:schemeClr val="bg1"/>
                </a:solidFill>
              </a:rPr>
              <a:t>andra</a:t>
            </a:r>
            <a:r>
              <a:rPr lang="fi-FI" sz="3200" dirty="0">
                <a:solidFill>
                  <a:schemeClr val="bg1"/>
                </a:solidFill>
              </a:rPr>
              <a:t> </a:t>
            </a:r>
            <a:r>
              <a:rPr lang="fi-FI" sz="3200" dirty="0" err="1">
                <a:solidFill>
                  <a:schemeClr val="bg1"/>
                </a:solidFill>
              </a:rPr>
              <a:t>längre</a:t>
            </a:r>
            <a:r>
              <a:rPr lang="fi-FI" sz="3200" dirty="0">
                <a:solidFill>
                  <a:schemeClr val="bg1"/>
                </a:solidFill>
              </a:rPr>
              <a:t>.</a:t>
            </a:r>
            <a:endParaRPr lang="fi-FI" sz="3200" dirty="0">
              <a:solidFill>
                <a:schemeClr val="bg1"/>
              </a:solidFill>
              <a:ea typeface="Calibri"/>
              <a:cs typeface="Calibri"/>
            </a:endParaRPr>
          </a:p>
          <a:p>
            <a:endParaRPr lang="fi-FI" sz="3200" dirty="0">
              <a:solidFill>
                <a:schemeClr val="bg1"/>
              </a:solidFill>
              <a:ea typeface="Calibri"/>
              <a:cs typeface="Calibri"/>
            </a:endParaRPr>
          </a:p>
          <a:p>
            <a:endParaRPr lang="en-FI" sz="3200" dirty="0">
              <a:solidFill>
                <a:schemeClr val="bg1"/>
              </a:solidFill>
              <a:ea typeface="Calibri"/>
              <a:cs typeface="Calibri"/>
            </a:endParaRPr>
          </a:p>
          <a:p>
            <a:endParaRPr lang="en-FI" sz="3200" dirty="0">
              <a:solidFill>
                <a:schemeClr val="bg1"/>
              </a:solidFill>
              <a:ea typeface="Calibri"/>
              <a:cs typeface="Calibri"/>
            </a:endParaRPr>
          </a:p>
        </p:txBody>
      </p:sp>
      <p:pic>
        <p:nvPicPr>
          <p:cNvPr id="5" name="Bildobjekt 4" descr="En bild som visar klädsel, rita, fotbeklädnader, pojke&#10;&#10;AI-genererat innehåll kan vara felaktigt.">
            <a:extLst>
              <a:ext uri="{FF2B5EF4-FFF2-40B4-BE49-F238E27FC236}">
                <a16:creationId xmlns:a16="http://schemas.microsoft.com/office/drawing/2014/main" id="{8B22A69B-5FCF-A23B-AA1A-9E9A0EF13CBB}"/>
              </a:ext>
            </a:extLst>
          </p:cNvPr>
          <p:cNvPicPr>
            <a:picLocks noChangeAspect="1"/>
          </p:cNvPicPr>
          <p:nvPr/>
        </p:nvPicPr>
        <p:blipFill>
          <a:blip r:embed="rId3"/>
          <a:stretch>
            <a:fillRect/>
          </a:stretch>
        </p:blipFill>
        <p:spPr>
          <a:xfrm>
            <a:off x="9547611" y="0"/>
            <a:ext cx="10175074" cy="10287000"/>
          </a:xfrm>
          <a:prstGeom prst="rect">
            <a:avLst/>
          </a:prstGeom>
        </p:spPr>
      </p:pic>
      <p:sp>
        <p:nvSpPr>
          <p:cNvPr id="7" name="TextBox 9">
            <a:extLst>
              <a:ext uri="{FF2B5EF4-FFF2-40B4-BE49-F238E27FC236}">
                <a16:creationId xmlns:a16="http://schemas.microsoft.com/office/drawing/2014/main" id="{7D4C622E-9A43-E57B-27B4-7602F73C60AB}"/>
              </a:ext>
            </a:extLst>
          </p:cNvPr>
          <p:cNvSpPr txBox="1"/>
          <p:nvPr/>
        </p:nvSpPr>
        <p:spPr>
          <a:xfrm>
            <a:off x="2114549" y="838435"/>
            <a:ext cx="13763565" cy="1013419"/>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a:sym typeface="Proxima Nova Bold"/>
              </a:rPr>
              <a:t>Exempel: medellängd</a:t>
            </a:r>
          </a:p>
        </p:txBody>
      </p:sp>
      <p:sp>
        <p:nvSpPr>
          <p:cNvPr id="2" name="textruta 1">
            <a:extLst>
              <a:ext uri="{FF2B5EF4-FFF2-40B4-BE49-F238E27FC236}">
                <a16:creationId xmlns:a16="http://schemas.microsoft.com/office/drawing/2014/main" id="{1D07C32B-9A18-0EC6-336E-81B8E04C1EC6}"/>
              </a:ext>
            </a:extLst>
          </p:cNvPr>
          <p:cNvSpPr txBox="1"/>
          <p:nvPr/>
        </p:nvSpPr>
        <p:spPr>
          <a:xfrm rot="-840000">
            <a:off x="-259450" y="703040"/>
            <a:ext cx="42334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sz="3600" dirty="0">
                <a:solidFill>
                  <a:srgbClr val="FFFF00"/>
                </a:solidFill>
                <a:ea typeface="Calibri"/>
                <a:cs typeface="Calibri"/>
              </a:rPr>
              <a:t>[Valfritt material]</a:t>
            </a:r>
            <a:endParaRPr lang="sv-SE" sz="3600" dirty="0">
              <a:ea typeface="Calibri"/>
              <a:cs typeface="Calibri"/>
            </a:endParaRPr>
          </a:p>
        </p:txBody>
      </p:sp>
    </p:spTree>
    <p:extLst>
      <p:ext uri="{BB962C8B-B14F-4D97-AF65-F5344CB8AC3E}">
        <p14:creationId xmlns:p14="http://schemas.microsoft.com/office/powerpoint/2010/main" val="266583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491FE741-FB4E-2D80-6C43-0B22F0283D07}"/>
            </a:ext>
          </a:extLst>
        </p:cNvPr>
        <p:cNvGrpSpPr/>
        <p:nvPr/>
      </p:nvGrpSpPr>
      <p:grpSpPr>
        <a:xfrm>
          <a:off x="0" y="0"/>
          <a:ext cx="0" cy="0"/>
          <a:chOff x="0" y="0"/>
          <a:chExt cx="0" cy="0"/>
        </a:xfrm>
      </p:grpSpPr>
      <p:sp>
        <p:nvSpPr>
          <p:cNvPr id="24" name="TextBox 23">
            <a:extLst>
              <a:ext uri="{FF2B5EF4-FFF2-40B4-BE49-F238E27FC236}">
                <a16:creationId xmlns:a16="http://schemas.microsoft.com/office/drawing/2014/main" id="{D4088D67-5F7C-0F15-41BD-9C2ACC7318DA}"/>
              </a:ext>
            </a:extLst>
          </p:cNvPr>
          <p:cNvSpPr txBox="1"/>
          <p:nvPr/>
        </p:nvSpPr>
        <p:spPr>
          <a:xfrm>
            <a:off x="1001448" y="2007810"/>
            <a:ext cx="10370828" cy="8279190"/>
          </a:xfrm>
          <a:prstGeom prst="rect">
            <a:avLst/>
          </a:prstGeom>
          <a:noFill/>
        </p:spPr>
        <p:txBody>
          <a:bodyPr wrap="square" lIns="91440" tIns="45720" rIns="91440" bIns="45720" rtlCol="0" anchor="t">
            <a:spAutoFit/>
          </a:bodyPr>
          <a:lstStyle/>
          <a:p>
            <a:endParaRPr lang="sv-SE" sz="2800" dirty="0">
              <a:solidFill>
                <a:schemeClr val="bg1"/>
              </a:solidFill>
              <a:ea typeface="Calibri"/>
              <a:cs typeface="Calibri"/>
            </a:endParaRPr>
          </a:p>
          <a:p>
            <a:r>
              <a:rPr lang="fi-FI" sz="2800" dirty="0" err="1">
                <a:solidFill>
                  <a:schemeClr val="bg1"/>
                </a:solidFill>
              </a:rPr>
              <a:t>Det</a:t>
            </a:r>
            <a:r>
              <a:rPr lang="fi-FI" sz="2800" dirty="0">
                <a:solidFill>
                  <a:schemeClr val="bg1"/>
                </a:solidFill>
              </a:rPr>
              <a:t> </a:t>
            </a:r>
            <a:r>
              <a:rPr lang="fi-FI" sz="2800" dirty="0" err="1">
                <a:solidFill>
                  <a:schemeClr val="bg1"/>
                </a:solidFill>
              </a:rPr>
              <a:t>samma</a:t>
            </a:r>
            <a:r>
              <a:rPr lang="fi-FI" sz="2800" dirty="0">
                <a:solidFill>
                  <a:schemeClr val="bg1"/>
                </a:solidFill>
              </a:rPr>
              <a:t> </a:t>
            </a:r>
            <a:r>
              <a:rPr lang="fi-FI" sz="2800" dirty="0" err="1">
                <a:solidFill>
                  <a:schemeClr val="bg1"/>
                </a:solidFill>
              </a:rPr>
              <a:t>gäller</a:t>
            </a:r>
            <a:r>
              <a:rPr lang="fi-FI" sz="2800" dirty="0">
                <a:solidFill>
                  <a:schemeClr val="bg1"/>
                </a:solidFill>
              </a:rPr>
              <a:t> </a:t>
            </a:r>
            <a:r>
              <a:rPr lang="fi-FI" sz="2800" dirty="0" err="1">
                <a:solidFill>
                  <a:schemeClr val="bg1"/>
                </a:solidFill>
              </a:rPr>
              <a:t>när</a:t>
            </a:r>
            <a:r>
              <a:rPr lang="fi-FI" sz="2800" dirty="0">
                <a:solidFill>
                  <a:schemeClr val="bg1"/>
                </a:solidFill>
              </a:rPr>
              <a:t> vi </a:t>
            </a:r>
            <a:r>
              <a:rPr lang="fi-FI" sz="2800" dirty="0" err="1">
                <a:solidFill>
                  <a:schemeClr val="bg1"/>
                </a:solidFill>
              </a:rPr>
              <a:t>singlar</a:t>
            </a:r>
            <a:r>
              <a:rPr lang="fi-FI" sz="2800" dirty="0">
                <a:solidFill>
                  <a:schemeClr val="bg1"/>
                </a:solidFill>
              </a:rPr>
              <a:t> </a:t>
            </a:r>
            <a:r>
              <a:rPr lang="fi-FI" sz="2800" dirty="0" err="1">
                <a:solidFill>
                  <a:schemeClr val="bg1"/>
                </a:solidFill>
              </a:rPr>
              <a:t>slant</a:t>
            </a:r>
            <a:r>
              <a:rPr lang="fi-FI" sz="2800" dirty="0">
                <a:solidFill>
                  <a:schemeClr val="bg1"/>
                </a:solidFill>
              </a:rPr>
              <a:t>. Vi </a:t>
            </a:r>
            <a:r>
              <a:rPr lang="fi-FI" sz="2800" dirty="0" err="1">
                <a:solidFill>
                  <a:schemeClr val="bg1"/>
                </a:solidFill>
              </a:rPr>
              <a:t>kan</a:t>
            </a:r>
            <a:r>
              <a:rPr lang="fi-FI" sz="2800" dirty="0">
                <a:solidFill>
                  <a:schemeClr val="bg1"/>
                </a:solidFill>
              </a:rPr>
              <a:t> </a:t>
            </a:r>
            <a:r>
              <a:rPr lang="fi-FI" sz="2800" dirty="0" err="1">
                <a:solidFill>
                  <a:schemeClr val="bg1"/>
                </a:solidFill>
              </a:rPr>
              <a:t>få</a:t>
            </a:r>
            <a:r>
              <a:rPr lang="fi-FI" sz="2800" dirty="0">
                <a:solidFill>
                  <a:schemeClr val="bg1"/>
                </a:solidFill>
              </a:rPr>
              <a:t> </a:t>
            </a:r>
            <a:r>
              <a:rPr lang="fi-FI" sz="2800" dirty="0" err="1">
                <a:solidFill>
                  <a:schemeClr val="bg1"/>
                </a:solidFill>
              </a:rPr>
              <a:t>följande</a:t>
            </a:r>
            <a:r>
              <a:rPr lang="fi-FI" sz="2800" dirty="0">
                <a:solidFill>
                  <a:schemeClr val="bg1"/>
                </a:solidFill>
              </a:rPr>
              <a:t> </a:t>
            </a:r>
            <a:r>
              <a:rPr lang="fi-FI" sz="2800" dirty="0" err="1">
                <a:solidFill>
                  <a:schemeClr val="bg1"/>
                </a:solidFill>
              </a:rPr>
              <a:t>resultat</a:t>
            </a:r>
            <a:r>
              <a:rPr lang="fi-FI" sz="2800" dirty="0">
                <a:solidFill>
                  <a:schemeClr val="bg1"/>
                </a:solidFill>
              </a:rPr>
              <a:t> </a:t>
            </a:r>
            <a:r>
              <a:rPr lang="fi-FI" sz="2800" dirty="0" err="1">
                <a:solidFill>
                  <a:schemeClr val="bg1"/>
                </a:solidFill>
              </a:rPr>
              <a:t>om</a:t>
            </a:r>
            <a:r>
              <a:rPr lang="fi-FI" sz="2800" dirty="0">
                <a:solidFill>
                  <a:schemeClr val="bg1"/>
                </a:solidFill>
              </a:rPr>
              <a:t> vi </a:t>
            </a:r>
            <a:r>
              <a:rPr lang="fi-FI" sz="2800" dirty="0" err="1">
                <a:solidFill>
                  <a:schemeClr val="bg1"/>
                </a:solidFill>
              </a:rPr>
              <a:t>singlar</a:t>
            </a:r>
            <a:r>
              <a:rPr lang="fi-FI" sz="2800" dirty="0">
                <a:solidFill>
                  <a:schemeClr val="bg1"/>
                </a:solidFill>
              </a:rPr>
              <a:t> </a:t>
            </a:r>
            <a:r>
              <a:rPr lang="fi-FI" sz="2800" dirty="0" err="1">
                <a:solidFill>
                  <a:schemeClr val="bg1"/>
                </a:solidFill>
              </a:rPr>
              <a:t>den</a:t>
            </a:r>
            <a:r>
              <a:rPr lang="fi-FI" sz="2800" dirty="0">
                <a:solidFill>
                  <a:schemeClr val="bg1"/>
                </a:solidFill>
              </a:rPr>
              <a:t> </a:t>
            </a:r>
            <a:r>
              <a:rPr lang="fi-FI" sz="2800" dirty="0" err="1">
                <a:solidFill>
                  <a:schemeClr val="bg1"/>
                </a:solidFill>
              </a:rPr>
              <a:t>fem</a:t>
            </a:r>
            <a:r>
              <a:rPr lang="fi-FI" sz="2800" dirty="0">
                <a:solidFill>
                  <a:schemeClr val="bg1"/>
                </a:solidFill>
              </a:rPr>
              <a:t> </a:t>
            </a:r>
            <a:r>
              <a:rPr lang="fi-FI" sz="2800" dirty="0" err="1">
                <a:solidFill>
                  <a:schemeClr val="bg1"/>
                </a:solidFill>
              </a:rPr>
              <a:t>gånger</a:t>
            </a:r>
            <a:r>
              <a:rPr lang="fi-FI" sz="2800" dirty="0">
                <a:solidFill>
                  <a:schemeClr val="bg1"/>
                </a:solidFill>
              </a:rPr>
              <a:t>: </a:t>
            </a:r>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fi-FI" sz="2800" dirty="0">
              <a:solidFill>
                <a:schemeClr val="bg1"/>
              </a:solidFill>
              <a:ea typeface="Calibri"/>
              <a:cs typeface="Calibri"/>
            </a:endParaRPr>
          </a:p>
          <a:p>
            <a:br>
              <a:rPr lang="fi-FI" sz="2800" dirty="0">
                <a:ea typeface="Calibri"/>
                <a:cs typeface="Calibri"/>
              </a:rPr>
            </a:br>
            <a:r>
              <a:rPr lang="fi-FI" sz="2800" dirty="0" err="1">
                <a:solidFill>
                  <a:schemeClr val="bg1"/>
                </a:solidFill>
                <a:ea typeface="Calibri"/>
                <a:cs typeface="Calibri"/>
              </a:rPr>
              <a:t>Eller</a:t>
            </a:r>
            <a:r>
              <a:rPr lang="fi-FI" sz="2800" dirty="0">
                <a:solidFill>
                  <a:schemeClr val="bg1"/>
                </a:solidFill>
                <a:ea typeface="Calibri"/>
                <a:cs typeface="Calibri"/>
              </a:rPr>
              <a:t> </a:t>
            </a:r>
            <a:r>
              <a:rPr lang="fi-FI" sz="2800" dirty="0" err="1">
                <a:solidFill>
                  <a:schemeClr val="bg1"/>
                </a:solidFill>
              </a:rPr>
              <a:t>på</a:t>
            </a:r>
            <a:r>
              <a:rPr lang="fi-FI" sz="2800" dirty="0">
                <a:solidFill>
                  <a:schemeClr val="bg1"/>
                </a:solidFill>
              </a:rPr>
              <a:t> </a:t>
            </a:r>
            <a:r>
              <a:rPr lang="fi-FI" sz="2800" dirty="0" err="1">
                <a:solidFill>
                  <a:schemeClr val="bg1"/>
                </a:solidFill>
              </a:rPr>
              <a:t>motsvarande</a:t>
            </a:r>
            <a:r>
              <a:rPr lang="fi-FI" sz="2800" dirty="0">
                <a:solidFill>
                  <a:schemeClr val="bg1"/>
                </a:solidFill>
              </a:rPr>
              <a:t> </a:t>
            </a:r>
            <a:r>
              <a:rPr lang="fi-FI" sz="2800" dirty="0" err="1">
                <a:solidFill>
                  <a:schemeClr val="bg1"/>
                </a:solidFill>
              </a:rPr>
              <a:t>sätt</a:t>
            </a:r>
            <a:r>
              <a:rPr lang="fi-FI" sz="2800" dirty="0">
                <a:solidFill>
                  <a:schemeClr val="bg1"/>
                </a:solidFill>
              </a:rPr>
              <a:t> 5 x </a:t>
            </a:r>
            <a:r>
              <a:rPr lang="fi-FI" sz="2800" dirty="0" err="1">
                <a:solidFill>
                  <a:schemeClr val="bg1"/>
                </a:solidFill>
              </a:rPr>
              <a:t>klave</a:t>
            </a:r>
            <a:r>
              <a:rPr lang="fi-FI" sz="2800" dirty="0">
                <a:solidFill>
                  <a:schemeClr val="bg1"/>
                </a:solidFill>
              </a:rPr>
              <a:t>. </a:t>
            </a:r>
            <a:endParaRPr lang="fi-FI" sz="2800" dirty="0">
              <a:solidFill>
                <a:schemeClr val="bg1"/>
              </a:solidFill>
              <a:ea typeface="Calibri"/>
              <a:cs typeface="Calibri"/>
            </a:endParaRPr>
          </a:p>
          <a:p>
            <a:endParaRPr lang="fi-FI" sz="2800" dirty="0">
              <a:solidFill>
                <a:schemeClr val="bg1"/>
              </a:solidFill>
              <a:ea typeface="Calibri"/>
              <a:cs typeface="Calibri"/>
            </a:endParaRPr>
          </a:p>
          <a:p>
            <a:r>
              <a:rPr lang="fi-FI" sz="2800" dirty="0" err="1">
                <a:solidFill>
                  <a:schemeClr val="bg1"/>
                </a:solidFill>
              </a:rPr>
              <a:t>Den</a:t>
            </a:r>
            <a:r>
              <a:rPr lang="fi-FI" sz="2800" dirty="0">
                <a:solidFill>
                  <a:schemeClr val="bg1"/>
                </a:solidFill>
              </a:rPr>
              <a:t> </a:t>
            </a:r>
            <a:r>
              <a:rPr lang="fi-FI" sz="2800" dirty="0" err="1">
                <a:solidFill>
                  <a:schemeClr val="bg1"/>
                </a:solidFill>
              </a:rPr>
              <a:t>bästa</a:t>
            </a:r>
            <a:r>
              <a:rPr lang="fi-FI" sz="2800" dirty="0">
                <a:solidFill>
                  <a:schemeClr val="bg1"/>
                </a:solidFill>
              </a:rPr>
              <a:t> </a:t>
            </a:r>
            <a:r>
              <a:rPr lang="fi-FI" sz="2800" dirty="0" err="1">
                <a:solidFill>
                  <a:schemeClr val="bg1"/>
                </a:solidFill>
              </a:rPr>
              <a:t>gissningen</a:t>
            </a:r>
            <a:r>
              <a:rPr lang="fi-FI" sz="2800" dirty="0">
                <a:solidFill>
                  <a:schemeClr val="bg1"/>
                </a:solidFill>
              </a:rPr>
              <a:t> </a:t>
            </a:r>
            <a:r>
              <a:rPr lang="fi-FI" sz="2800" dirty="0" err="1">
                <a:solidFill>
                  <a:schemeClr val="bg1"/>
                </a:solidFill>
              </a:rPr>
              <a:t>är</a:t>
            </a:r>
            <a:r>
              <a:rPr lang="fi-FI" sz="2800" dirty="0">
                <a:solidFill>
                  <a:schemeClr val="bg1"/>
                </a:solidFill>
              </a:rPr>
              <a:t> </a:t>
            </a:r>
            <a:r>
              <a:rPr lang="fi-FI" sz="2800" dirty="0" err="1">
                <a:solidFill>
                  <a:schemeClr val="bg1"/>
                </a:solidFill>
              </a:rPr>
              <a:t>ändå</a:t>
            </a:r>
            <a:r>
              <a:rPr lang="fi-FI" sz="2800" dirty="0">
                <a:solidFill>
                  <a:schemeClr val="bg1"/>
                </a:solidFill>
              </a:rPr>
              <a:t> </a:t>
            </a:r>
            <a:r>
              <a:rPr lang="fi-FI" sz="2800" dirty="0" err="1">
                <a:solidFill>
                  <a:schemeClr val="bg1"/>
                </a:solidFill>
              </a:rPr>
              <a:t>att</a:t>
            </a:r>
            <a:r>
              <a:rPr lang="fi-FI" sz="2800" dirty="0">
                <a:solidFill>
                  <a:schemeClr val="bg1"/>
                </a:solidFill>
              </a:rPr>
              <a:t> </a:t>
            </a:r>
            <a:r>
              <a:rPr lang="fi-FI" sz="2800" dirty="0" err="1">
                <a:solidFill>
                  <a:schemeClr val="bg1"/>
                </a:solidFill>
              </a:rPr>
              <a:t>fördelningen</a:t>
            </a:r>
            <a:r>
              <a:rPr lang="fi-FI" sz="2800" dirty="0">
                <a:solidFill>
                  <a:schemeClr val="bg1"/>
                </a:solidFill>
              </a:rPr>
              <a:t> </a:t>
            </a:r>
            <a:r>
              <a:rPr lang="fi-FI" sz="2800" dirty="0" err="1">
                <a:solidFill>
                  <a:schemeClr val="bg1"/>
                </a:solidFill>
              </a:rPr>
              <a:t>kommer</a:t>
            </a:r>
            <a:r>
              <a:rPr lang="fi-FI" sz="2800" dirty="0">
                <a:solidFill>
                  <a:schemeClr val="bg1"/>
                </a:solidFill>
              </a:rPr>
              <a:t> vara </a:t>
            </a:r>
            <a:r>
              <a:rPr lang="fi-FI" sz="2800" dirty="0" err="1">
                <a:solidFill>
                  <a:schemeClr val="bg1"/>
                </a:solidFill>
              </a:rPr>
              <a:t>nära</a:t>
            </a:r>
            <a:r>
              <a:rPr lang="fi-FI" sz="2800" dirty="0">
                <a:solidFill>
                  <a:schemeClr val="bg1"/>
                </a:solidFill>
              </a:rPr>
              <a:t> 50/50: </a:t>
            </a:r>
            <a:r>
              <a:rPr lang="fi-FI" sz="2800" dirty="0" err="1">
                <a:solidFill>
                  <a:schemeClr val="bg1"/>
                </a:solidFill>
              </a:rPr>
              <a:t>om</a:t>
            </a:r>
            <a:r>
              <a:rPr lang="fi-FI" sz="2800" dirty="0">
                <a:solidFill>
                  <a:schemeClr val="bg1"/>
                </a:solidFill>
              </a:rPr>
              <a:t> vi </a:t>
            </a:r>
            <a:r>
              <a:rPr lang="fi-FI" sz="2800" dirty="0" err="1">
                <a:solidFill>
                  <a:schemeClr val="bg1"/>
                </a:solidFill>
              </a:rPr>
              <a:t>kastar</a:t>
            </a:r>
            <a:r>
              <a:rPr lang="fi-FI" sz="2800" dirty="0">
                <a:solidFill>
                  <a:schemeClr val="bg1"/>
                </a:solidFill>
              </a:rPr>
              <a:t> </a:t>
            </a:r>
            <a:r>
              <a:rPr lang="fi-FI" sz="2800" dirty="0" err="1">
                <a:solidFill>
                  <a:schemeClr val="bg1"/>
                </a:solidFill>
              </a:rPr>
              <a:t>tillräckligt</a:t>
            </a:r>
            <a:r>
              <a:rPr lang="fi-FI" sz="2800" dirty="0">
                <a:solidFill>
                  <a:schemeClr val="bg1"/>
                </a:solidFill>
              </a:rPr>
              <a:t> </a:t>
            </a:r>
            <a:r>
              <a:rPr lang="fi-FI" sz="2800" dirty="0" err="1">
                <a:solidFill>
                  <a:schemeClr val="bg1"/>
                </a:solidFill>
              </a:rPr>
              <a:t>många</a:t>
            </a:r>
            <a:r>
              <a:rPr lang="fi-FI" sz="2800" dirty="0">
                <a:solidFill>
                  <a:schemeClr val="bg1"/>
                </a:solidFill>
              </a:rPr>
              <a:t> </a:t>
            </a:r>
            <a:r>
              <a:rPr lang="fi-FI" sz="2800" dirty="0" err="1">
                <a:solidFill>
                  <a:schemeClr val="bg1"/>
                </a:solidFill>
              </a:rPr>
              <a:t>gånger</a:t>
            </a:r>
            <a:r>
              <a:rPr lang="fi-FI" sz="2800" dirty="0">
                <a:solidFill>
                  <a:schemeClr val="bg1"/>
                </a:solidFill>
              </a:rPr>
              <a:t> </a:t>
            </a:r>
            <a:r>
              <a:rPr lang="fi-FI" sz="2800" dirty="0" err="1">
                <a:solidFill>
                  <a:schemeClr val="bg1"/>
                </a:solidFill>
              </a:rPr>
              <a:t>kommer</a:t>
            </a:r>
            <a:r>
              <a:rPr lang="fi-FI" sz="2800" dirty="0">
                <a:solidFill>
                  <a:schemeClr val="bg1"/>
                </a:solidFill>
              </a:rPr>
              <a:t> vi </a:t>
            </a:r>
            <a:r>
              <a:rPr lang="fi-FI" sz="2800" dirty="0" err="1">
                <a:solidFill>
                  <a:schemeClr val="bg1"/>
                </a:solidFill>
              </a:rPr>
              <a:t>få</a:t>
            </a:r>
            <a:r>
              <a:rPr lang="fi-FI" sz="2800" dirty="0">
                <a:solidFill>
                  <a:schemeClr val="bg1"/>
                </a:solidFill>
              </a:rPr>
              <a:t> </a:t>
            </a:r>
            <a:r>
              <a:rPr lang="fi-FI" sz="2800" dirty="0" err="1">
                <a:solidFill>
                  <a:schemeClr val="bg1"/>
                </a:solidFill>
              </a:rPr>
              <a:t>krona</a:t>
            </a:r>
            <a:r>
              <a:rPr lang="fi-FI" sz="2800" dirty="0">
                <a:solidFill>
                  <a:schemeClr val="bg1"/>
                </a:solidFill>
              </a:rPr>
              <a:t> </a:t>
            </a:r>
            <a:r>
              <a:rPr lang="fi-FI" sz="2800" dirty="0" err="1">
                <a:solidFill>
                  <a:schemeClr val="bg1"/>
                </a:solidFill>
              </a:rPr>
              <a:t>ungefär</a:t>
            </a:r>
            <a:r>
              <a:rPr lang="fi-FI" sz="2800" dirty="0">
                <a:solidFill>
                  <a:schemeClr val="bg1"/>
                </a:solidFill>
              </a:rPr>
              <a:t> </a:t>
            </a:r>
            <a:r>
              <a:rPr lang="fi-FI" sz="2800" dirty="0" err="1">
                <a:solidFill>
                  <a:schemeClr val="bg1"/>
                </a:solidFill>
              </a:rPr>
              <a:t>hälften</a:t>
            </a:r>
            <a:r>
              <a:rPr lang="fi-FI" sz="2800" dirty="0">
                <a:solidFill>
                  <a:schemeClr val="bg1"/>
                </a:solidFill>
              </a:rPr>
              <a:t> av </a:t>
            </a:r>
            <a:r>
              <a:rPr lang="fi-FI" sz="2800" dirty="0" err="1">
                <a:solidFill>
                  <a:schemeClr val="bg1"/>
                </a:solidFill>
              </a:rPr>
              <a:t>gångerna</a:t>
            </a:r>
            <a:r>
              <a:rPr lang="fi-FI" sz="2800" dirty="0">
                <a:solidFill>
                  <a:schemeClr val="bg1"/>
                </a:solidFill>
              </a:rPr>
              <a:t>, </a:t>
            </a:r>
            <a:r>
              <a:rPr lang="fi-FI" sz="2800" dirty="0" err="1">
                <a:solidFill>
                  <a:schemeClr val="bg1"/>
                </a:solidFill>
              </a:rPr>
              <a:t>och</a:t>
            </a:r>
            <a:r>
              <a:rPr lang="fi-FI" sz="2800" dirty="0">
                <a:solidFill>
                  <a:schemeClr val="bg1"/>
                </a:solidFill>
              </a:rPr>
              <a:t> </a:t>
            </a:r>
            <a:r>
              <a:rPr lang="fi-FI" sz="2800" dirty="0" err="1">
                <a:solidFill>
                  <a:schemeClr val="bg1"/>
                </a:solidFill>
              </a:rPr>
              <a:t>klave</a:t>
            </a:r>
            <a:r>
              <a:rPr lang="fi-FI" sz="2800" dirty="0">
                <a:solidFill>
                  <a:schemeClr val="bg1"/>
                </a:solidFill>
              </a:rPr>
              <a:t> </a:t>
            </a:r>
            <a:r>
              <a:rPr lang="fi-FI" sz="2800" dirty="0" err="1">
                <a:solidFill>
                  <a:schemeClr val="bg1"/>
                </a:solidFill>
              </a:rPr>
              <a:t>ungefär</a:t>
            </a:r>
            <a:r>
              <a:rPr lang="fi-FI" sz="2800" dirty="0">
                <a:solidFill>
                  <a:schemeClr val="bg1"/>
                </a:solidFill>
              </a:rPr>
              <a:t> </a:t>
            </a:r>
            <a:r>
              <a:rPr lang="fi-FI" sz="2800" dirty="0" err="1">
                <a:solidFill>
                  <a:schemeClr val="bg1"/>
                </a:solidFill>
              </a:rPr>
              <a:t>hälften</a:t>
            </a:r>
            <a:r>
              <a:rPr lang="fi-FI" sz="2800" dirty="0">
                <a:solidFill>
                  <a:schemeClr val="bg1"/>
                </a:solidFill>
              </a:rPr>
              <a:t> av </a:t>
            </a:r>
            <a:r>
              <a:rPr lang="fi-FI" sz="2800" dirty="0" err="1">
                <a:solidFill>
                  <a:schemeClr val="bg1"/>
                </a:solidFill>
              </a:rPr>
              <a:t>gångerna</a:t>
            </a:r>
            <a:r>
              <a:rPr lang="fi-FI" sz="2800" dirty="0">
                <a:solidFill>
                  <a:schemeClr val="bg1"/>
                </a:solidFill>
              </a:rPr>
              <a:t>. </a:t>
            </a:r>
            <a:endParaRPr lang="fi-FI" sz="2800" dirty="0">
              <a:solidFill>
                <a:schemeClr val="bg1"/>
              </a:solidFill>
              <a:ea typeface="Calibri"/>
              <a:cs typeface="Calibri"/>
            </a:endParaRPr>
          </a:p>
          <a:p>
            <a:endParaRPr lang="fi-FI" sz="2800" dirty="0">
              <a:solidFill>
                <a:schemeClr val="bg1"/>
              </a:solidFill>
              <a:ea typeface="Calibri"/>
              <a:cs typeface="Calibri"/>
            </a:endParaRPr>
          </a:p>
          <a:p>
            <a:endParaRPr lang="en-FI" sz="2800" dirty="0">
              <a:solidFill>
                <a:schemeClr val="bg1"/>
              </a:solidFill>
              <a:ea typeface="Calibri"/>
              <a:cs typeface="Calibri"/>
            </a:endParaRPr>
          </a:p>
          <a:p>
            <a:endParaRPr lang="en-FI" sz="2800" dirty="0">
              <a:solidFill>
                <a:schemeClr val="bg1"/>
              </a:solidFill>
              <a:ea typeface="Calibri"/>
              <a:cs typeface="Calibri"/>
            </a:endParaRPr>
          </a:p>
          <a:p>
            <a:endParaRPr lang="en-FI" sz="2800" dirty="0">
              <a:solidFill>
                <a:schemeClr val="bg1"/>
              </a:solidFill>
              <a:ea typeface="Calibri"/>
              <a:cs typeface="Calibri"/>
            </a:endParaRPr>
          </a:p>
        </p:txBody>
      </p:sp>
      <p:pic>
        <p:nvPicPr>
          <p:cNvPr id="3" name="Bildobjekt 2" descr="En bild som visar clipart, tecknad serie, illustration, konst&#10;&#10;AI-genererat innehåll kan vara felaktigt.">
            <a:extLst>
              <a:ext uri="{FF2B5EF4-FFF2-40B4-BE49-F238E27FC236}">
                <a16:creationId xmlns:a16="http://schemas.microsoft.com/office/drawing/2014/main" id="{F80054BC-5F8B-CB1E-6008-DA22645350A1}"/>
              </a:ext>
            </a:extLst>
          </p:cNvPr>
          <p:cNvPicPr>
            <a:picLocks noChangeAspect="1"/>
          </p:cNvPicPr>
          <p:nvPr/>
        </p:nvPicPr>
        <p:blipFill>
          <a:blip r:embed="rId3"/>
          <a:stretch>
            <a:fillRect/>
          </a:stretch>
        </p:blipFill>
        <p:spPr>
          <a:xfrm>
            <a:off x="11706029" y="0"/>
            <a:ext cx="6583680" cy="10287000"/>
          </a:xfrm>
          <a:prstGeom prst="rect">
            <a:avLst/>
          </a:prstGeom>
        </p:spPr>
      </p:pic>
      <p:pic>
        <p:nvPicPr>
          <p:cNvPr id="5" name="Bild 4">
            <a:extLst>
              <a:ext uri="{FF2B5EF4-FFF2-40B4-BE49-F238E27FC236}">
                <a16:creationId xmlns:a16="http://schemas.microsoft.com/office/drawing/2014/main" id="{9526A371-8062-EBB9-AAE6-2D79F5E3E0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2289" y="3998742"/>
            <a:ext cx="1776174" cy="1792224"/>
          </a:xfrm>
          <a:prstGeom prst="rect">
            <a:avLst/>
          </a:prstGeom>
        </p:spPr>
      </p:pic>
      <p:pic>
        <p:nvPicPr>
          <p:cNvPr id="6" name="Bild 5">
            <a:extLst>
              <a:ext uri="{FF2B5EF4-FFF2-40B4-BE49-F238E27FC236}">
                <a16:creationId xmlns:a16="http://schemas.microsoft.com/office/drawing/2014/main" id="{2211E70B-2DB3-02F2-E9F5-A68B8BB15C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66536" y="3998742"/>
            <a:ext cx="1776174" cy="1792224"/>
          </a:xfrm>
          <a:prstGeom prst="rect">
            <a:avLst/>
          </a:prstGeom>
        </p:spPr>
      </p:pic>
      <p:pic>
        <p:nvPicPr>
          <p:cNvPr id="7" name="Bild 6">
            <a:extLst>
              <a:ext uri="{FF2B5EF4-FFF2-40B4-BE49-F238E27FC236}">
                <a16:creationId xmlns:a16="http://schemas.microsoft.com/office/drawing/2014/main" id="{6F72B633-3AEC-A861-598F-507BA35155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87361" y="3998742"/>
            <a:ext cx="1776174" cy="1792224"/>
          </a:xfrm>
          <a:prstGeom prst="rect">
            <a:avLst/>
          </a:prstGeom>
        </p:spPr>
      </p:pic>
      <p:pic>
        <p:nvPicPr>
          <p:cNvPr id="8" name="Bild 7">
            <a:extLst>
              <a:ext uri="{FF2B5EF4-FFF2-40B4-BE49-F238E27FC236}">
                <a16:creationId xmlns:a16="http://schemas.microsoft.com/office/drawing/2014/main" id="{8F62FA44-088E-1FB1-D74B-EAB9EC1C2B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53320" y="3998742"/>
            <a:ext cx="1776174" cy="1792224"/>
          </a:xfrm>
          <a:prstGeom prst="rect">
            <a:avLst/>
          </a:prstGeom>
        </p:spPr>
      </p:pic>
      <p:pic>
        <p:nvPicPr>
          <p:cNvPr id="9" name="Bild 8">
            <a:extLst>
              <a:ext uri="{FF2B5EF4-FFF2-40B4-BE49-F238E27FC236}">
                <a16:creationId xmlns:a16="http://schemas.microsoft.com/office/drawing/2014/main" id="{43ADB261-F0AB-DF89-BC7A-4250EB0DD9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74144" y="3998742"/>
            <a:ext cx="1776174" cy="1792224"/>
          </a:xfrm>
          <a:prstGeom prst="rect">
            <a:avLst/>
          </a:prstGeom>
        </p:spPr>
      </p:pic>
      <p:sp>
        <p:nvSpPr>
          <p:cNvPr id="10" name="TextBox 9">
            <a:extLst>
              <a:ext uri="{FF2B5EF4-FFF2-40B4-BE49-F238E27FC236}">
                <a16:creationId xmlns:a16="http://schemas.microsoft.com/office/drawing/2014/main" id="{69BA74A5-6B37-9C85-F53B-3110F9BA82C9}"/>
              </a:ext>
            </a:extLst>
          </p:cNvPr>
          <p:cNvSpPr txBox="1"/>
          <p:nvPr/>
        </p:nvSpPr>
        <p:spPr>
          <a:xfrm>
            <a:off x="2114549" y="838435"/>
            <a:ext cx="13763565" cy="1005725"/>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a:sym typeface="Proxima Nova Bold"/>
              </a:rPr>
              <a:t>Exempel: singla slant</a:t>
            </a:r>
          </a:p>
        </p:txBody>
      </p:sp>
      <p:sp>
        <p:nvSpPr>
          <p:cNvPr id="2" name="textruta 1">
            <a:extLst>
              <a:ext uri="{FF2B5EF4-FFF2-40B4-BE49-F238E27FC236}">
                <a16:creationId xmlns:a16="http://schemas.microsoft.com/office/drawing/2014/main" id="{DC1D8D67-38D4-1AD9-BA07-4D9DE1865F44}"/>
              </a:ext>
            </a:extLst>
          </p:cNvPr>
          <p:cNvSpPr txBox="1"/>
          <p:nvPr/>
        </p:nvSpPr>
        <p:spPr>
          <a:xfrm rot="-840000">
            <a:off x="-259450" y="703040"/>
            <a:ext cx="423344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sv-SE" sz="3600">
                <a:solidFill>
                  <a:srgbClr val="FFFF00"/>
                </a:solidFill>
                <a:ea typeface="Calibri"/>
                <a:cs typeface="Calibri"/>
              </a:rPr>
              <a:t>[Valfritt material]</a:t>
            </a:r>
            <a:endParaRPr lang="sv-SE" sz="3600">
              <a:ea typeface="Calibri"/>
              <a:cs typeface="Calibri"/>
            </a:endParaRPr>
          </a:p>
        </p:txBody>
      </p:sp>
    </p:spTree>
    <p:extLst>
      <p:ext uri="{BB962C8B-B14F-4D97-AF65-F5344CB8AC3E}">
        <p14:creationId xmlns:p14="http://schemas.microsoft.com/office/powerpoint/2010/main" val="227572690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a:extLst>
            <a:ext uri="{FF2B5EF4-FFF2-40B4-BE49-F238E27FC236}">
              <a16:creationId xmlns:a16="http://schemas.microsoft.com/office/drawing/2014/main" id="{A9A97C51-7F8F-2A8C-AD7D-7FF565061854}"/>
            </a:ext>
          </a:extLst>
        </p:cNvPr>
        <p:cNvGrpSpPr/>
        <p:nvPr/>
      </p:nvGrpSpPr>
      <p:grpSpPr>
        <a:xfrm>
          <a:off x="0" y="0"/>
          <a:ext cx="0" cy="0"/>
          <a:chOff x="0" y="0"/>
          <a:chExt cx="0" cy="0"/>
        </a:xfrm>
      </p:grpSpPr>
      <p:sp>
        <p:nvSpPr>
          <p:cNvPr id="5" name="TextBox 9">
            <a:extLst>
              <a:ext uri="{FF2B5EF4-FFF2-40B4-BE49-F238E27FC236}">
                <a16:creationId xmlns:a16="http://schemas.microsoft.com/office/drawing/2014/main" id="{47874D9C-0965-08BA-F847-A4FC8DBB27CE}"/>
              </a:ext>
            </a:extLst>
          </p:cNvPr>
          <p:cNvSpPr txBox="1"/>
          <p:nvPr/>
        </p:nvSpPr>
        <p:spPr>
          <a:xfrm>
            <a:off x="918796" y="838435"/>
            <a:ext cx="16506764" cy="1005725"/>
          </a:xfrm>
          <a:prstGeom prst="rect">
            <a:avLst/>
          </a:prstGeom>
        </p:spPr>
        <p:txBody>
          <a:bodyPr wrap="square" lIns="0" tIns="0" rIns="0" bIns="0" rtlCol="0" anchor="t">
            <a:spAutoFit/>
          </a:bodyPr>
          <a:lstStyle/>
          <a:p>
            <a:pPr algn="ctr">
              <a:lnSpc>
                <a:spcPts val="8977"/>
              </a:lnSpc>
            </a:pPr>
            <a:r>
              <a:rPr lang="sv-SE" sz="4800" b="1" noProof="1">
                <a:solidFill>
                  <a:schemeClr val="bg1"/>
                </a:solidFill>
                <a:latin typeface="FUTURA MEDIUM" panose="020B0602020204020303" pitchFamily="34" charset="-79"/>
                <a:ea typeface="Proxima Nova Bold"/>
                <a:cs typeface="FUTURA MEDIUM"/>
                <a:sym typeface="Proxima Nova Bold"/>
              </a:rPr>
              <a:t>Beräkna medelantalet glassar</a:t>
            </a:r>
            <a:endParaRPr lang="sv-SE" sz="4800" b="1" noProof="1">
              <a:solidFill>
                <a:schemeClr val="bg1"/>
              </a:solidFill>
              <a:latin typeface="FUTURA MEDIUM" panose="020B0602020204020303" pitchFamily="34" charset="-79"/>
              <a:ea typeface="Proxima Nova Bold"/>
              <a:cs typeface="FUTURA MEDIUM"/>
            </a:endParaRPr>
          </a:p>
        </p:txBody>
      </p:sp>
      <p:graphicFrame>
        <p:nvGraphicFramePr>
          <p:cNvPr id="7" name="Table 0">
            <a:extLst>
              <a:ext uri="{FF2B5EF4-FFF2-40B4-BE49-F238E27FC236}">
                <a16:creationId xmlns:a16="http://schemas.microsoft.com/office/drawing/2014/main" id="{DE2C01B2-C160-AF27-D402-1A99B6B80289}"/>
              </a:ext>
            </a:extLst>
          </p:cNvPr>
          <p:cNvGraphicFramePr>
            <a:graphicFrameLocks noGrp="1"/>
          </p:cNvGraphicFramePr>
          <p:nvPr>
            <p:extLst>
              <p:ext uri="{D42A27DB-BD31-4B8C-83A1-F6EECF244321}">
                <p14:modId xmlns:p14="http://schemas.microsoft.com/office/powerpoint/2010/main" val="526909612"/>
              </p:ext>
            </p:extLst>
          </p:nvPr>
        </p:nvGraphicFramePr>
        <p:xfrm>
          <a:off x="13002768" y="2898358"/>
          <a:ext cx="4645152" cy="6898056"/>
        </p:xfrm>
        <a:graphic>
          <a:graphicData uri="http://schemas.openxmlformats.org/drawingml/2006/table">
            <a:tbl>
              <a:tblPr firstRow="1" bandRow="1">
                <a:tableStyleId>{35758FB7-9AC5-4552-8A53-C91805E547FA}</a:tableStyleId>
              </a:tblPr>
              <a:tblGrid>
                <a:gridCol w="2322576">
                  <a:extLst>
                    <a:ext uri="{9D8B030D-6E8A-4147-A177-3AD203B41FA5}">
                      <a16:colId xmlns:a16="http://schemas.microsoft.com/office/drawing/2014/main" val="3585124843"/>
                    </a:ext>
                  </a:extLst>
                </a:gridCol>
                <a:gridCol w="2322576">
                  <a:extLst>
                    <a:ext uri="{9D8B030D-6E8A-4147-A177-3AD203B41FA5}">
                      <a16:colId xmlns:a16="http://schemas.microsoft.com/office/drawing/2014/main" val="20001"/>
                    </a:ext>
                  </a:extLst>
                </a:gridCol>
              </a:tblGrid>
              <a:tr h="627096">
                <a:tc>
                  <a:txBody>
                    <a:bodyPr/>
                    <a:lstStyle/>
                    <a:p>
                      <a:pPr marL="0" indent="0" algn="ctr">
                        <a:buNone/>
                      </a:pPr>
                      <a:r>
                        <a:rPr lang="en-US" sz="2800">
                          <a:solidFill>
                            <a:schemeClr val="bg1"/>
                          </a:solidFill>
                        </a:rPr>
                        <a:t>Dag</a:t>
                      </a:r>
                      <a:endParaRPr lang="en-US" sz="2800">
                        <a:solidFill>
                          <a:schemeClr val="bg1"/>
                        </a:solidFill>
                        <a:latin typeface="Calibri" charset="0"/>
                        <a:ea typeface="Calibri" charset="0"/>
                        <a:cs typeface="Calibri" charset="0"/>
                      </a:endParaRPr>
                    </a:p>
                  </a:txBody>
                  <a:tcPr marL="174193" marR="174193" marT="87097" marB="87097"/>
                </a:tc>
                <a:tc>
                  <a:txBody>
                    <a:bodyPr/>
                    <a:lstStyle/>
                    <a:p>
                      <a:pPr marL="0" indent="0" algn="ctr">
                        <a:buNone/>
                      </a:pPr>
                      <a:r>
                        <a:rPr lang="en-US" sz="2800" b="1" err="1">
                          <a:solidFill>
                            <a:schemeClr val="bg1"/>
                          </a:solidFill>
                        </a:rPr>
                        <a:t>Sålda</a:t>
                      </a:r>
                      <a:r>
                        <a:rPr lang="en-US" sz="2800" b="1">
                          <a:solidFill>
                            <a:schemeClr val="bg1"/>
                          </a:solidFill>
                        </a:rPr>
                        <a:t> </a:t>
                      </a:r>
                      <a:r>
                        <a:rPr lang="en-US" sz="2800" b="1" err="1">
                          <a:solidFill>
                            <a:schemeClr val="bg1"/>
                          </a:solidFill>
                        </a:rPr>
                        <a:t>glassar</a:t>
                      </a:r>
                      <a:endParaRPr lang="en-US" sz="2800">
                        <a:solidFill>
                          <a:schemeClr val="bg1"/>
                        </a:solidFill>
                        <a:latin typeface="Calibri" charset="0"/>
                        <a:ea typeface="Calibri" charset="0"/>
                        <a:cs typeface="Calibri" charset="0"/>
                      </a:endParaRPr>
                    </a:p>
                  </a:txBody>
                  <a:tcPr marL="174193" marR="174193" marT="87097" marB="87097"/>
                </a:tc>
                <a:extLst>
                  <a:ext uri="{0D108BD9-81ED-4DB2-BD59-A6C34878D82A}">
                    <a16:rowId xmlns:a16="http://schemas.microsoft.com/office/drawing/2014/main" val="10000"/>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1"/>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2"/>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3"/>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4"/>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5</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5"/>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6"/>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7"/>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8"/>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9"/>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10</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10"/>
                  </a:ext>
                </a:extLst>
              </a:tr>
            </a:tbl>
          </a:graphicData>
        </a:graphic>
      </p:graphicFrame>
      <p:sp>
        <p:nvSpPr>
          <p:cNvPr id="2" name="Text 3">
            <a:extLst>
              <a:ext uri="{FF2B5EF4-FFF2-40B4-BE49-F238E27FC236}">
                <a16:creationId xmlns:a16="http://schemas.microsoft.com/office/drawing/2014/main" id="{6AD921E5-53B8-098B-0BCA-E6ED6887762A}"/>
              </a:ext>
            </a:extLst>
          </p:cNvPr>
          <p:cNvSpPr/>
          <p:nvPr/>
        </p:nvSpPr>
        <p:spPr>
          <a:xfrm>
            <a:off x="1239188" y="2898358"/>
            <a:ext cx="2296492" cy="548640"/>
          </a:xfrm>
          <a:prstGeom prst="rect">
            <a:avLst/>
          </a:prstGeom>
          <a:solidFill>
            <a:schemeClr val="accent5">
              <a:lumMod val="75000"/>
            </a:schemeClr>
          </a:solidFill>
          <a:ln/>
        </p:spPr>
        <p:txBody>
          <a:bodyPr wrap="square" lIns="0" tIns="0" rIns="0" bIns="0" rtlCol="0" anchor="ctr"/>
          <a:lstStyle/>
          <a:p>
            <a:pPr algn="ctr"/>
            <a:r>
              <a:rPr lang="en-US" sz="2400" b="1" kern="0" spc="600">
                <a:solidFill>
                  <a:srgbClr val="FFFFFF"/>
                </a:solidFill>
                <a:latin typeface="Calibri" pitchFamily="34" charset="0"/>
                <a:ea typeface="Calibri" pitchFamily="34" charset="-122"/>
                <a:cs typeface="Calibri" pitchFamily="34" charset="-120"/>
              </a:rPr>
              <a:t>UPPGIFT</a:t>
            </a:r>
            <a:endParaRPr lang="en-US"/>
          </a:p>
        </p:txBody>
      </p:sp>
      <p:grpSp>
        <p:nvGrpSpPr>
          <p:cNvPr id="10" name="Grupp 9">
            <a:extLst>
              <a:ext uri="{FF2B5EF4-FFF2-40B4-BE49-F238E27FC236}">
                <a16:creationId xmlns:a16="http://schemas.microsoft.com/office/drawing/2014/main" id="{4266DDE1-1927-CD15-4AB5-E918CDC04734}"/>
              </a:ext>
            </a:extLst>
          </p:cNvPr>
          <p:cNvGrpSpPr/>
          <p:nvPr/>
        </p:nvGrpSpPr>
        <p:grpSpPr>
          <a:xfrm>
            <a:off x="1239188" y="3645118"/>
            <a:ext cx="11582732" cy="3957320"/>
            <a:chOff x="1239188" y="5812821"/>
            <a:chExt cx="11582732" cy="3957320"/>
          </a:xfrm>
        </p:grpSpPr>
        <p:sp>
          <p:nvSpPr>
            <p:cNvPr id="3" name="Shape 4">
              <a:extLst>
                <a:ext uri="{FF2B5EF4-FFF2-40B4-BE49-F238E27FC236}">
                  <a16:creationId xmlns:a16="http://schemas.microsoft.com/office/drawing/2014/main" id="{613BE61F-7E9F-DD54-88B1-D39C9F5D1E5B}"/>
                </a:ext>
              </a:extLst>
            </p:cNvPr>
            <p:cNvSpPr/>
            <p:nvPr/>
          </p:nvSpPr>
          <p:spPr>
            <a:xfrm>
              <a:off x="1239188" y="5812821"/>
              <a:ext cx="11582732" cy="3957320"/>
            </a:xfrm>
            <a:prstGeom prst="rect">
              <a:avLst/>
            </a:prstGeom>
            <a:solidFill>
              <a:srgbClr val="FFFFFF"/>
            </a:solidFill>
            <a:ln w="12700">
              <a:solidFill>
                <a:srgbClr val="62B6CB"/>
              </a:solidFill>
              <a:prstDash val="solid"/>
            </a:ln>
            <a:effectLst>
              <a:outerShdw blurRad="101600" dist="25400" dir="5400000" algn="bl" rotWithShape="0">
                <a:srgbClr val="000000">
                  <a:alpha val="8000"/>
                </a:srgbClr>
              </a:outerShdw>
            </a:effectLst>
          </p:spPr>
          <p:txBody>
            <a:bodyPr/>
            <a:lstStyle/>
            <a:p>
              <a:endParaRPr lang="sv-FI" sz="2700"/>
            </a:p>
          </p:txBody>
        </p:sp>
        <p:sp>
          <p:nvSpPr>
            <p:cNvPr id="4" name="Text 5">
              <a:extLst>
                <a:ext uri="{FF2B5EF4-FFF2-40B4-BE49-F238E27FC236}">
                  <a16:creationId xmlns:a16="http://schemas.microsoft.com/office/drawing/2014/main" id="{EEA1BE3D-6266-135B-8EFE-7C40100991B6}"/>
                </a:ext>
              </a:extLst>
            </p:cNvPr>
            <p:cNvSpPr/>
            <p:nvPr/>
          </p:nvSpPr>
          <p:spPr>
            <a:xfrm>
              <a:off x="1513508" y="6026181"/>
              <a:ext cx="9189720" cy="685800"/>
            </a:xfrm>
            <a:prstGeom prst="rect">
              <a:avLst/>
            </a:prstGeom>
            <a:noFill/>
            <a:ln/>
          </p:spPr>
          <p:txBody>
            <a:bodyPr wrap="square" lIns="0" tIns="0" rIns="0" bIns="0" rtlCol="0" anchor="ctr"/>
            <a:lstStyle/>
            <a:p>
              <a:r>
                <a:rPr lang="en-US" sz="3300" b="1" dirty="0" err="1">
                  <a:solidFill>
                    <a:srgbClr val="1B4965"/>
                  </a:solidFill>
                  <a:latin typeface="FUTURA MEDIUM" panose="020B0602020204020303" pitchFamily="34" charset="-79"/>
                  <a:ea typeface="Calibri" pitchFamily="34" charset="-122"/>
                  <a:cs typeface="FUTURA MEDIUM" panose="020B0602020204020303" pitchFamily="34" charset="-79"/>
                </a:rPr>
                <a:t>Räkna</a:t>
              </a:r>
              <a:r>
                <a:rPr lang="en-US" sz="3300" b="1" dirty="0">
                  <a:solidFill>
                    <a:srgbClr val="1B4965"/>
                  </a:solidFill>
                  <a:latin typeface="FUTURA MEDIUM" panose="020B0602020204020303" pitchFamily="34" charset="-79"/>
                  <a:ea typeface="Calibri" pitchFamily="34" charset="-122"/>
                  <a:cs typeface="FUTURA MEDIUM" panose="020B0602020204020303" pitchFamily="34" charset="-79"/>
                </a:rPr>
                <a:t> </a:t>
              </a:r>
              <a:r>
                <a:rPr lang="en-US" sz="3300" b="1" dirty="0" err="1">
                  <a:solidFill>
                    <a:srgbClr val="1B4965"/>
                  </a:solidFill>
                  <a:latin typeface="FUTURA MEDIUM" panose="020B0602020204020303" pitchFamily="34" charset="-79"/>
                  <a:ea typeface="Calibri" pitchFamily="34" charset="-122"/>
                  <a:cs typeface="FUTURA MEDIUM" panose="020B0602020204020303" pitchFamily="34" charset="-79"/>
                </a:rPr>
                <a:t>ut</a:t>
              </a:r>
              <a:r>
                <a:rPr lang="en-US" sz="3300" b="1" dirty="0">
                  <a:solidFill>
                    <a:srgbClr val="1B4965"/>
                  </a:solidFill>
                  <a:latin typeface="FUTURA MEDIUM" panose="020B0602020204020303" pitchFamily="34" charset="-79"/>
                  <a:ea typeface="Calibri" pitchFamily="34" charset="-122"/>
                  <a:cs typeface="FUTURA MEDIUM" panose="020B0602020204020303" pitchFamily="34" charset="-79"/>
                </a:rPr>
                <a:t> </a:t>
              </a:r>
              <a:r>
                <a:rPr lang="en-US" sz="3300" b="1" dirty="0" err="1">
                  <a:solidFill>
                    <a:srgbClr val="1B4965"/>
                  </a:solidFill>
                  <a:latin typeface="FUTURA MEDIUM" panose="020B0602020204020303" pitchFamily="34" charset="-79"/>
                  <a:ea typeface="Calibri" pitchFamily="34" charset="-122"/>
                  <a:cs typeface="FUTURA MEDIUM" panose="020B0602020204020303" pitchFamily="34" charset="-79"/>
                </a:rPr>
                <a:t>medelvärdet</a:t>
              </a:r>
              <a:endParaRPr lang="en-US" sz="3300" dirty="0">
                <a:latin typeface="Futura Medium" panose="020B0602020204020303" pitchFamily="34" charset="-79"/>
                <a:cs typeface="Futura Medium" panose="020B0602020204020303" pitchFamily="34" charset="-79"/>
              </a:endParaRPr>
            </a:p>
          </p:txBody>
        </p:sp>
        <p:sp>
          <p:nvSpPr>
            <p:cNvPr id="8" name="Text 6">
              <a:extLst>
                <a:ext uri="{FF2B5EF4-FFF2-40B4-BE49-F238E27FC236}">
                  <a16:creationId xmlns:a16="http://schemas.microsoft.com/office/drawing/2014/main" id="{B48B6F29-73C7-A175-3E22-28650D9E4E68}"/>
                </a:ext>
              </a:extLst>
            </p:cNvPr>
            <p:cNvSpPr/>
            <p:nvPr/>
          </p:nvSpPr>
          <p:spPr>
            <a:xfrm>
              <a:off x="1513508" y="6849141"/>
              <a:ext cx="11166172" cy="2616200"/>
            </a:xfrm>
            <a:prstGeom prst="rect">
              <a:avLst/>
            </a:prstGeom>
            <a:noFill/>
            <a:ln/>
          </p:spPr>
          <p:txBody>
            <a:bodyPr wrap="square" rtlCol="0" anchor="ctr"/>
            <a:lstStyle/>
            <a:p>
              <a:r>
                <a:rPr lang="en-US" sz="2400" b="1">
                  <a:solidFill>
                    <a:srgbClr val="F76C5E"/>
                  </a:solidFill>
                  <a:latin typeface="Calibri" pitchFamily="34" charset="0"/>
                  <a:ea typeface="Calibri" pitchFamily="34" charset="-122"/>
                  <a:cs typeface="Calibri" pitchFamily="34" charset="-120"/>
                </a:rPr>
                <a:t>1. </a:t>
              </a:r>
              <a:r>
                <a:rPr lang="en-US" sz="2400" err="1">
                  <a:solidFill>
                    <a:srgbClr val="1C2541"/>
                  </a:solidFill>
                  <a:latin typeface="Calibri" pitchFamily="34" charset="0"/>
                  <a:ea typeface="Calibri" pitchFamily="34" charset="-122"/>
                  <a:cs typeface="Calibri" pitchFamily="34" charset="-120"/>
                </a:rPr>
                <a:t>Addera</a:t>
              </a:r>
              <a:r>
                <a:rPr lang="en-US" sz="2400">
                  <a:solidFill>
                    <a:srgbClr val="1C2541"/>
                  </a:solidFill>
                  <a:latin typeface="Calibri" pitchFamily="34" charset="0"/>
                  <a:ea typeface="Calibri" pitchFamily="34" charset="-122"/>
                  <a:cs typeface="Calibri" pitchFamily="34" charset="-120"/>
                </a:rPr>
                <a:t> alla 10 dagars försäljning.</a:t>
              </a:r>
              <a:endParaRPr lang="en-US" sz="2400"/>
            </a:p>
            <a:p>
              <a:r>
                <a:rPr lang="en-US" sz="2400">
                  <a:solidFill>
                    <a:srgbClr val="1C2541"/>
                  </a:solidFill>
                  <a:latin typeface="Calibri" pitchFamily="34" charset="0"/>
                  <a:ea typeface="Calibri" pitchFamily="34" charset="-122"/>
                  <a:cs typeface="Calibri" pitchFamily="34" charset="-120"/>
                </a:rPr>
                <a:t> </a:t>
              </a:r>
              <a:endParaRPr lang="en-US" sz="2400"/>
            </a:p>
            <a:p>
              <a:r>
                <a:rPr lang="en-US" sz="2400" b="1">
                  <a:solidFill>
                    <a:srgbClr val="F76C5E"/>
                  </a:solidFill>
                  <a:latin typeface="Calibri" pitchFamily="34" charset="0"/>
                  <a:ea typeface="Calibri" pitchFamily="34" charset="-122"/>
                  <a:cs typeface="Calibri" pitchFamily="34" charset="-120"/>
                </a:rPr>
                <a:t>2. </a:t>
              </a:r>
              <a:r>
                <a:rPr lang="en-US" sz="2400">
                  <a:solidFill>
                    <a:srgbClr val="1C2541"/>
                  </a:solidFill>
                  <a:latin typeface="Calibri" pitchFamily="34" charset="0"/>
                  <a:ea typeface="Calibri" pitchFamily="34" charset="-122"/>
                  <a:cs typeface="Calibri" pitchFamily="34" charset="-120"/>
                </a:rPr>
                <a:t>Dela summan med </a:t>
              </a:r>
              <a:r>
                <a:rPr lang="en-US" sz="2400" err="1">
                  <a:solidFill>
                    <a:srgbClr val="1C2541"/>
                  </a:solidFill>
                  <a:latin typeface="Calibri" pitchFamily="34" charset="0"/>
                  <a:ea typeface="Calibri" pitchFamily="34" charset="-122"/>
                  <a:cs typeface="Calibri" pitchFamily="34" charset="-120"/>
                </a:rPr>
                <a:t>antalet</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dagar</a:t>
              </a:r>
              <a:r>
                <a:rPr lang="en-US" sz="2400">
                  <a:solidFill>
                    <a:srgbClr val="1C2541"/>
                  </a:solidFill>
                  <a:latin typeface="Calibri" pitchFamily="34" charset="0"/>
                  <a:ea typeface="Calibri" pitchFamily="34" charset="-122"/>
                  <a:cs typeface="Calibri" pitchFamily="34" charset="-120"/>
                </a:rPr>
                <a:t> (10).</a:t>
              </a:r>
              <a:endParaRPr lang="en-US" sz="2400"/>
            </a:p>
            <a:p>
              <a:r>
                <a:rPr lang="en-US" sz="2400">
                  <a:solidFill>
                    <a:srgbClr val="1C2541"/>
                  </a:solidFill>
                  <a:latin typeface="Calibri" pitchFamily="34" charset="0"/>
                  <a:ea typeface="Calibri" pitchFamily="34" charset="-122"/>
                  <a:cs typeface="Calibri" pitchFamily="34" charset="-120"/>
                </a:rPr>
                <a:t> </a:t>
              </a:r>
              <a:endParaRPr lang="en-US" sz="2400"/>
            </a:p>
            <a:p>
              <a:r>
                <a:rPr lang="en-US" sz="2400" b="1">
                  <a:solidFill>
                    <a:srgbClr val="F76C5E"/>
                  </a:solidFill>
                  <a:latin typeface="Calibri" pitchFamily="34" charset="0"/>
                  <a:ea typeface="Calibri" pitchFamily="34" charset="-122"/>
                  <a:cs typeface="Calibri" pitchFamily="34" charset="-120"/>
                </a:rPr>
                <a:t>3. </a:t>
              </a:r>
              <a:r>
                <a:rPr lang="en-US" sz="2400">
                  <a:solidFill>
                    <a:srgbClr val="1C2541"/>
                  </a:solidFill>
                  <a:latin typeface="Calibri" pitchFamily="34" charset="0"/>
                  <a:ea typeface="Calibri" pitchFamily="34" charset="-122"/>
                  <a:cs typeface="Calibri" pitchFamily="34" charset="-120"/>
                </a:rPr>
                <a:t>Det </a:t>
              </a:r>
              <a:r>
                <a:rPr lang="en-US" sz="2400" err="1">
                  <a:solidFill>
                    <a:srgbClr val="1C2541"/>
                  </a:solidFill>
                  <a:latin typeface="Calibri" pitchFamily="34" charset="0"/>
                  <a:ea typeface="Calibri" pitchFamily="34" charset="-122"/>
                  <a:cs typeface="Calibri" pitchFamily="34" charset="-120"/>
                </a:rPr>
                <a:t>här</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är</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vår</a:t>
              </a:r>
              <a:r>
                <a:rPr lang="en-US" sz="2400">
                  <a:solidFill>
                    <a:srgbClr val="1C2541"/>
                  </a:solidFill>
                  <a:latin typeface="Calibri" pitchFamily="34" charset="0"/>
                  <a:ea typeface="Calibri" pitchFamily="34" charset="-122"/>
                  <a:cs typeface="Calibri" pitchFamily="34" charset="-120"/>
                </a:rPr>
                <a:t> </a:t>
              </a:r>
              <a:r>
                <a:rPr lang="en-US" sz="2400" b="1" i="1" err="1">
                  <a:solidFill>
                    <a:srgbClr val="1B4965"/>
                  </a:solidFill>
                  <a:latin typeface="Calibri" pitchFamily="34" charset="0"/>
                  <a:ea typeface="Calibri" pitchFamily="34" charset="-122"/>
                  <a:cs typeface="Calibri" pitchFamily="34" charset="-120"/>
                </a:rPr>
                <a:t>första</a:t>
              </a:r>
              <a:r>
                <a:rPr lang="en-US" sz="2400" b="1" i="1">
                  <a:solidFill>
                    <a:srgbClr val="1B4965"/>
                  </a:solidFill>
                  <a:latin typeface="Calibri" pitchFamily="34" charset="0"/>
                  <a:ea typeface="Calibri" pitchFamily="34" charset="-122"/>
                  <a:cs typeface="Calibri" pitchFamily="34" charset="-120"/>
                </a:rPr>
                <a:t> </a:t>
              </a:r>
              <a:r>
                <a:rPr lang="en-US" sz="2400" b="1" i="1" err="1">
                  <a:solidFill>
                    <a:srgbClr val="1B4965"/>
                  </a:solidFill>
                  <a:latin typeface="Calibri" pitchFamily="34" charset="0"/>
                  <a:ea typeface="Calibri" pitchFamily="34" charset="-122"/>
                  <a:cs typeface="Calibri" pitchFamily="34" charset="-120"/>
                </a:rPr>
                <a:t>modell</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en</a:t>
              </a:r>
              <a:r>
                <a:rPr lang="en-US" sz="2400">
                  <a:solidFill>
                    <a:srgbClr val="1C2541"/>
                  </a:solidFill>
                  <a:latin typeface="Calibri" pitchFamily="34" charset="0"/>
                  <a:ea typeface="Calibri" pitchFamily="34" charset="-122"/>
                  <a:cs typeface="Calibri" pitchFamily="34" charset="-120"/>
                </a:rPr>
                <a:t> gissning på hur många glassar som säljs </a:t>
              </a:r>
              <a:r>
                <a:rPr lang="en-US" sz="2400" err="1">
                  <a:solidFill>
                    <a:srgbClr val="1C2541"/>
                  </a:solidFill>
                  <a:latin typeface="Calibri" pitchFamily="34" charset="0"/>
                  <a:ea typeface="Calibri" pitchFamily="34" charset="-122"/>
                  <a:cs typeface="Calibri" pitchFamily="34" charset="-120"/>
                </a:rPr>
                <a:t>en</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typisk</a:t>
              </a:r>
              <a:r>
                <a:rPr lang="en-US" sz="2400">
                  <a:solidFill>
                    <a:srgbClr val="1C2541"/>
                  </a:solidFill>
                  <a:latin typeface="Calibri" pitchFamily="34" charset="0"/>
                  <a:ea typeface="Calibri" pitchFamily="34" charset="-122"/>
                  <a:cs typeface="Calibri" pitchFamily="34" charset="-120"/>
                </a:rPr>
                <a:t> </a:t>
              </a:r>
              <a:r>
                <a:rPr lang="en-US" sz="2400" err="1">
                  <a:solidFill>
                    <a:srgbClr val="1C2541"/>
                  </a:solidFill>
                  <a:latin typeface="Calibri" pitchFamily="34" charset="0"/>
                  <a:ea typeface="Calibri" pitchFamily="34" charset="-122"/>
                  <a:cs typeface="Calibri" pitchFamily="34" charset="-120"/>
                </a:rPr>
                <a:t>dag</a:t>
              </a:r>
              <a:r>
                <a:rPr lang="en-US" sz="2400">
                  <a:solidFill>
                    <a:srgbClr val="1C2541"/>
                  </a:solidFill>
                  <a:latin typeface="Calibri" pitchFamily="34" charset="0"/>
                  <a:ea typeface="Calibri" pitchFamily="34" charset="-122"/>
                  <a:cs typeface="Calibri" pitchFamily="34" charset="-120"/>
                </a:rPr>
                <a:t>.</a:t>
              </a:r>
              <a:endParaRPr lang="en-US" sz="2400"/>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80C4772-370D-E80E-DFE4-74AB354D253A}"/>
                  </a:ext>
                </a:extLst>
              </p:cNvPr>
              <p:cNvSpPr txBox="1"/>
              <p:nvPr/>
            </p:nvSpPr>
            <p:spPr>
              <a:xfrm>
                <a:off x="3001264" y="8498918"/>
                <a:ext cx="9820656" cy="904478"/>
              </a:xfrm>
              <a:prstGeom prst="rect">
                <a:avLst/>
              </a:prstGeom>
              <a:noFill/>
            </p:spPr>
            <p:txBody>
              <a:bodyPr wrap="square" lIns="0" tIns="0" rIns="0" bIns="0" rtlCol="0">
                <a:spAutoFit/>
              </a:bodyPr>
              <a:lstStyle/>
              <a:p>
                <a:r>
                  <a:rPr lang="sv-SE" sz="4000" dirty="0">
                    <a:solidFill>
                      <a:schemeClr val="bg1"/>
                    </a:solidFill>
                    <a:ea typeface="Calibri"/>
                    <a:cs typeface="Calibri"/>
                  </a:rPr>
                  <a:t>Medelvärde </a:t>
                </a:r>
                <a:r>
                  <a:rPr lang="en-FI" sz="4000">
                    <a:solidFill>
                      <a:schemeClr val="bg1"/>
                    </a:solidFill>
                  </a:rPr>
                  <a:t>= </a:t>
                </a:r>
                <a14:m>
                  <m:oMath xmlns:m="http://schemas.openxmlformats.org/officeDocument/2006/math">
                    <m:f>
                      <m:fPr>
                        <m:ctrlPr>
                          <a:rPr lang="fi-FI" sz="4000" b="0" i="0" smtClean="0">
                            <a:solidFill>
                              <a:schemeClr val="bg1"/>
                            </a:solidFill>
                            <a:latin typeface="Cambria Math" panose="02040503050406030204" pitchFamily="18" charset="0"/>
                          </a:rPr>
                        </m:ctrlPr>
                      </m:fPr>
                      <m:num>
                        <m:r>
                          <m:rPr>
                            <m:sty m:val="p"/>
                          </m:rPr>
                          <a:rPr lang="fi-FI" sz="4000" b="0" i="0" smtClean="0">
                            <a:solidFill>
                              <a:schemeClr val="bg1"/>
                            </a:solidFill>
                            <a:latin typeface="Cambria Math" panose="02040503050406030204" pitchFamily="18" charset="0"/>
                          </a:rPr>
                          <m:t>summan</m:t>
                        </m:r>
                        <m:r>
                          <a:rPr lang="fi-FI" sz="4000" b="0" i="0" smtClean="0">
                            <a:solidFill>
                              <a:schemeClr val="bg1"/>
                            </a:solidFill>
                            <a:latin typeface="Cambria Math" panose="02040503050406030204" pitchFamily="18" charset="0"/>
                          </a:rPr>
                          <m:t> </m:t>
                        </m:r>
                        <m:r>
                          <m:rPr>
                            <m:sty m:val="p"/>
                          </m:rPr>
                          <a:rPr lang="fi-FI" sz="4000" b="0" i="0" smtClean="0">
                            <a:solidFill>
                              <a:schemeClr val="bg1"/>
                            </a:solidFill>
                            <a:latin typeface="Cambria Math" panose="02040503050406030204" pitchFamily="18" charset="0"/>
                          </a:rPr>
                          <m:t>av</m:t>
                        </m:r>
                        <m:r>
                          <a:rPr lang="fi-FI" sz="4000" b="0" i="0" smtClean="0">
                            <a:solidFill>
                              <a:schemeClr val="bg1"/>
                            </a:solidFill>
                            <a:latin typeface="Cambria Math" panose="02040503050406030204" pitchFamily="18" charset="0"/>
                          </a:rPr>
                          <m:t> </m:t>
                        </m:r>
                        <m:r>
                          <m:rPr>
                            <m:sty m:val="p"/>
                          </m:rPr>
                          <a:rPr lang="fi-FI" sz="4000" b="0" i="0" smtClean="0">
                            <a:solidFill>
                              <a:schemeClr val="bg1"/>
                            </a:solidFill>
                            <a:latin typeface="Cambria Math" panose="02040503050406030204" pitchFamily="18" charset="0"/>
                          </a:rPr>
                          <m:t>alla</m:t>
                        </m:r>
                        <m:r>
                          <a:rPr lang="fi-FI" sz="4000" b="0" i="0" smtClean="0">
                            <a:solidFill>
                              <a:schemeClr val="bg1"/>
                            </a:solidFill>
                            <a:latin typeface="Cambria Math" panose="02040503050406030204" pitchFamily="18" charset="0"/>
                          </a:rPr>
                          <m:t> </m:t>
                        </m:r>
                        <m:r>
                          <m:rPr>
                            <m:sty m:val="p"/>
                          </m:rPr>
                          <a:rPr lang="fi-FI" sz="4000" b="0" i="0" smtClean="0">
                            <a:solidFill>
                              <a:schemeClr val="bg1"/>
                            </a:solidFill>
                            <a:latin typeface="Cambria Math" panose="02040503050406030204" pitchFamily="18" charset="0"/>
                          </a:rPr>
                          <m:t>v</m:t>
                        </m:r>
                        <m:r>
                          <a:rPr lang="fi-FI" sz="4000" b="0" i="0" smtClean="0">
                            <a:solidFill>
                              <a:schemeClr val="bg1"/>
                            </a:solidFill>
                            <a:latin typeface="Cambria Math" panose="02040503050406030204" pitchFamily="18" charset="0"/>
                          </a:rPr>
                          <m:t>ä</m:t>
                        </m:r>
                        <m:r>
                          <m:rPr>
                            <m:sty m:val="p"/>
                          </m:rPr>
                          <a:rPr lang="fi-FI" sz="4000" b="0" i="0" smtClean="0">
                            <a:solidFill>
                              <a:schemeClr val="bg1"/>
                            </a:solidFill>
                            <a:latin typeface="Cambria Math" panose="02040503050406030204" pitchFamily="18" charset="0"/>
                          </a:rPr>
                          <m:t>rden</m:t>
                        </m:r>
                      </m:num>
                      <m:den>
                        <m:r>
                          <m:rPr>
                            <m:sty m:val="p"/>
                          </m:rPr>
                          <a:rPr lang="fi-FI" sz="4000" b="0" i="0" smtClean="0">
                            <a:solidFill>
                              <a:schemeClr val="bg1"/>
                            </a:solidFill>
                            <a:latin typeface="Cambria Math" panose="02040503050406030204" pitchFamily="18" charset="0"/>
                          </a:rPr>
                          <m:t>antalet</m:t>
                        </m:r>
                        <m:r>
                          <a:rPr lang="fi-FI" sz="4000" b="0" i="0" smtClean="0">
                            <a:solidFill>
                              <a:schemeClr val="bg1"/>
                            </a:solidFill>
                            <a:latin typeface="Cambria Math" panose="02040503050406030204" pitchFamily="18" charset="0"/>
                          </a:rPr>
                          <m:t> </m:t>
                        </m:r>
                        <m:r>
                          <m:rPr>
                            <m:sty m:val="p"/>
                          </m:rPr>
                          <a:rPr lang="fi-FI" sz="4000" b="0" i="0" smtClean="0">
                            <a:solidFill>
                              <a:schemeClr val="bg1"/>
                            </a:solidFill>
                            <a:latin typeface="Cambria Math" panose="02040503050406030204" pitchFamily="18" charset="0"/>
                          </a:rPr>
                          <m:t>v</m:t>
                        </m:r>
                        <m:r>
                          <a:rPr lang="fi-FI" sz="4000" b="0" i="0" smtClean="0">
                            <a:solidFill>
                              <a:schemeClr val="bg1"/>
                            </a:solidFill>
                            <a:latin typeface="Cambria Math" panose="02040503050406030204" pitchFamily="18" charset="0"/>
                          </a:rPr>
                          <m:t>ä</m:t>
                        </m:r>
                        <m:r>
                          <m:rPr>
                            <m:sty m:val="p"/>
                          </m:rPr>
                          <a:rPr lang="fi-FI" sz="4000" b="0" i="0" smtClean="0">
                            <a:solidFill>
                              <a:schemeClr val="bg1"/>
                            </a:solidFill>
                            <a:latin typeface="Cambria Math" panose="02040503050406030204" pitchFamily="18" charset="0"/>
                          </a:rPr>
                          <m:t>rden</m:t>
                        </m:r>
                      </m:den>
                    </m:f>
                  </m:oMath>
                </a14:m>
                <a:endParaRPr lang="en-FI" sz="4000">
                  <a:solidFill>
                    <a:schemeClr val="bg1"/>
                  </a:solidFill>
                </a:endParaRPr>
              </a:p>
            </p:txBody>
          </p:sp>
        </mc:Choice>
        <mc:Fallback xmlns="">
          <p:sp>
            <p:nvSpPr>
              <p:cNvPr id="9" name="TextBox 8">
                <a:extLst>
                  <a:ext uri="{FF2B5EF4-FFF2-40B4-BE49-F238E27FC236}">
                    <a16:creationId xmlns:a16="http://schemas.microsoft.com/office/drawing/2014/main" id="{E80C4772-370D-E80E-DFE4-74AB354D253A}"/>
                  </a:ext>
                </a:extLst>
              </p:cNvPr>
              <p:cNvSpPr txBox="1">
                <a:spLocks noRot="1" noChangeAspect="1" noMove="1" noResize="1" noEditPoints="1" noAdjustHandles="1" noChangeArrowheads="1" noChangeShapeType="1" noTextEdit="1"/>
              </p:cNvSpPr>
              <p:nvPr/>
            </p:nvSpPr>
            <p:spPr>
              <a:xfrm>
                <a:off x="3001264" y="8498918"/>
                <a:ext cx="9820656" cy="904478"/>
              </a:xfrm>
              <a:prstGeom prst="rect">
                <a:avLst/>
              </a:prstGeom>
              <a:blipFill>
                <a:blip r:embed="rId4"/>
                <a:stretch>
                  <a:fillRect l="-3104" b="-18792"/>
                </a:stretch>
              </a:blipFill>
            </p:spPr>
            <p:txBody>
              <a:bodyPr/>
              <a:lstStyle/>
              <a:p>
                <a:r>
                  <a:rPr lang="en-US">
                    <a:noFill/>
                  </a:rPr>
                  <a:t> </a:t>
                </a:r>
              </a:p>
            </p:txBody>
          </p:sp>
        </mc:Fallback>
      </mc:AlternateContent>
    </p:spTree>
    <p:extLst>
      <p:ext uri="{BB962C8B-B14F-4D97-AF65-F5344CB8AC3E}">
        <p14:creationId xmlns:p14="http://schemas.microsoft.com/office/powerpoint/2010/main" val="21369671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2" name="Text 0"/>
          <p:cNvSpPr/>
          <p:nvPr/>
        </p:nvSpPr>
        <p:spPr>
          <a:xfrm>
            <a:off x="822960" y="927100"/>
            <a:ext cx="16459200" cy="960120"/>
          </a:xfrm>
          <a:prstGeom prst="rect">
            <a:avLst/>
          </a:prstGeom>
          <a:noFill/>
          <a:ln/>
        </p:spPr>
        <p:txBody>
          <a:bodyPr wrap="square" lIns="0" tIns="0" rIns="0" bIns="0" rtlCol="0" anchor="ctr"/>
          <a:lstStyle/>
          <a:p>
            <a:pPr algn="ctr">
              <a:lnSpc>
                <a:spcPts val="8977"/>
              </a:lnSpc>
            </a:pPr>
            <a:r>
              <a:rPr lang="sv-SE" sz="4800" b="1" noProof="1">
                <a:solidFill>
                  <a:schemeClr val="bg1"/>
                </a:solidFill>
                <a:latin typeface="FUTURA MEDIUM" panose="020B0602020204020303" pitchFamily="34" charset="-79"/>
                <a:ea typeface="Proxima Nova Bold"/>
                <a:cs typeface="FUTURA MEDIUM"/>
                <a:sym typeface="Proxima Nova Bold"/>
              </a:rPr>
              <a:t>Beräkna medelantalet glassar</a:t>
            </a:r>
            <a:endParaRPr lang="sv-SE" sz="4800" b="1" noProof="1">
              <a:solidFill>
                <a:schemeClr val="bg1"/>
              </a:solidFill>
              <a:latin typeface="FUTURA MEDIUM" panose="020B0602020204020303" pitchFamily="34" charset="-79"/>
              <a:ea typeface="Proxima Nova Bold"/>
              <a:cs typeface="FUTURA MEDIUM"/>
            </a:endParaRPr>
          </a:p>
        </p:txBody>
      </p:sp>
      <p:sp>
        <p:nvSpPr>
          <p:cNvPr id="4" name="Shape 2"/>
          <p:cNvSpPr/>
          <p:nvPr/>
        </p:nvSpPr>
        <p:spPr>
          <a:xfrm>
            <a:off x="822960" y="2898358"/>
            <a:ext cx="5557520" cy="6898056"/>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5" name="Text 3"/>
          <p:cNvSpPr/>
          <p:nvPr/>
        </p:nvSpPr>
        <p:spPr>
          <a:xfrm>
            <a:off x="822960" y="3736340"/>
            <a:ext cx="5557520" cy="548640"/>
          </a:xfrm>
          <a:prstGeom prst="rect">
            <a:avLst/>
          </a:prstGeom>
          <a:noFill/>
          <a:ln/>
        </p:spPr>
        <p:txBody>
          <a:bodyPr wrap="square" lIns="0" tIns="0" rIns="0" bIns="0" rtlCol="0" anchor="ctr"/>
          <a:lstStyle/>
          <a:p>
            <a:pPr algn="ctr"/>
            <a:r>
              <a:rPr lang="en-US" sz="2400" b="1" kern="0" spc="1200">
                <a:solidFill>
                  <a:srgbClr val="FFD166"/>
                </a:solidFill>
                <a:latin typeface="Calibri" pitchFamily="34" charset="0"/>
                <a:ea typeface="Calibri" pitchFamily="34" charset="-122"/>
                <a:cs typeface="Calibri" pitchFamily="34" charset="-120"/>
              </a:rPr>
              <a:t>MEDELVÄRDET</a:t>
            </a:r>
            <a:endParaRPr lang="en-US" sz="2400"/>
          </a:p>
        </p:txBody>
      </p:sp>
      <p:sp>
        <p:nvSpPr>
          <p:cNvPr id="6" name="Text 4"/>
          <p:cNvSpPr/>
          <p:nvPr/>
        </p:nvSpPr>
        <p:spPr>
          <a:xfrm>
            <a:off x="822960" y="4422140"/>
            <a:ext cx="5557520" cy="3429000"/>
          </a:xfrm>
          <a:prstGeom prst="rect">
            <a:avLst/>
          </a:prstGeom>
          <a:noFill/>
          <a:ln/>
        </p:spPr>
        <p:txBody>
          <a:bodyPr wrap="square" lIns="0" tIns="0" rIns="0" bIns="0" rtlCol="0" anchor="ctr"/>
          <a:lstStyle/>
          <a:p>
            <a:pPr algn="ctr"/>
            <a:r>
              <a:rPr lang="en-US" sz="27000" b="1">
                <a:solidFill>
                  <a:srgbClr val="FFFFFF"/>
                </a:solidFill>
                <a:latin typeface="Calibri" pitchFamily="34" charset="0"/>
                <a:ea typeface="Calibri" pitchFamily="34" charset="-122"/>
                <a:cs typeface="Calibri" pitchFamily="34" charset="-120"/>
              </a:rPr>
              <a:t>70</a:t>
            </a:r>
            <a:endParaRPr lang="en-US" sz="27000"/>
          </a:p>
        </p:txBody>
      </p:sp>
      <p:sp>
        <p:nvSpPr>
          <p:cNvPr id="7" name="Text 5"/>
          <p:cNvSpPr/>
          <p:nvPr/>
        </p:nvSpPr>
        <p:spPr>
          <a:xfrm>
            <a:off x="822960" y="7851140"/>
            <a:ext cx="5557520" cy="685800"/>
          </a:xfrm>
          <a:prstGeom prst="rect">
            <a:avLst/>
          </a:prstGeom>
          <a:noFill/>
          <a:ln/>
        </p:spPr>
        <p:txBody>
          <a:bodyPr wrap="square" lIns="0" tIns="0" rIns="0" bIns="0" rtlCol="0" anchor="ctr"/>
          <a:lstStyle/>
          <a:p>
            <a:pPr algn="ctr"/>
            <a:r>
              <a:rPr lang="en-US" sz="3300">
                <a:solidFill>
                  <a:schemeClr val="bg1"/>
                </a:solidFill>
                <a:latin typeface="Calibri" pitchFamily="34" charset="0"/>
                <a:ea typeface="Calibri" pitchFamily="34" charset="-122"/>
                <a:cs typeface="Calibri" pitchFamily="34" charset="-120"/>
              </a:rPr>
              <a:t>glassar per dag</a:t>
            </a:r>
            <a:endParaRPr lang="en-US" sz="3300">
              <a:solidFill>
                <a:schemeClr val="bg1"/>
              </a:solidFill>
            </a:endParaRPr>
          </a:p>
        </p:txBody>
      </p:sp>
      <p:sp>
        <p:nvSpPr>
          <p:cNvPr id="8" name="Text 6"/>
          <p:cNvSpPr/>
          <p:nvPr/>
        </p:nvSpPr>
        <p:spPr>
          <a:xfrm>
            <a:off x="822960" y="8536940"/>
            <a:ext cx="5557520" cy="822960"/>
          </a:xfrm>
          <a:prstGeom prst="rect">
            <a:avLst/>
          </a:prstGeom>
          <a:noFill/>
          <a:ln/>
        </p:spPr>
        <p:txBody>
          <a:bodyPr wrap="square" lIns="0" tIns="0" rIns="0" bIns="0" rtlCol="0" anchor="ctr"/>
          <a:lstStyle/>
          <a:p>
            <a:pPr algn="ctr"/>
            <a:endParaRPr lang="en-US" sz="2100">
              <a:solidFill>
                <a:schemeClr val="bg1"/>
              </a:solidFill>
            </a:endParaRPr>
          </a:p>
        </p:txBody>
      </p:sp>
      <p:graphicFrame>
        <p:nvGraphicFramePr>
          <p:cNvPr id="14" name="Table 0">
            <a:extLst>
              <a:ext uri="{FF2B5EF4-FFF2-40B4-BE49-F238E27FC236}">
                <a16:creationId xmlns:a16="http://schemas.microsoft.com/office/drawing/2014/main" id="{0E50CB96-8146-82DC-E3F1-7B7B84CD3BBE}"/>
              </a:ext>
            </a:extLst>
          </p:cNvPr>
          <p:cNvGraphicFramePr>
            <a:graphicFrameLocks noGrp="1"/>
          </p:cNvGraphicFramePr>
          <p:nvPr>
            <p:extLst>
              <p:ext uri="{D42A27DB-BD31-4B8C-83A1-F6EECF244321}">
                <p14:modId xmlns:p14="http://schemas.microsoft.com/office/powerpoint/2010/main" val="1289518419"/>
              </p:ext>
            </p:extLst>
          </p:nvPr>
        </p:nvGraphicFramePr>
        <p:xfrm>
          <a:off x="13002768" y="2898358"/>
          <a:ext cx="4645152" cy="6898056"/>
        </p:xfrm>
        <a:graphic>
          <a:graphicData uri="http://schemas.openxmlformats.org/drawingml/2006/table">
            <a:tbl>
              <a:tblPr firstRow="1" bandRow="1">
                <a:tableStyleId>{35758FB7-9AC5-4552-8A53-C91805E547FA}</a:tableStyleId>
              </a:tblPr>
              <a:tblGrid>
                <a:gridCol w="2322576">
                  <a:extLst>
                    <a:ext uri="{9D8B030D-6E8A-4147-A177-3AD203B41FA5}">
                      <a16:colId xmlns:a16="http://schemas.microsoft.com/office/drawing/2014/main" val="3585124843"/>
                    </a:ext>
                  </a:extLst>
                </a:gridCol>
                <a:gridCol w="2322576">
                  <a:extLst>
                    <a:ext uri="{9D8B030D-6E8A-4147-A177-3AD203B41FA5}">
                      <a16:colId xmlns:a16="http://schemas.microsoft.com/office/drawing/2014/main" val="20001"/>
                    </a:ext>
                  </a:extLst>
                </a:gridCol>
              </a:tblGrid>
              <a:tr h="627096">
                <a:tc>
                  <a:txBody>
                    <a:bodyPr/>
                    <a:lstStyle/>
                    <a:p>
                      <a:pPr marL="0" indent="0" algn="ctr">
                        <a:buNone/>
                      </a:pPr>
                      <a:r>
                        <a:rPr lang="en-US" sz="2800">
                          <a:solidFill>
                            <a:schemeClr val="bg1"/>
                          </a:solidFill>
                        </a:rPr>
                        <a:t>Dag</a:t>
                      </a:r>
                      <a:endParaRPr lang="en-US" sz="2800">
                        <a:solidFill>
                          <a:schemeClr val="bg1"/>
                        </a:solidFill>
                        <a:latin typeface="Calibri" charset="0"/>
                        <a:ea typeface="Calibri" charset="0"/>
                        <a:cs typeface="Calibri" charset="0"/>
                      </a:endParaRPr>
                    </a:p>
                  </a:txBody>
                  <a:tcPr marL="174193" marR="174193" marT="87097" marB="87097"/>
                </a:tc>
                <a:tc>
                  <a:txBody>
                    <a:bodyPr/>
                    <a:lstStyle/>
                    <a:p>
                      <a:pPr marL="0" indent="0" algn="ctr">
                        <a:buNone/>
                      </a:pPr>
                      <a:r>
                        <a:rPr lang="en-US" sz="2800" b="1" err="1">
                          <a:solidFill>
                            <a:schemeClr val="bg1"/>
                          </a:solidFill>
                        </a:rPr>
                        <a:t>Sålda</a:t>
                      </a:r>
                      <a:r>
                        <a:rPr lang="en-US" sz="2800" b="1">
                          <a:solidFill>
                            <a:schemeClr val="bg1"/>
                          </a:solidFill>
                        </a:rPr>
                        <a:t> </a:t>
                      </a:r>
                      <a:r>
                        <a:rPr lang="en-US" sz="2800" b="1" err="1">
                          <a:solidFill>
                            <a:schemeClr val="bg1"/>
                          </a:solidFill>
                        </a:rPr>
                        <a:t>glassar</a:t>
                      </a:r>
                      <a:endParaRPr lang="en-US" sz="2800">
                        <a:solidFill>
                          <a:schemeClr val="bg1"/>
                        </a:solidFill>
                        <a:latin typeface="Calibri" charset="0"/>
                        <a:ea typeface="Calibri" charset="0"/>
                        <a:cs typeface="Calibri" charset="0"/>
                      </a:endParaRPr>
                    </a:p>
                  </a:txBody>
                  <a:tcPr marL="174193" marR="174193" marT="87097" marB="87097"/>
                </a:tc>
                <a:extLst>
                  <a:ext uri="{0D108BD9-81ED-4DB2-BD59-A6C34878D82A}">
                    <a16:rowId xmlns:a16="http://schemas.microsoft.com/office/drawing/2014/main" val="10000"/>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1"/>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2"/>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35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3"/>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4"/>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5</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25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5"/>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6</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6"/>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70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7"/>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110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8"/>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9</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45</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09"/>
                  </a:ext>
                </a:extLst>
              </a:tr>
              <a:tr h="627096">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10</a:t>
                      </a:r>
                      <a:endParaRPr lang="en-US" sz="2800">
                        <a:latin typeface="Calibri" charset="0"/>
                        <a:ea typeface="Calibri" charset="0"/>
                        <a:cs typeface="Calibri" charset="0"/>
                      </a:endParaRPr>
                    </a:p>
                  </a:txBody>
                  <a:tcPr anchor="ctr"/>
                </a:tc>
                <a:tc>
                  <a:txBody>
                    <a:bodyPr/>
                    <a:lstStyle/>
                    <a:p>
                      <a:pPr marL="0" indent="0" algn="ctr">
                        <a:buNone/>
                      </a:pPr>
                      <a:r>
                        <a:rPr lang="en-US" sz="2800">
                          <a:solidFill>
                            <a:srgbClr val="000000"/>
                          </a:solidFill>
                          <a:latin typeface="Calibri" pitchFamily="34" charset="0"/>
                          <a:ea typeface="Calibri" pitchFamily="34" charset="-122"/>
                          <a:cs typeface="Calibri" pitchFamily="34" charset="-120"/>
                        </a:rPr>
                        <a:t>80</a:t>
                      </a:r>
                      <a:endParaRPr lang="en-US" sz="2800">
                        <a:latin typeface="Calibri" charset="0"/>
                        <a:ea typeface="Calibri" charset="0"/>
                        <a:cs typeface="Calibri" charset="0"/>
                      </a:endParaRPr>
                    </a:p>
                  </a:txBody>
                  <a:tcPr anchor="ctr"/>
                </a:tc>
                <a:extLst>
                  <a:ext uri="{0D108BD9-81ED-4DB2-BD59-A6C34878D82A}">
                    <a16:rowId xmlns:a16="http://schemas.microsoft.com/office/drawing/2014/main" val="10010"/>
                  </a:ext>
                </a:extLst>
              </a:tr>
            </a:tbl>
          </a:graphicData>
        </a:graphic>
      </p:graphicFrame>
      <p:sp>
        <p:nvSpPr>
          <p:cNvPr id="16" name="textruta 15">
            <a:extLst>
              <a:ext uri="{FF2B5EF4-FFF2-40B4-BE49-F238E27FC236}">
                <a16:creationId xmlns:a16="http://schemas.microsoft.com/office/drawing/2014/main" id="{4D9C9AB7-A1AC-7D4B-0961-C1929E5C2B46}"/>
              </a:ext>
            </a:extLst>
          </p:cNvPr>
          <p:cNvSpPr txBox="1"/>
          <p:nvPr/>
        </p:nvSpPr>
        <p:spPr>
          <a:xfrm>
            <a:off x="7537751" y="4901897"/>
            <a:ext cx="4307745" cy="3170099"/>
          </a:xfrm>
          <a:prstGeom prst="rect">
            <a:avLst/>
          </a:prstGeom>
          <a:noFill/>
        </p:spPr>
        <p:txBody>
          <a:bodyPr wrap="square">
            <a:spAutoFit/>
          </a:bodyPr>
          <a:lstStyle/>
          <a:p>
            <a:pPr algn="ctr"/>
            <a:r>
              <a:rPr lang="en-US" sz="4000">
                <a:solidFill>
                  <a:schemeClr val="bg1"/>
                </a:solidFill>
                <a:latin typeface="Calibri" pitchFamily="34" charset="0"/>
                <a:ea typeface="Calibri" pitchFamily="34" charset="-122"/>
                <a:cs typeface="Calibri" pitchFamily="34" charset="-120"/>
              </a:rPr>
              <a:t>Vår </a:t>
            </a:r>
            <a:r>
              <a:rPr lang="en-US" sz="4000" err="1">
                <a:solidFill>
                  <a:schemeClr val="bg1"/>
                </a:solidFill>
                <a:latin typeface="Calibri" pitchFamily="34" charset="0"/>
                <a:ea typeface="Calibri" pitchFamily="34" charset="-122"/>
                <a:cs typeface="Calibri" pitchFamily="34" charset="-120"/>
              </a:rPr>
              <a:t>första</a:t>
            </a:r>
            <a:r>
              <a:rPr lang="en-US" sz="4000">
                <a:solidFill>
                  <a:schemeClr val="bg1"/>
                </a:solidFill>
                <a:latin typeface="Calibri" pitchFamily="34" charset="0"/>
                <a:ea typeface="Calibri" pitchFamily="34" charset="-122"/>
                <a:cs typeface="Calibri" pitchFamily="34" charset="-120"/>
              </a:rPr>
              <a:t> </a:t>
            </a:r>
            <a:r>
              <a:rPr lang="en-US" sz="4000" err="1">
                <a:solidFill>
                  <a:schemeClr val="bg1"/>
                </a:solidFill>
                <a:latin typeface="Calibri" pitchFamily="34" charset="0"/>
                <a:ea typeface="Calibri" pitchFamily="34" charset="-122"/>
                <a:cs typeface="Calibri" pitchFamily="34" charset="-120"/>
              </a:rPr>
              <a:t>modell</a:t>
            </a:r>
            <a:r>
              <a:rPr lang="en-US" sz="4000">
                <a:solidFill>
                  <a:schemeClr val="bg1"/>
                </a:solidFill>
                <a:latin typeface="Calibri" pitchFamily="34" charset="0"/>
                <a:ea typeface="Calibri" pitchFamily="34" charset="-122"/>
                <a:cs typeface="Calibri" pitchFamily="34" charset="-120"/>
              </a:rPr>
              <a:t>:</a:t>
            </a:r>
          </a:p>
          <a:p>
            <a:pPr algn="ctr"/>
            <a:endParaRPr lang="en-US" sz="4000" i="1">
              <a:solidFill>
                <a:schemeClr val="bg1"/>
              </a:solidFill>
              <a:latin typeface="Calibri" pitchFamily="34" charset="0"/>
              <a:ea typeface="Calibri" pitchFamily="34" charset="-122"/>
              <a:cs typeface="Calibri" pitchFamily="34" charset="-120"/>
            </a:endParaRPr>
          </a:p>
          <a:p>
            <a:pPr algn="ctr"/>
            <a:r>
              <a:rPr lang="en-US" sz="4000" i="1">
                <a:solidFill>
                  <a:schemeClr val="bg1"/>
                </a:solidFill>
                <a:latin typeface="Calibri" pitchFamily="34" charset="0"/>
                <a:ea typeface="Calibri" pitchFamily="34" charset="-122"/>
                <a:cs typeface="Calibri" pitchFamily="34" charset="-120"/>
              </a:rPr>
              <a:t>Vi </a:t>
            </a:r>
            <a:r>
              <a:rPr lang="en-US" sz="4000" i="1" err="1">
                <a:solidFill>
                  <a:schemeClr val="bg1"/>
                </a:solidFill>
                <a:latin typeface="Calibri" pitchFamily="34" charset="0"/>
                <a:ea typeface="Calibri" pitchFamily="34" charset="-122"/>
                <a:cs typeface="Calibri" pitchFamily="34" charset="-120"/>
              </a:rPr>
              <a:t>gissar</a:t>
            </a:r>
            <a:r>
              <a:rPr lang="en-US" sz="4000" i="1">
                <a:solidFill>
                  <a:schemeClr val="bg1"/>
                </a:solidFill>
                <a:latin typeface="Calibri" pitchFamily="34" charset="0"/>
                <a:ea typeface="Calibri" pitchFamily="34" charset="-122"/>
                <a:cs typeface="Calibri" pitchFamily="34" charset="-120"/>
              </a:rPr>
              <a:t> </a:t>
            </a:r>
            <a:r>
              <a:rPr lang="en-US" sz="4000" i="1" err="1">
                <a:solidFill>
                  <a:schemeClr val="bg1"/>
                </a:solidFill>
                <a:latin typeface="Calibri" pitchFamily="34" charset="0"/>
                <a:ea typeface="Calibri" pitchFamily="34" charset="-122"/>
                <a:cs typeface="Calibri" pitchFamily="34" charset="-120"/>
              </a:rPr>
              <a:t>att</a:t>
            </a:r>
            <a:r>
              <a:rPr lang="en-US" sz="4000" i="1">
                <a:solidFill>
                  <a:schemeClr val="bg1"/>
                </a:solidFill>
                <a:latin typeface="Calibri" pitchFamily="34" charset="0"/>
                <a:ea typeface="Calibri" pitchFamily="34" charset="-122"/>
                <a:cs typeface="Calibri" pitchFamily="34" charset="-120"/>
              </a:rPr>
              <a:t> vi </a:t>
            </a:r>
            <a:r>
              <a:rPr lang="en-US" sz="4000" i="1" err="1">
                <a:solidFill>
                  <a:schemeClr val="bg1"/>
                </a:solidFill>
                <a:latin typeface="Calibri" pitchFamily="34" charset="0"/>
                <a:ea typeface="Calibri" pitchFamily="34" charset="-122"/>
                <a:cs typeface="Calibri" pitchFamily="34" charset="-120"/>
              </a:rPr>
              <a:t>behöver</a:t>
            </a:r>
            <a:r>
              <a:rPr lang="en-US" sz="4000" i="1">
                <a:solidFill>
                  <a:schemeClr val="bg1"/>
                </a:solidFill>
                <a:latin typeface="Calibri" pitchFamily="34" charset="0"/>
                <a:ea typeface="Calibri" pitchFamily="34" charset="-122"/>
                <a:cs typeface="Calibri" pitchFamily="34" charset="-120"/>
              </a:rPr>
              <a:t> </a:t>
            </a:r>
            <a:r>
              <a:rPr lang="en-US" sz="4000" i="1" err="1">
                <a:solidFill>
                  <a:schemeClr val="bg1"/>
                </a:solidFill>
                <a:latin typeface="Calibri" pitchFamily="34" charset="0"/>
                <a:ea typeface="Calibri" pitchFamily="34" charset="-122"/>
                <a:cs typeface="Calibri" pitchFamily="34" charset="-120"/>
              </a:rPr>
              <a:t>förbereda</a:t>
            </a:r>
            <a:r>
              <a:rPr lang="en-US" sz="4000" i="1">
                <a:solidFill>
                  <a:schemeClr val="bg1"/>
                </a:solidFill>
                <a:latin typeface="Calibri" pitchFamily="34" charset="0"/>
                <a:ea typeface="Calibri" pitchFamily="34" charset="-122"/>
                <a:cs typeface="Calibri" pitchFamily="34" charset="-120"/>
              </a:rPr>
              <a:t> 70 </a:t>
            </a:r>
            <a:r>
              <a:rPr lang="en-US" sz="4000" i="1" err="1">
                <a:solidFill>
                  <a:schemeClr val="bg1"/>
                </a:solidFill>
                <a:latin typeface="Calibri" pitchFamily="34" charset="0"/>
                <a:ea typeface="Calibri" pitchFamily="34" charset="-122"/>
                <a:cs typeface="Calibri" pitchFamily="34" charset="-120"/>
              </a:rPr>
              <a:t>glassar</a:t>
            </a:r>
            <a:r>
              <a:rPr lang="en-US" sz="4000" i="1">
                <a:solidFill>
                  <a:schemeClr val="bg1"/>
                </a:solidFill>
                <a:latin typeface="Calibri" pitchFamily="34" charset="0"/>
                <a:ea typeface="Calibri" pitchFamily="34" charset="-122"/>
                <a:cs typeface="Calibri" pitchFamily="34" charset="-120"/>
              </a:rPr>
              <a:t> per </a:t>
            </a:r>
            <a:r>
              <a:rPr lang="en-US" sz="4000" i="1" err="1">
                <a:solidFill>
                  <a:schemeClr val="bg1"/>
                </a:solidFill>
                <a:latin typeface="Calibri" pitchFamily="34" charset="0"/>
                <a:ea typeface="Calibri" pitchFamily="34" charset="-122"/>
                <a:cs typeface="Calibri" pitchFamily="34" charset="-120"/>
              </a:rPr>
              <a:t>dag</a:t>
            </a:r>
            <a:r>
              <a:rPr lang="en-US" sz="4000" i="1">
                <a:solidFill>
                  <a:schemeClr val="bg1"/>
                </a:solidFill>
                <a:latin typeface="Calibri" pitchFamily="34" charset="0"/>
                <a:ea typeface="Calibri" pitchFamily="34" charset="-122"/>
                <a:cs typeface="Calibri" pitchFamily="34" charset="-120"/>
              </a:rPr>
              <a:t>.</a:t>
            </a:r>
            <a:endParaRPr lang="en-US" sz="4000" i="1">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5" name="Shape 2"/>
          <p:cNvSpPr/>
          <p:nvPr/>
        </p:nvSpPr>
        <p:spPr>
          <a:xfrm>
            <a:off x="11466576" y="2580640"/>
            <a:ext cx="5952744" cy="6858000"/>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6" name="Text 3"/>
          <p:cNvSpPr/>
          <p:nvPr/>
        </p:nvSpPr>
        <p:spPr>
          <a:xfrm>
            <a:off x="11759184" y="2854960"/>
            <a:ext cx="5385816" cy="2540000"/>
          </a:xfrm>
          <a:prstGeom prst="rect">
            <a:avLst/>
          </a:prstGeom>
          <a:noFill/>
          <a:ln/>
        </p:spPr>
        <p:txBody>
          <a:bodyPr wrap="square" lIns="0" tIns="0" rIns="0" bIns="0" rtlCol="0" anchor="ctr"/>
          <a:lstStyle/>
          <a:p>
            <a:r>
              <a:rPr lang="en-US" sz="3300" b="1" dirty="0" err="1">
                <a:solidFill>
                  <a:schemeClr val="bg1"/>
                </a:solidFill>
                <a:latin typeface="Calibri" pitchFamily="34" charset="0"/>
                <a:ea typeface="Calibri" pitchFamily="34" charset="-122"/>
                <a:cs typeface="Calibri" pitchFamily="34" charset="-120"/>
              </a:rPr>
              <a:t>Här</a:t>
            </a:r>
            <a:r>
              <a:rPr lang="en-US" sz="3300" b="1" dirty="0">
                <a:solidFill>
                  <a:schemeClr val="bg1"/>
                </a:solidFill>
                <a:latin typeface="Calibri" pitchFamily="34" charset="0"/>
                <a:ea typeface="Calibri" pitchFamily="34" charset="-122"/>
                <a:cs typeface="Calibri" pitchFamily="34" charset="-120"/>
              </a:rPr>
              <a:t> </a:t>
            </a:r>
            <a:r>
              <a:rPr lang="en-US" sz="3300" b="1" dirty="0" err="1">
                <a:solidFill>
                  <a:schemeClr val="bg1"/>
                </a:solidFill>
                <a:latin typeface="Calibri" pitchFamily="34" charset="0"/>
                <a:ea typeface="Calibri" pitchFamily="34" charset="-122"/>
                <a:cs typeface="Calibri" pitchFamily="34" charset="-120"/>
              </a:rPr>
              <a:t>är</a:t>
            </a:r>
            <a:r>
              <a:rPr lang="en-US" sz="3300" b="1" dirty="0">
                <a:solidFill>
                  <a:schemeClr val="bg1"/>
                </a:solidFill>
                <a:latin typeface="Calibri" pitchFamily="34" charset="0"/>
                <a:ea typeface="Calibri" pitchFamily="34" charset="-122"/>
                <a:cs typeface="Calibri" pitchFamily="34" charset="-120"/>
              </a:rPr>
              <a:t> </a:t>
            </a:r>
            <a:r>
              <a:rPr lang="en-US" sz="3300" b="1" dirty="0" err="1">
                <a:solidFill>
                  <a:schemeClr val="bg1"/>
                </a:solidFill>
                <a:latin typeface="Calibri" pitchFamily="34" charset="0"/>
                <a:ea typeface="Calibri" pitchFamily="34" charset="-122"/>
                <a:cs typeface="Calibri" pitchFamily="34" charset="-120"/>
              </a:rPr>
              <a:t>samma</a:t>
            </a:r>
            <a:r>
              <a:rPr lang="en-US" sz="3300" b="1" dirty="0">
                <a:solidFill>
                  <a:schemeClr val="bg1"/>
                </a:solidFill>
                <a:latin typeface="Calibri" pitchFamily="34" charset="0"/>
                <a:ea typeface="Calibri" pitchFamily="34" charset="-122"/>
                <a:cs typeface="Calibri" pitchFamily="34" charset="-120"/>
              </a:rPr>
              <a:t> </a:t>
            </a:r>
            <a:r>
              <a:rPr lang="en-US" sz="3300" b="1" dirty="0" err="1">
                <a:solidFill>
                  <a:schemeClr val="bg1"/>
                </a:solidFill>
                <a:latin typeface="Calibri" pitchFamily="34" charset="0"/>
                <a:ea typeface="Calibri" pitchFamily="34" charset="-122"/>
                <a:cs typeface="Calibri" pitchFamily="34" charset="-120"/>
              </a:rPr>
              <a:t>värden</a:t>
            </a:r>
            <a:r>
              <a:rPr lang="en-US" sz="3300" b="1" dirty="0">
                <a:solidFill>
                  <a:schemeClr val="bg1"/>
                </a:solidFill>
                <a:latin typeface="Calibri" pitchFamily="34" charset="0"/>
                <a:ea typeface="Calibri" pitchFamily="34" charset="-122"/>
                <a:cs typeface="Calibri" pitchFamily="34" charset="-120"/>
              </a:rPr>
              <a:t> </a:t>
            </a:r>
            <a:r>
              <a:rPr lang="en-US" sz="3300" b="1" dirty="0" err="1">
                <a:solidFill>
                  <a:schemeClr val="bg1"/>
                </a:solidFill>
                <a:latin typeface="Calibri" pitchFamily="34" charset="0"/>
                <a:ea typeface="Calibri" pitchFamily="34" charset="-122"/>
                <a:cs typeface="Calibri" pitchFamily="34" charset="-120"/>
              </a:rPr>
              <a:t>presenterade</a:t>
            </a:r>
            <a:r>
              <a:rPr lang="en-US" sz="3300" b="1" dirty="0">
                <a:solidFill>
                  <a:schemeClr val="bg1"/>
                </a:solidFill>
                <a:latin typeface="Calibri" pitchFamily="34" charset="0"/>
                <a:ea typeface="Calibri" pitchFamily="34" charset="-122"/>
                <a:cs typeface="Calibri" pitchFamily="34" charset="-120"/>
              </a:rPr>
              <a:t> i  ett diagram. </a:t>
            </a:r>
          </a:p>
          <a:p>
            <a:endParaRPr lang="en-US" sz="3300" b="1" dirty="0">
              <a:solidFill>
                <a:schemeClr val="bg1"/>
              </a:solidFill>
              <a:latin typeface="Calibri" pitchFamily="34" charset="0"/>
              <a:ea typeface="Calibri" pitchFamily="34" charset="-122"/>
              <a:cs typeface="Calibri" pitchFamily="34" charset="-120"/>
            </a:endParaRPr>
          </a:p>
          <a:p>
            <a:r>
              <a:rPr lang="en-US" sz="3300" b="1" dirty="0">
                <a:solidFill>
                  <a:schemeClr val="bg1"/>
                </a:solidFill>
                <a:latin typeface="Calibri" pitchFamily="34" charset="0"/>
                <a:ea typeface="Calibri" pitchFamily="34" charset="-122"/>
                <a:cs typeface="Calibri" pitchFamily="34" charset="-120"/>
              </a:rPr>
              <a:t>Vad </a:t>
            </a:r>
            <a:r>
              <a:rPr lang="en-US" sz="3300" b="1" dirty="0" err="1">
                <a:solidFill>
                  <a:schemeClr val="bg1"/>
                </a:solidFill>
                <a:latin typeface="Calibri" pitchFamily="34" charset="0"/>
                <a:ea typeface="Calibri" pitchFamily="34" charset="-122"/>
                <a:cs typeface="Calibri" pitchFamily="34" charset="-120"/>
              </a:rPr>
              <a:t>kan</a:t>
            </a:r>
            <a:r>
              <a:rPr lang="en-US" sz="3300" b="1" dirty="0">
                <a:solidFill>
                  <a:schemeClr val="bg1"/>
                </a:solidFill>
                <a:latin typeface="Calibri" pitchFamily="34" charset="0"/>
                <a:ea typeface="Calibri" pitchFamily="34" charset="-122"/>
                <a:cs typeface="Calibri" pitchFamily="34" charset="-120"/>
              </a:rPr>
              <a:t> vi </a:t>
            </a:r>
            <a:r>
              <a:rPr lang="en-US" sz="3300" b="1" dirty="0" err="1">
                <a:solidFill>
                  <a:schemeClr val="bg1"/>
                </a:solidFill>
                <a:latin typeface="Calibri" pitchFamily="34" charset="0"/>
                <a:ea typeface="Calibri" pitchFamily="34" charset="-122"/>
                <a:cs typeface="Calibri" pitchFamily="34" charset="-120"/>
              </a:rPr>
              <a:t>säga</a:t>
            </a:r>
            <a:r>
              <a:rPr lang="en-US" sz="3300" b="1" dirty="0">
                <a:solidFill>
                  <a:schemeClr val="bg1"/>
                </a:solidFill>
                <a:latin typeface="Calibri" pitchFamily="34" charset="0"/>
                <a:ea typeface="Calibri" pitchFamily="34" charset="-122"/>
                <a:cs typeface="Calibri" pitchFamily="34" charset="-120"/>
              </a:rPr>
              <a:t> </a:t>
            </a:r>
            <a:r>
              <a:rPr lang="en-US" sz="3300" b="1" dirty="0" err="1">
                <a:solidFill>
                  <a:schemeClr val="bg1"/>
                </a:solidFill>
                <a:latin typeface="Calibri" pitchFamily="34" charset="0"/>
                <a:ea typeface="Calibri" pitchFamily="34" charset="-122"/>
                <a:cs typeface="Calibri" pitchFamily="34" charset="-120"/>
              </a:rPr>
              <a:t>utifrån</a:t>
            </a:r>
            <a:r>
              <a:rPr lang="en-US" sz="3300" b="1" dirty="0">
                <a:solidFill>
                  <a:schemeClr val="bg1"/>
                </a:solidFill>
                <a:latin typeface="Calibri" pitchFamily="34" charset="0"/>
                <a:ea typeface="Calibri" pitchFamily="34" charset="-122"/>
                <a:cs typeface="Calibri" pitchFamily="34" charset="-120"/>
              </a:rPr>
              <a:t> det?</a:t>
            </a:r>
            <a:endParaRPr lang="en-US" sz="3300" dirty="0">
              <a:solidFill>
                <a:schemeClr val="bg1"/>
              </a:solidFill>
            </a:endParaRPr>
          </a:p>
        </p:txBody>
      </p:sp>
      <p:sp>
        <p:nvSpPr>
          <p:cNvPr id="7" name="Text 4"/>
          <p:cNvSpPr/>
          <p:nvPr/>
        </p:nvSpPr>
        <p:spPr>
          <a:xfrm>
            <a:off x="12618720" y="3815080"/>
            <a:ext cx="4526280" cy="5486400"/>
          </a:xfrm>
          <a:prstGeom prst="rect">
            <a:avLst/>
          </a:prstGeom>
          <a:noFill/>
          <a:ln/>
        </p:spPr>
        <p:txBody>
          <a:bodyPr wrap="square" rtlCol="0" anchor="ctr"/>
          <a:lstStyle/>
          <a:p>
            <a:endParaRPr lang="en-US" sz="2250"/>
          </a:p>
        </p:txBody>
      </p:sp>
      <p:sp>
        <p:nvSpPr>
          <p:cNvPr id="10" name="TextBox 9">
            <a:extLst>
              <a:ext uri="{FF2B5EF4-FFF2-40B4-BE49-F238E27FC236}">
                <a16:creationId xmlns:a16="http://schemas.microsoft.com/office/drawing/2014/main" id="{4DF170A9-66CD-F9BA-FAD2-2244B8585DBC}"/>
              </a:ext>
            </a:extLst>
          </p:cNvPr>
          <p:cNvSpPr txBox="1"/>
          <p:nvPr/>
        </p:nvSpPr>
        <p:spPr>
          <a:xfrm>
            <a:off x="822960" y="277207"/>
            <a:ext cx="16207740" cy="225882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b="1" kern="1200" noProof="1">
                <a:solidFill>
                  <a:schemeClr val="bg1"/>
                </a:solidFill>
                <a:latin typeface="+mj-lt"/>
                <a:ea typeface="+mj-ea"/>
                <a:cs typeface="+mj-cs"/>
                <a:sym typeface="Proxima Nova Bold"/>
              </a:rPr>
              <a:t>Är 70 en bra gissning?</a:t>
            </a:r>
            <a:endParaRPr lang="en-US" sz="6600" b="1" kern="1200" noProof="1">
              <a:solidFill>
                <a:schemeClr val="bg1"/>
              </a:solidFill>
              <a:latin typeface="+mj-lt"/>
              <a:ea typeface="+mj-ea"/>
              <a:cs typeface="+mj-cs"/>
            </a:endParaRPr>
          </a:p>
        </p:txBody>
      </p:sp>
      <p:sp>
        <p:nvSpPr>
          <p:cNvPr id="11" name="textruta 10">
            <a:extLst>
              <a:ext uri="{FF2B5EF4-FFF2-40B4-BE49-F238E27FC236}">
                <a16:creationId xmlns:a16="http://schemas.microsoft.com/office/drawing/2014/main" id="{059D4177-8B1C-12E7-B57F-80577CA5D85A}"/>
              </a:ext>
            </a:extLst>
          </p:cNvPr>
          <p:cNvSpPr txBox="1"/>
          <p:nvPr/>
        </p:nvSpPr>
        <p:spPr>
          <a:xfrm>
            <a:off x="11686159" y="5669280"/>
            <a:ext cx="5531866" cy="2021066"/>
          </a:xfrm>
          <a:prstGeom prst="rect">
            <a:avLst/>
          </a:prstGeom>
          <a:noFill/>
        </p:spPr>
        <p:txBody>
          <a:bodyPr wrap="square" lIns="91440" tIns="45720" rIns="91440" bIns="45720" anchor="t">
            <a:spAutoFit/>
          </a:bodyPr>
          <a:lstStyle/>
          <a:p>
            <a:pPr marL="342900" indent="-342900">
              <a:spcAft>
                <a:spcPts val="800"/>
              </a:spcAft>
              <a:buSzPct val="100000"/>
              <a:buChar char="•"/>
            </a:pPr>
            <a:r>
              <a:rPr lang="en-US" sz="2800" err="1">
                <a:solidFill>
                  <a:schemeClr val="bg1"/>
                </a:solidFill>
                <a:latin typeface="Calibri"/>
                <a:ea typeface="Calibri"/>
                <a:cs typeface="Calibri"/>
              </a:rPr>
              <a:t>Vilka</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dagar</a:t>
            </a:r>
            <a:r>
              <a:rPr lang="en-US" sz="2800">
                <a:solidFill>
                  <a:schemeClr val="bg1"/>
                </a:solidFill>
                <a:latin typeface="Calibri"/>
                <a:ea typeface="Calibri"/>
                <a:cs typeface="Calibri"/>
              </a:rPr>
              <a:t> var </a:t>
            </a:r>
            <a:r>
              <a:rPr lang="en-US" sz="2800" err="1">
                <a:solidFill>
                  <a:schemeClr val="bg1"/>
                </a:solidFill>
                <a:latin typeface="Calibri"/>
                <a:ea typeface="Calibri"/>
                <a:cs typeface="Calibri"/>
              </a:rPr>
              <a:t>medelvärdet</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långt</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ifrån</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verkligheten</a:t>
            </a:r>
            <a:r>
              <a:rPr lang="en-US" sz="2800">
                <a:solidFill>
                  <a:schemeClr val="bg1"/>
                </a:solidFill>
                <a:latin typeface="Calibri"/>
                <a:ea typeface="Calibri"/>
                <a:cs typeface="Calibri"/>
              </a:rPr>
              <a:t>?</a:t>
            </a:r>
          </a:p>
          <a:p>
            <a:pPr marL="342900" indent="-342900">
              <a:spcAft>
                <a:spcPts val="800"/>
              </a:spcAft>
              <a:buSzPct val="100000"/>
              <a:buChar char="•"/>
            </a:pPr>
            <a:r>
              <a:rPr lang="en-US" sz="2800">
                <a:solidFill>
                  <a:schemeClr val="bg1"/>
                </a:solidFill>
                <a:latin typeface="Calibri" pitchFamily="34" charset="0"/>
                <a:ea typeface="Calibri" pitchFamily="34" charset="-122"/>
                <a:cs typeface="Calibri" pitchFamily="34" charset="-120"/>
              </a:rPr>
              <a:t>Vad </a:t>
            </a:r>
            <a:r>
              <a:rPr lang="en-US" sz="2800" err="1">
                <a:solidFill>
                  <a:schemeClr val="bg1"/>
                </a:solidFill>
                <a:latin typeface="Calibri" pitchFamily="34" charset="0"/>
                <a:ea typeface="Calibri" pitchFamily="34" charset="-122"/>
                <a:cs typeface="Calibri" pitchFamily="34" charset="-120"/>
              </a:rPr>
              <a:t>kan</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förklara</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skillnaderna</a:t>
            </a:r>
            <a:r>
              <a:rPr lang="en-US" sz="2800">
                <a:solidFill>
                  <a:schemeClr val="bg1"/>
                </a:solidFill>
                <a:latin typeface="Calibri" pitchFamily="34" charset="0"/>
                <a:ea typeface="Calibri" pitchFamily="34" charset="-122"/>
                <a:cs typeface="Calibri" pitchFamily="34" charset="-120"/>
              </a:rPr>
              <a:t>?</a:t>
            </a:r>
            <a:endParaRPr lang="en-US" sz="2800">
              <a:solidFill>
                <a:schemeClr val="bg1"/>
              </a:solidFill>
            </a:endParaRPr>
          </a:p>
          <a:p>
            <a:pPr marL="342900" indent="-342900">
              <a:spcAft>
                <a:spcPts val="800"/>
              </a:spcAft>
              <a:buSzPct val="100000"/>
              <a:buChar char="•"/>
            </a:pPr>
            <a:r>
              <a:rPr lang="en-US" sz="2800">
                <a:solidFill>
                  <a:schemeClr val="bg1"/>
                </a:solidFill>
                <a:latin typeface="Calibri" pitchFamily="34" charset="0"/>
                <a:ea typeface="Calibri" pitchFamily="34" charset="-122"/>
                <a:cs typeface="Calibri" pitchFamily="34" charset="-120"/>
              </a:rPr>
              <a:t>Vilken information </a:t>
            </a:r>
            <a:r>
              <a:rPr lang="en-US" sz="2800" err="1">
                <a:solidFill>
                  <a:schemeClr val="bg1"/>
                </a:solidFill>
                <a:latin typeface="Calibri" pitchFamily="34" charset="0"/>
                <a:ea typeface="Calibri" pitchFamily="34" charset="-122"/>
                <a:cs typeface="Calibri" pitchFamily="34" charset="-120"/>
              </a:rPr>
              <a:t>saknar</a:t>
            </a:r>
            <a:r>
              <a:rPr lang="en-US" sz="2800">
                <a:solidFill>
                  <a:schemeClr val="bg1"/>
                </a:solidFill>
                <a:latin typeface="Calibri" pitchFamily="34" charset="0"/>
                <a:ea typeface="Calibri" pitchFamily="34" charset="-122"/>
                <a:cs typeface="Calibri" pitchFamily="34" charset="-120"/>
              </a:rPr>
              <a:t> vi?</a:t>
            </a:r>
            <a:endParaRPr lang="en-US" sz="2800">
              <a:solidFill>
                <a:schemeClr val="bg1"/>
              </a:solidFill>
            </a:endParaRPr>
          </a:p>
        </p:txBody>
      </p:sp>
      <p:graphicFrame>
        <p:nvGraphicFramePr>
          <p:cNvPr id="12" name="Chart 0">
            <a:extLst>
              <a:ext uri="{FF2B5EF4-FFF2-40B4-BE49-F238E27FC236}">
                <a16:creationId xmlns:a16="http://schemas.microsoft.com/office/drawing/2014/main" id="{C93D5495-CB8F-61E7-D49B-A5102CF80559}"/>
              </a:ext>
            </a:extLst>
          </p:cNvPr>
          <p:cNvGraphicFramePr/>
          <p:nvPr>
            <p:extLst>
              <p:ext uri="{D42A27DB-BD31-4B8C-83A1-F6EECF244321}">
                <p14:modId xmlns:p14="http://schemas.microsoft.com/office/powerpoint/2010/main" val="698205870"/>
              </p:ext>
            </p:extLst>
          </p:nvPr>
        </p:nvGraphicFramePr>
        <p:xfrm>
          <a:off x="822960" y="2536032"/>
          <a:ext cx="10149840" cy="690260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92B21E4F-14A2-FBC6-E90E-B7AC2151E66B}"/>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83BD53BB-5952-A623-F81D-922CA84A7349}"/>
              </a:ext>
            </a:extLst>
          </p:cNvPr>
          <p:cNvSpPr/>
          <p:nvPr/>
        </p:nvSpPr>
        <p:spPr>
          <a:xfrm>
            <a:off x="1097280" y="3870696"/>
            <a:ext cx="15087600" cy="1371600"/>
          </a:xfrm>
          <a:prstGeom prst="rect">
            <a:avLst/>
          </a:prstGeom>
          <a:noFill/>
          <a:ln/>
        </p:spPr>
        <p:txBody>
          <a:bodyPr wrap="square" lIns="0" tIns="0" rIns="0" bIns="0" rtlCol="0" anchor="ctr"/>
          <a:lstStyle/>
          <a:p>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Lägg</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till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temperaturen</a:t>
            </a:r>
            <a:endParaRPr lang="en-US" sz="7200">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A997F7FB-70C8-0D77-68A4-6F9030A8F33D}"/>
              </a:ext>
            </a:extLst>
          </p:cNvPr>
          <p:cNvSpPr/>
          <p:nvPr/>
        </p:nvSpPr>
        <p:spPr>
          <a:xfrm>
            <a:off x="1097280" y="5790936"/>
            <a:ext cx="15087600" cy="960120"/>
          </a:xfrm>
          <a:prstGeom prst="rect">
            <a:avLst/>
          </a:prstGeom>
          <a:noFill/>
          <a:ln/>
        </p:spPr>
        <p:txBody>
          <a:bodyPr wrap="square" lIns="91440" tIns="45720" rIns="91440" bIns="45720" rtlCol="0" anchor="ctr"/>
          <a:lstStyle/>
          <a:p>
            <a:r>
              <a:rPr lang="en-US" sz="3900" i="1">
                <a:solidFill>
                  <a:srgbClr val="BEE9E8"/>
                </a:solidFill>
                <a:latin typeface="Calibri"/>
                <a:ea typeface="Calibri"/>
                <a:cs typeface="Calibri"/>
              </a:rPr>
              <a:t>Ny information </a:t>
            </a:r>
            <a:r>
              <a:rPr lang="en-US" sz="3900" i="1" err="1">
                <a:solidFill>
                  <a:srgbClr val="BEE9E8"/>
                </a:solidFill>
                <a:latin typeface="Calibri"/>
                <a:ea typeface="Calibri"/>
                <a:cs typeface="Calibri"/>
              </a:rPr>
              <a:t>som</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gör</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att</a:t>
            </a:r>
            <a:r>
              <a:rPr lang="en-US" sz="3900" i="1">
                <a:solidFill>
                  <a:srgbClr val="BEE9E8"/>
                </a:solidFill>
                <a:latin typeface="Calibri"/>
                <a:ea typeface="Calibri"/>
                <a:cs typeface="Calibri"/>
              </a:rPr>
              <a:t> vi </a:t>
            </a:r>
            <a:r>
              <a:rPr lang="en-US" sz="3900" i="1" err="1">
                <a:solidFill>
                  <a:srgbClr val="BEE9E8"/>
                </a:solidFill>
                <a:latin typeface="Calibri"/>
                <a:ea typeface="Calibri"/>
                <a:cs typeface="Calibri"/>
              </a:rPr>
              <a:t>kan</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tolka</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försäljningsdata</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på</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ett</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nytt</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sätt</a:t>
            </a:r>
            <a:r>
              <a:rPr lang="en-US" sz="3900" i="1">
                <a:solidFill>
                  <a:srgbClr val="BEE9E8"/>
                </a:solidFill>
                <a:latin typeface="Calibri"/>
                <a:ea typeface="Calibri"/>
                <a:cs typeface="Calibri"/>
              </a:rPr>
              <a:t>.</a:t>
            </a:r>
            <a:endParaRPr lang="en-US" sz="3900"/>
          </a:p>
        </p:txBody>
      </p:sp>
      <p:pic>
        <p:nvPicPr>
          <p:cNvPr id="13" name="Bildobjekt 12">
            <a:extLst>
              <a:ext uri="{FF2B5EF4-FFF2-40B4-BE49-F238E27FC236}">
                <a16:creationId xmlns:a16="http://schemas.microsoft.com/office/drawing/2014/main" id="{338626C7-3D7B-9ED2-EA83-F4014AD3D3A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15" name="Bildobjekt 14" descr="En bild som visar skiss, linjeritning, konst&#10;&#10;Automatiskt genererad beskrivning">
            <a:extLst>
              <a:ext uri="{FF2B5EF4-FFF2-40B4-BE49-F238E27FC236}">
                <a16:creationId xmlns:a16="http://schemas.microsoft.com/office/drawing/2014/main" id="{BA843584-382B-B0BB-D1E0-408B1FEA7C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spTree>
    <p:extLst>
      <p:ext uri="{BB962C8B-B14F-4D97-AF65-F5344CB8AC3E}">
        <p14:creationId xmlns:p14="http://schemas.microsoft.com/office/powerpoint/2010/main" val="415142148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Samma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försäljningsdata</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 nu med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temperatur</a:t>
            </a:r>
            <a:endParaRPr lang="en-US" sz="4800">
              <a:solidFill>
                <a:schemeClr val="bg1"/>
              </a:solidFill>
              <a:latin typeface="Futura Medium" panose="020B0602020204020303" pitchFamily="34" charset="-79"/>
              <a:cs typeface="Futura Medium" panose="020B0602020204020303" pitchFamily="34" charset="-79"/>
            </a:endParaRPr>
          </a:p>
        </p:txBody>
      </p:sp>
      <p:graphicFrame>
        <p:nvGraphicFramePr>
          <p:cNvPr id="9" name="Table 0"/>
          <p:cNvGraphicFramePr>
            <a:graphicFrameLocks noGrp="1"/>
          </p:cNvGraphicFramePr>
          <p:nvPr>
            <p:extLst>
              <p:ext uri="{D42A27DB-BD31-4B8C-83A1-F6EECF244321}">
                <p14:modId xmlns:p14="http://schemas.microsoft.com/office/powerpoint/2010/main" val="1405758332"/>
              </p:ext>
            </p:extLst>
          </p:nvPr>
        </p:nvGraphicFramePr>
        <p:xfrm>
          <a:off x="822960" y="2194560"/>
          <a:ext cx="5486400" cy="5431536"/>
        </p:xfrm>
        <a:graphic>
          <a:graphicData uri="http://schemas.openxmlformats.org/drawingml/2006/table">
            <a:tbl>
              <a:tblPr firstRow="1" bandRow="1">
                <a:tableStyleId>{35758FB7-9AC5-4552-8A53-C91805E547FA}</a:tableStyleId>
              </a:tblPr>
              <a:tblGrid>
                <a:gridCol w="1828800">
                  <a:extLst>
                    <a:ext uri="{9D8B030D-6E8A-4147-A177-3AD203B41FA5}">
                      <a16:colId xmlns:a16="http://schemas.microsoft.com/office/drawing/2014/main" val="3585124843"/>
                    </a:ext>
                  </a:extLst>
                </a:gridCol>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493776">
                <a:tc>
                  <a:txBody>
                    <a:bodyPr/>
                    <a:lstStyle/>
                    <a:p>
                      <a:pPr marL="0" indent="0" algn="ctr">
                        <a:buNone/>
                      </a:pPr>
                      <a:r>
                        <a:rPr lang="en-US" sz="2200">
                          <a:solidFill>
                            <a:schemeClr val="bg1"/>
                          </a:solidFill>
                        </a:rPr>
                        <a:t>Dag</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a:solidFill>
                            <a:schemeClr val="bg1"/>
                          </a:solidFill>
                        </a:rPr>
                        <a:t>Temp °C</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err="1">
                          <a:solidFill>
                            <a:schemeClr val="bg1"/>
                          </a:solidFill>
                        </a:rPr>
                        <a:t>Sålda</a:t>
                      </a:r>
                      <a:r>
                        <a:rPr lang="en-US" sz="2200" b="1">
                          <a:solidFill>
                            <a:schemeClr val="bg1"/>
                          </a:solidFill>
                        </a:rPr>
                        <a:t> </a:t>
                      </a:r>
                      <a:r>
                        <a:rPr lang="en-US" sz="2200" b="1" err="1">
                          <a:solidFill>
                            <a:schemeClr val="bg1"/>
                          </a:solidFill>
                        </a:rPr>
                        <a:t>glassar</a:t>
                      </a:r>
                      <a:endParaRPr lang="en-US" sz="2200">
                        <a:solidFill>
                          <a:schemeClr val="bg1"/>
                        </a:solidFill>
                        <a:latin typeface="Calibri" charset="0"/>
                        <a:ea typeface="Calibri" charset="0"/>
                        <a:cs typeface="Calibri" charset="0"/>
                      </a:endParaRPr>
                    </a:p>
                  </a:txBody>
                  <a:tcPr marL="137160" marR="137160" marT="68580" marB="68580"/>
                </a:tc>
                <a:extLst>
                  <a:ext uri="{0D108BD9-81ED-4DB2-BD59-A6C34878D82A}">
                    <a16:rowId xmlns:a16="http://schemas.microsoft.com/office/drawing/2014/main" val="10000"/>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60</a:t>
                      </a:r>
                    </a:p>
                  </a:txBody>
                  <a:tcPr marL="9525" marR="9525" marT="9525" marB="0" anchor="ctr"/>
                </a:tc>
                <a:extLst>
                  <a:ext uri="{0D108BD9-81ED-4DB2-BD59-A6C34878D82A}">
                    <a16:rowId xmlns:a16="http://schemas.microsoft.com/office/drawing/2014/main" val="10001"/>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2"/>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3</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10003"/>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75</a:t>
                      </a:r>
                    </a:p>
                  </a:txBody>
                  <a:tcPr marL="9525" marR="9525" marT="9525" marB="0" anchor="ctr"/>
                </a:tc>
                <a:extLst>
                  <a:ext uri="{0D108BD9-81ED-4DB2-BD59-A6C34878D82A}">
                    <a16:rowId xmlns:a16="http://schemas.microsoft.com/office/drawing/2014/main" val="10004"/>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10005"/>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90</a:t>
                      </a:r>
                    </a:p>
                  </a:txBody>
                  <a:tcPr marL="9525" marR="9525" marT="9525" marB="0" anchor="ctr"/>
                </a:tc>
                <a:extLst>
                  <a:ext uri="{0D108BD9-81ED-4DB2-BD59-A6C34878D82A}">
                    <a16:rowId xmlns:a16="http://schemas.microsoft.com/office/drawing/2014/main" val="10006"/>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70</a:t>
                      </a:r>
                    </a:p>
                  </a:txBody>
                  <a:tcPr marL="9525" marR="9525" marT="9525" marB="0" anchor="ctr"/>
                </a:tc>
                <a:extLst>
                  <a:ext uri="{0D108BD9-81ED-4DB2-BD59-A6C34878D82A}">
                    <a16:rowId xmlns:a16="http://schemas.microsoft.com/office/drawing/2014/main" val="10007"/>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8"/>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10009"/>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80</a:t>
                      </a:r>
                    </a:p>
                  </a:txBody>
                  <a:tcPr marL="9525" marR="9525" marT="9525" marB="0" anchor="ctr"/>
                </a:tc>
                <a:extLst>
                  <a:ext uri="{0D108BD9-81ED-4DB2-BD59-A6C34878D82A}">
                    <a16:rowId xmlns:a16="http://schemas.microsoft.com/office/drawing/2014/main" val="10010"/>
                  </a:ext>
                </a:extLst>
              </a:tr>
            </a:tbl>
          </a:graphicData>
        </a:graphic>
      </p:graphicFrame>
      <p:pic>
        <p:nvPicPr>
          <p:cNvPr id="8" name="Image 0" descr="preencoded.png">
            <a:extLst>
              <a:ext uri="{FF2B5EF4-FFF2-40B4-BE49-F238E27FC236}">
                <a16:creationId xmlns:a16="http://schemas.microsoft.com/office/drawing/2014/main" id="{EC659452-06E1-809B-8E38-9661914A40FC}"/>
              </a:ext>
            </a:extLst>
          </p:cNvPr>
          <p:cNvPicPr>
            <a:picLocks noChangeAspect="1"/>
          </p:cNvPicPr>
          <p:nvPr/>
        </p:nvPicPr>
        <p:blipFill>
          <a:blip r:embed="rId3"/>
          <a:stretch>
            <a:fillRect/>
          </a:stretch>
        </p:blipFill>
        <p:spPr>
          <a:xfrm>
            <a:off x="6931150" y="2200656"/>
            <a:ext cx="10680193" cy="702644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9C64F66B-6DA5-D0F0-5E24-3A272D81A74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665607A-A7C3-EEBA-FFA3-DA6D237B1DE6}"/>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cs typeface="FUTURA MEDIUM" panose="020B0602020204020303" pitchFamily="34" charset="-79"/>
              </a:rPr>
              <a:t>Nu ser vi </a:t>
            </a:r>
            <a:r>
              <a:rPr lang="en-US" sz="4800" b="1" dirty="0" err="1">
                <a:solidFill>
                  <a:schemeClr val="bg1"/>
                </a:solidFill>
                <a:latin typeface="FUTURA MEDIUM" panose="020B0602020204020303" pitchFamily="34" charset="-79"/>
                <a:cs typeface="FUTURA MEDIUM" panose="020B0602020204020303" pitchFamily="34" charset="-79"/>
              </a:rPr>
              <a:t>hur</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fel</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dålig</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vår</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första</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modell</a:t>
            </a:r>
            <a:r>
              <a:rPr lang="en-US" sz="4800" b="1" dirty="0">
                <a:solidFill>
                  <a:schemeClr val="bg1"/>
                </a:solidFill>
                <a:latin typeface="FUTURA MEDIUM" panose="020B0602020204020303" pitchFamily="34" charset="-79"/>
                <a:cs typeface="FUTURA MEDIUM" panose="020B0602020204020303" pitchFamily="34" charset="-79"/>
              </a:rPr>
              <a:t> (</a:t>
            </a:r>
            <a:r>
              <a:rPr lang="en-US" sz="4800" b="1" dirty="0" err="1">
                <a:solidFill>
                  <a:schemeClr val="bg1"/>
                </a:solidFill>
                <a:latin typeface="FUTURA MEDIUM" panose="020B0602020204020303" pitchFamily="34" charset="-79"/>
                <a:cs typeface="FUTURA MEDIUM" panose="020B0602020204020303" pitchFamily="34" charset="-79"/>
              </a:rPr>
              <a:t>medelvärdet</a:t>
            </a:r>
            <a:r>
              <a:rPr lang="en-US" sz="4800" b="1" dirty="0">
                <a:solidFill>
                  <a:schemeClr val="bg1"/>
                </a:solidFill>
                <a:latin typeface="FUTURA MEDIUM" panose="020B0602020204020303" pitchFamily="34" charset="-79"/>
                <a:cs typeface="FUTURA MEDIUM" panose="020B0602020204020303" pitchFamily="34" charset="-79"/>
              </a:rPr>
              <a:t>) var</a:t>
            </a:r>
            <a:endParaRPr lang="en-US" sz="4800" dirty="0">
              <a:solidFill>
                <a:schemeClr val="bg1"/>
              </a:solidFill>
              <a:latin typeface="Futura Medium" panose="020B0602020204020303" pitchFamily="34" charset="-79"/>
              <a:cs typeface="Futura Medium" panose="020B0602020204020303" pitchFamily="34" charset="-79"/>
            </a:endParaRPr>
          </a:p>
        </p:txBody>
      </p:sp>
      <p:graphicFrame>
        <p:nvGraphicFramePr>
          <p:cNvPr id="9" name="Table 0">
            <a:extLst>
              <a:ext uri="{FF2B5EF4-FFF2-40B4-BE49-F238E27FC236}">
                <a16:creationId xmlns:a16="http://schemas.microsoft.com/office/drawing/2014/main" id="{F09A77CA-5F9F-CF45-2604-88FC0ACEA691}"/>
              </a:ext>
            </a:extLst>
          </p:cNvPr>
          <p:cNvGraphicFramePr>
            <a:graphicFrameLocks noGrp="1"/>
          </p:cNvGraphicFramePr>
          <p:nvPr/>
        </p:nvGraphicFramePr>
        <p:xfrm>
          <a:off x="822960" y="2194560"/>
          <a:ext cx="5486400" cy="5431536"/>
        </p:xfrm>
        <a:graphic>
          <a:graphicData uri="http://schemas.openxmlformats.org/drawingml/2006/table">
            <a:tbl>
              <a:tblPr firstRow="1" bandRow="1">
                <a:tableStyleId>{35758FB7-9AC5-4552-8A53-C91805E547FA}</a:tableStyleId>
              </a:tblPr>
              <a:tblGrid>
                <a:gridCol w="1828800">
                  <a:extLst>
                    <a:ext uri="{9D8B030D-6E8A-4147-A177-3AD203B41FA5}">
                      <a16:colId xmlns:a16="http://schemas.microsoft.com/office/drawing/2014/main" val="3585124843"/>
                    </a:ext>
                  </a:extLst>
                </a:gridCol>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493776">
                <a:tc>
                  <a:txBody>
                    <a:bodyPr/>
                    <a:lstStyle/>
                    <a:p>
                      <a:pPr marL="0" indent="0" algn="ctr">
                        <a:buNone/>
                      </a:pPr>
                      <a:r>
                        <a:rPr lang="en-US" sz="2200">
                          <a:solidFill>
                            <a:schemeClr val="bg1"/>
                          </a:solidFill>
                        </a:rPr>
                        <a:t>Dag</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a:solidFill>
                            <a:schemeClr val="bg1"/>
                          </a:solidFill>
                        </a:rPr>
                        <a:t>Temp °C</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err="1">
                          <a:solidFill>
                            <a:schemeClr val="bg1"/>
                          </a:solidFill>
                        </a:rPr>
                        <a:t>Sålda</a:t>
                      </a:r>
                      <a:r>
                        <a:rPr lang="en-US" sz="2200" b="1">
                          <a:solidFill>
                            <a:schemeClr val="bg1"/>
                          </a:solidFill>
                        </a:rPr>
                        <a:t> </a:t>
                      </a:r>
                      <a:r>
                        <a:rPr lang="en-US" sz="2200" b="1" err="1">
                          <a:solidFill>
                            <a:schemeClr val="bg1"/>
                          </a:solidFill>
                        </a:rPr>
                        <a:t>glassar</a:t>
                      </a:r>
                      <a:endParaRPr lang="en-US" sz="2200">
                        <a:solidFill>
                          <a:schemeClr val="bg1"/>
                        </a:solidFill>
                        <a:latin typeface="Calibri" charset="0"/>
                        <a:ea typeface="Calibri" charset="0"/>
                        <a:cs typeface="Calibri" charset="0"/>
                      </a:endParaRPr>
                    </a:p>
                  </a:txBody>
                  <a:tcPr marL="137160" marR="137160" marT="68580" marB="68580"/>
                </a:tc>
                <a:extLst>
                  <a:ext uri="{0D108BD9-81ED-4DB2-BD59-A6C34878D82A}">
                    <a16:rowId xmlns:a16="http://schemas.microsoft.com/office/drawing/2014/main" val="10000"/>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60</a:t>
                      </a:r>
                    </a:p>
                  </a:txBody>
                  <a:tcPr marL="9525" marR="9525" marT="9525" marB="0" anchor="ctr"/>
                </a:tc>
                <a:extLst>
                  <a:ext uri="{0D108BD9-81ED-4DB2-BD59-A6C34878D82A}">
                    <a16:rowId xmlns:a16="http://schemas.microsoft.com/office/drawing/2014/main" val="10001"/>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2"/>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3</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10003"/>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75</a:t>
                      </a:r>
                    </a:p>
                  </a:txBody>
                  <a:tcPr marL="9525" marR="9525" marT="9525" marB="0" anchor="ctr"/>
                </a:tc>
                <a:extLst>
                  <a:ext uri="{0D108BD9-81ED-4DB2-BD59-A6C34878D82A}">
                    <a16:rowId xmlns:a16="http://schemas.microsoft.com/office/drawing/2014/main" val="10004"/>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10005"/>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90</a:t>
                      </a:r>
                    </a:p>
                  </a:txBody>
                  <a:tcPr marL="9525" marR="9525" marT="9525" marB="0" anchor="ctr"/>
                </a:tc>
                <a:extLst>
                  <a:ext uri="{0D108BD9-81ED-4DB2-BD59-A6C34878D82A}">
                    <a16:rowId xmlns:a16="http://schemas.microsoft.com/office/drawing/2014/main" val="10006"/>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70</a:t>
                      </a:r>
                    </a:p>
                  </a:txBody>
                  <a:tcPr marL="9525" marR="9525" marT="9525" marB="0" anchor="ctr"/>
                </a:tc>
                <a:extLst>
                  <a:ext uri="{0D108BD9-81ED-4DB2-BD59-A6C34878D82A}">
                    <a16:rowId xmlns:a16="http://schemas.microsoft.com/office/drawing/2014/main" val="10007"/>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8"/>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10009"/>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80</a:t>
                      </a:r>
                    </a:p>
                  </a:txBody>
                  <a:tcPr marL="9525" marR="9525" marT="9525" marB="0" anchor="ctr"/>
                </a:tc>
                <a:extLst>
                  <a:ext uri="{0D108BD9-81ED-4DB2-BD59-A6C34878D82A}">
                    <a16:rowId xmlns:a16="http://schemas.microsoft.com/office/drawing/2014/main" val="10010"/>
                  </a:ext>
                </a:extLst>
              </a:tr>
            </a:tbl>
          </a:graphicData>
        </a:graphic>
      </p:graphicFrame>
      <p:pic>
        <p:nvPicPr>
          <p:cNvPr id="8" name="Image 0" descr="preencoded.png">
            <a:extLst>
              <a:ext uri="{FF2B5EF4-FFF2-40B4-BE49-F238E27FC236}">
                <a16:creationId xmlns:a16="http://schemas.microsoft.com/office/drawing/2014/main" id="{B3C20619-B7C1-E852-E718-A05115C4B358}"/>
              </a:ext>
            </a:extLst>
          </p:cNvPr>
          <p:cNvPicPr>
            <a:picLocks noChangeAspect="1"/>
          </p:cNvPicPr>
          <p:nvPr/>
        </p:nvPicPr>
        <p:blipFill>
          <a:blip r:embed="rId3"/>
          <a:stretch>
            <a:fillRect/>
          </a:stretch>
        </p:blipFill>
        <p:spPr>
          <a:xfrm>
            <a:off x="6931150" y="2200656"/>
            <a:ext cx="10680193" cy="7026443"/>
          </a:xfrm>
          <a:prstGeom prst="rect">
            <a:avLst/>
          </a:prstGeom>
        </p:spPr>
      </p:pic>
      <p:cxnSp>
        <p:nvCxnSpPr>
          <p:cNvPr id="4" name="Straight Connector 3">
            <a:extLst>
              <a:ext uri="{FF2B5EF4-FFF2-40B4-BE49-F238E27FC236}">
                <a16:creationId xmlns:a16="http://schemas.microsoft.com/office/drawing/2014/main" id="{B15EECCB-7041-5D1F-6259-B08DF401F925}"/>
              </a:ext>
            </a:extLst>
          </p:cNvPr>
          <p:cNvCxnSpPr>
            <a:cxnSpLocks/>
          </p:cNvCxnSpPr>
          <p:nvPr/>
        </p:nvCxnSpPr>
        <p:spPr>
          <a:xfrm>
            <a:off x="7536873" y="4904509"/>
            <a:ext cx="974528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 0">
            <a:extLst>
              <a:ext uri="{FF2B5EF4-FFF2-40B4-BE49-F238E27FC236}">
                <a16:creationId xmlns:a16="http://schemas.microsoft.com/office/drawing/2014/main" id="{AD1260A5-A0C8-73F9-D070-D3C5D848DBF0}"/>
              </a:ext>
            </a:extLst>
          </p:cNvPr>
          <p:cNvSpPr/>
          <p:nvPr/>
        </p:nvSpPr>
        <p:spPr>
          <a:xfrm>
            <a:off x="822960" y="7321295"/>
            <a:ext cx="5486400" cy="2660904"/>
          </a:xfrm>
          <a:prstGeom prst="rect">
            <a:avLst/>
          </a:prstGeom>
          <a:noFill/>
          <a:ln/>
        </p:spPr>
        <p:txBody>
          <a:bodyPr wrap="square" lIns="0" tIns="0" rIns="0" bIns="0" rtlCol="0" anchor="ctr"/>
          <a:lstStyle/>
          <a:p>
            <a:r>
              <a:rPr lang="en-US" sz="3200" dirty="0" err="1">
                <a:solidFill>
                  <a:schemeClr val="bg1"/>
                </a:solidFill>
                <a:latin typeface="Futura Medium" panose="020B0602020204020303" pitchFamily="34" charset="-79"/>
                <a:ea typeface="Calibri"/>
                <a:cs typeface="Futura Medium"/>
              </a:rPr>
              <a:t>Medelvärdet</a:t>
            </a:r>
            <a:r>
              <a:rPr lang="en-US" sz="3200" dirty="0">
                <a:solidFill>
                  <a:schemeClr val="bg1"/>
                </a:solidFill>
                <a:latin typeface="Futura Medium" panose="020B0602020204020303" pitchFamily="34" charset="-79"/>
                <a:ea typeface="Calibri"/>
                <a:cs typeface="Futura Medium"/>
              </a:rPr>
              <a:t> (y=70) </a:t>
            </a:r>
            <a:r>
              <a:rPr lang="en-US" sz="3200" dirty="0" err="1">
                <a:solidFill>
                  <a:schemeClr val="bg1"/>
                </a:solidFill>
                <a:latin typeface="Futura Medium" panose="020B0602020204020303" pitchFamily="34" charset="-79"/>
                <a:ea typeface="Calibri"/>
                <a:cs typeface="Futura Medium"/>
              </a:rPr>
              <a:t>är</a:t>
            </a:r>
            <a:r>
              <a:rPr lang="en-US" sz="3200" dirty="0">
                <a:solidFill>
                  <a:schemeClr val="bg1"/>
                </a:solidFill>
                <a:latin typeface="Futura Medium" panose="020B0602020204020303" pitchFamily="34" charset="-79"/>
                <a:ea typeface="Calibri"/>
                <a:cs typeface="Futura Medium"/>
              </a:rPr>
              <a:t> </a:t>
            </a:r>
            <a:r>
              <a:rPr lang="en-US" sz="3200" dirty="0" err="1">
                <a:solidFill>
                  <a:schemeClr val="bg1"/>
                </a:solidFill>
                <a:latin typeface="Futura Medium" panose="020B0602020204020303" pitchFamily="34" charset="-79"/>
                <a:ea typeface="Calibri"/>
                <a:cs typeface="Futura Medium"/>
              </a:rPr>
              <a:t>inte</a:t>
            </a:r>
            <a:r>
              <a:rPr lang="en-US" sz="3200" dirty="0">
                <a:solidFill>
                  <a:schemeClr val="bg1"/>
                </a:solidFill>
                <a:latin typeface="Futura Medium" panose="020B0602020204020303" pitchFamily="34" charset="-79"/>
                <a:ea typeface="Calibri"/>
                <a:cs typeface="Futura Medium"/>
              </a:rPr>
              <a:t> </a:t>
            </a:r>
            <a:r>
              <a:rPr lang="en-US" sz="3200" dirty="0" err="1">
                <a:solidFill>
                  <a:schemeClr val="bg1"/>
                </a:solidFill>
                <a:latin typeface="Futura Medium" panose="020B0602020204020303" pitchFamily="34" charset="-79"/>
                <a:ea typeface="Calibri"/>
                <a:cs typeface="Futura Medium"/>
              </a:rPr>
              <a:t>en</a:t>
            </a:r>
            <a:r>
              <a:rPr lang="en-US" sz="3200" dirty="0">
                <a:solidFill>
                  <a:schemeClr val="bg1"/>
                </a:solidFill>
                <a:latin typeface="Futura Medium" panose="020B0602020204020303" pitchFamily="34" charset="-79"/>
                <a:ea typeface="Calibri"/>
                <a:cs typeface="Futura Medium"/>
              </a:rPr>
              <a:t> bra </a:t>
            </a:r>
            <a:r>
              <a:rPr lang="en-US" sz="3200" dirty="0" err="1">
                <a:solidFill>
                  <a:schemeClr val="bg1"/>
                </a:solidFill>
                <a:latin typeface="Futura Medium" panose="020B0602020204020303" pitchFamily="34" charset="-79"/>
                <a:ea typeface="Calibri"/>
                <a:cs typeface="Futura Medium"/>
              </a:rPr>
              <a:t>modell</a:t>
            </a:r>
            <a:r>
              <a:rPr lang="en-US" sz="3200" dirty="0">
                <a:solidFill>
                  <a:schemeClr val="bg1"/>
                </a:solidFill>
                <a:latin typeface="Futura Medium" panose="020B0602020204020303" pitchFamily="34" charset="-79"/>
                <a:ea typeface="Calibri"/>
                <a:cs typeface="Futura Medium"/>
              </a:rPr>
              <a:t> för </a:t>
            </a:r>
            <a:r>
              <a:rPr lang="en-US" sz="3200" dirty="0" err="1">
                <a:solidFill>
                  <a:schemeClr val="bg1"/>
                </a:solidFill>
                <a:latin typeface="Futura Medium" panose="020B0602020204020303" pitchFamily="34" charset="-79"/>
                <a:ea typeface="Calibri"/>
                <a:cs typeface="Futura Medium"/>
              </a:rPr>
              <a:t>hur</a:t>
            </a:r>
            <a:r>
              <a:rPr lang="en-US" sz="3200" dirty="0">
                <a:solidFill>
                  <a:schemeClr val="bg1"/>
                </a:solidFill>
                <a:latin typeface="Futura Medium" panose="020B0602020204020303" pitchFamily="34" charset="-79"/>
                <a:ea typeface="Calibri"/>
                <a:cs typeface="Futura Medium"/>
              </a:rPr>
              <a:t> </a:t>
            </a:r>
            <a:r>
              <a:rPr lang="en-US" sz="3200" dirty="0" err="1">
                <a:solidFill>
                  <a:schemeClr val="bg1"/>
                </a:solidFill>
                <a:latin typeface="Futura Medium" panose="020B0602020204020303" pitchFamily="34" charset="-79"/>
                <a:ea typeface="Calibri"/>
                <a:cs typeface="Futura Medium"/>
              </a:rPr>
              <a:t>många</a:t>
            </a:r>
            <a:r>
              <a:rPr lang="en-US" sz="3200" dirty="0">
                <a:solidFill>
                  <a:schemeClr val="bg1"/>
                </a:solidFill>
                <a:latin typeface="Futura Medium" panose="020B0602020204020303" pitchFamily="34" charset="-79"/>
                <a:ea typeface="Calibri"/>
                <a:cs typeface="Futura Medium"/>
              </a:rPr>
              <a:t> </a:t>
            </a:r>
            <a:r>
              <a:rPr lang="en-US" sz="3200" dirty="0" err="1">
                <a:solidFill>
                  <a:schemeClr val="bg1"/>
                </a:solidFill>
                <a:latin typeface="Futura Medium" panose="020B0602020204020303" pitchFamily="34" charset="-79"/>
                <a:ea typeface="Calibri"/>
                <a:cs typeface="Futura Medium"/>
              </a:rPr>
              <a:t>glassar</a:t>
            </a:r>
            <a:r>
              <a:rPr lang="en-US" sz="3200" dirty="0">
                <a:solidFill>
                  <a:schemeClr val="bg1"/>
                </a:solidFill>
                <a:latin typeface="Futura Medium" panose="020B0602020204020303" pitchFamily="34" charset="-79"/>
                <a:ea typeface="Calibri"/>
                <a:cs typeface="Futura Medium"/>
              </a:rPr>
              <a:t> vi </a:t>
            </a:r>
            <a:r>
              <a:rPr lang="en-US" sz="3200" dirty="0" err="1">
                <a:solidFill>
                  <a:schemeClr val="bg1"/>
                </a:solidFill>
                <a:latin typeface="Futura Medium" panose="020B0602020204020303" pitchFamily="34" charset="-79"/>
                <a:ea typeface="Calibri"/>
                <a:cs typeface="Futura Medium"/>
              </a:rPr>
              <a:t>behöver</a:t>
            </a:r>
            <a:r>
              <a:rPr lang="en-US" sz="3200" dirty="0">
                <a:solidFill>
                  <a:schemeClr val="bg1"/>
                </a:solidFill>
                <a:latin typeface="Futura Medium" panose="020B0602020204020303" pitchFamily="34" charset="-79"/>
                <a:ea typeface="Calibri"/>
                <a:cs typeface="Futura Medium"/>
              </a:rPr>
              <a:t> </a:t>
            </a:r>
            <a:r>
              <a:rPr lang="en-US" sz="3200" dirty="0" err="1">
                <a:solidFill>
                  <a:schemeClr val="bg1"/>
                </a:solidFill>
                <a:latin typeface="Futura Medium" panose="020B0602020204020303" pitchFamily="34" charset="-79"/>
                <a:ea typeface="Calibri"/>
                <a:cs typeface="Futura Medium"/>
              </a:rPr>
              <a:t>förbereda</a:t>
            </a:r>
            <a:r>
              <a:rPr lang="en-US" sz="3200" dirty="0">
                <a:solidFill>
                  <a:schemeClr val="bg1"/>
                </a:solidFill>
                <a:latin typeface="Futura Medium" panose="020B0602020204020303" pitchFamily="34" charset="-79"/>
                <a:ea typeface="Calibri"/>
                <a:cs typeface="Futura Medium"/>
              </a:rPr>
              <a:t>.</a:t>
            </a:r>
          </a:p>
        </p:txBody>
      </p:sp>
    </p:spTree>
    <p:extLst>
      <p:ext uri="{BB962C8B-B14F-4D97-AF65-F5344CB8AC3E}">
        <p14:creationId xmlns:p14="http://schemas.microsoft.com/office/powerpoint/2010/main" val="1588651470"/>
      </p:ext>
    </p:extLst>
  </p:cSld>
  <p:clrMapOvr>
    <a:masterClrMapping/>
  </p:clrMapOvr>
  <mc:AlternateContent xmlns:mc="http://schemas.openxmlformats.org/markup-compatibility/2006">
    <mc:Choice xmlns:p159="http://schemas.microsoft.com/office/powerpoint/2015/09/main" Requires="p159">
      <p:transition>
        <p159:morph option="byObject"/>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9121F45F-83C5-D95A-43EF-D5392901A3E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CA0D3A4-326C-7E1F-07F9-01E83F03DB1C}"/>
              </a:ext>
            </a:extLst>
          </p:cNvPr>
          <p:cNvSpPr/>
          <p:nvPr/>
        </p:nvSpPr>
        <p:spPr>
          <a:xfrm>
            <a:off x="822960" y="685800"/>
            <a:ext cx="16459200" cy="960120"/>
          </a:xfrm>
          <a:prstGeom prst="rect">
            <a:avLst/>
          </a:prstGeom>
          <a:noFill/>
          <a:ln/>
        </p:spPr>
        <p:txBody>
          <a:bodyPr wrap="square" lIns="0" tIns="0" rIns="0" bIns="0" rtlCol="0" anchor="ctr"/>
          <a:lstStyle/>
          <a:p>
            <a:r>
              <a:rPr lang="en-US" sz="4800" dirty="0">
                <a:solidFill>
                  <a:schemeClr val="bg1"/>
                </a:solidFill>
                <a:latin typeface="Futura Medium" panose="020B0602020204020303" pitchFamily="34" charset="-79"/>
                <a:ea typeface="Calibri" pitchFamily="34" charset="-122"/>
                <a:cs typeface="Futura Medium" panose="020B0602020204020303" pitchFamily="34" charset="-79"/>
              </a:rPr>
              <a:t>Vad </a:t>
            </a:r>
            <a:r>
              <a:rPr lang="en-US" sz="4800" dirty="0" err="1">
                <a:solidFill>
                  <a:schemeClr val="bg1"/>
                </a:solidFill>
                <a:latin typeface="Futura Medium" panose="020B0602020204020303" pitchFamily="34" charset="-79"/>
                <a:ea typeface="Calibri" pitchFamily="34" charset="-122"/>
                <a:cs typeface="Futura Medium" panose="020B0602020204020303" pitchFamily="34" charset="-79"/>
              </a:rPr>
              <a:t>visar</a:t>
            </a:r>
            <a:r>
              <a:rPr lang="en-US" sz="4800"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dirty="0" err="1">
                <a:solidFill>
                  <a:schemeClr val="bg1"/>
                </a:solidFill>
                <a:latin typeface="Futura Medium" panose="020B0602020204020303" pitchFamily="34" charset="-79"/>
                <a:ea typeface="Calibri" pitchFamily="34" charset="-122"/>
                <a:cs typeface="Futura Medium" panose="020B0602020204020303" pitchFamily="34" charset="-79"/>
              </a:rPr>
              <a:t>diagrammet</a:t>
            </a:r>
            <a:r>
              <a:rPr lang="en-US" sz="4800" dirty="0">
                <a:solidFill>
                  <a:schemeClr val="bg1"/>
                </a:solidFill>
                <a:latin typeface="Futura Medium" panose="020B0602020204020303" pitchFamily="34" charset="-79"/>
                <a:ea typeface="Calibri" pitchFamily="34" charset="-122"/>
                <a:cs typeface="Futura Medium" panose="020B0602020204020303" pitchFamily="34" charset="-79"/>
              </a:rPr>
              <a:t>?</a:t>
            </a:r>
            <a:endParaRPr lang="en-US" sz="4800" dirty="0">
              <a:solidFill>
                <a:schemeClr val="bg1"/>
              </a:solidFill>
              <a:latin typeface="Futura Medium" panose="020B0602020204020303" pitchFamily="34" charset="-79"/>
              <a:cs typeface="Futura Medium" panose="020B0602020204020303" pitchFamily="34" charset="-79"/>
            </a:endParaRPr>
          </a:p>
        </p:txBody>
      </p:sp>
      <p:sp>
        <p:nvSpPr>
          <p:cNvPr id="4" name="Text 0">
            <a:extLst>
              <a:ext uri="{FF2B5EF4-FFF2-40B4-BE49-F238E27FC236}">
                <a16:creationId xmlns:a16="http://schemas.microsoft.com/office/drawing/2014/main" id="{6B539DC7-FFE2-2D24-CCD6-902A9A3CF6A6}"/>
              </a:ext>
            </a:extLst>
          </p:cNvPr>
          <p:cNvSpPr/>
          <p:nvPr/>
        </p:nvSpPr>
        <p:spPr>
          <a:xfrm>
            <a:off x="875212" y="8174736"/>
            <a:ext cx="5166360" cy="960120"/>
          </a:xfrm>
          <a:prstGeom prst="rect">
            <a:avLst/>
          </a:prstGeom>
          <a:noFill/>
          <a:ln/>
        </p:spPr>
        <p:txBody>
          <a:bodyPr wrap="square" lIns="0" tIns="0" rIns="0" bIns="0" rtlCol="0" anchor="ctr"/>
          <a:lstStyle/>
          <a:p>
            <a:endParaRPr lang="en-US" sz="4800" dirty="0">
              <a:solidFill>
                <a:schemeClr val="bg1"/>
              </a:solidFill>
              <a:latin typeface="Futura Medium" panose="020B0602020204020303" pitchFamily="34" charset="-79"/>
              <a:cs typeface="Futura Medium" panose="020B0602020204020303" pitchFamily="34" charset="-79"/>
            </a:endParaRPr>
          </a:p>
        </p:txBody>
      </p:sp>
      <p:pic>
        <p:nvPicPr>
          <p:cNvPr id="8" name="Image 0" descr="preencoded.png">
            <a:extLst>
              <a:ext uri="{FF2B5EF4-FFF2-40B4-BE49-F238E27FC236}">
                <a16:creationId xmlns:a16="http://schemas.microsoft.com/office/drawing/2014/main" id="{DA32D536-E072-6CD9-DF5C-864C368302DF}"/>
              </a:ext>
            </a:extLst>
          </p:cNvPr>
          <p:cNvPicPr>
            <a:picLocks noChangeAspect="1"/>
          </p:cNvPicPr>
          <p:nvPr/>
        </p:nvPicPr>
        <p:blipFill>
          <a:blip r:embed="rId3"/>
          <a:stretch>
            <a:fillRect/>
          </a:stretch>
        </p:blipFill>
        <p:spPr>
          <a:xfrm>
            <a:off x="6931150" y="2200656"/>
            <a:ext cx="10680193" cy="7026443"/>
          </a:xfrm>
          <a:prstGeom prst="rect">
            <a:avLst/>
          </a:prstGeom>
        </p:spPr>
      </p:pic>
      <p:graphicFrame>
        <p:nvGraphicFramePr>
          <p:cNvPr id="5" name="Table 0">
            <a:extLst>
              <a:ext uri="{FF2B5EF4-FFF2-40B4-BE49-F238E27FC236}">
                <a16:creationId xmlns:a16="http://schemas.microsoft.com/office/drawing/2014/main" id="{CE26847E-B6DC-8682-C7BD-61C93F0BB484}"/>
              </a:ext>
            </a:extLst>
          </p:cNvPr>
          <p:cNvGraphicFramePr>
            <a:graphicFrameLocks noGrp="1"/>
          </p:cNvGraphicFramePr>
          <p:nvPr>
            <p:extLst>
              <p:ext uri="{D42A27DB-BD31-4B8C-83A1-F6EECF244321}">
                <p14:modId xmlns:p14="http://schemas.microsoft.com/office/powerpoint/2010/main" val="1428098316"/>
              </p:ext>
            </p:extLst>
          </p:nvPr>
        </p:nvGraphicFramePr>
        <p:xfrm>
          <a:off x="822960" y="2194560"/>
          <a:ext cx="5486400" cy="5431536"/>
        </p:xfrm>
        <a:graphic>
          <a:graphicData uri="http://schemas.openxmlformats.org/drawingml/2006/table">
            <a:tbl>
              <a:tblPr firstRow="1" bandRow="1">
                <a:tableStyleId>{35758FB7-9AC5-4552-8A53-C91805E547FA}</a:tableStyleId>
              </a:tblPr>
              <a:tblGrid>
                <a:gridCol w="1828800">
                  <a:extLst>
                    <a:ext uri="{9D8B030D-6E8A-4147-A177-3AD203B41FA5}">
                      <a16:colId xmlns:a16="http://schemas.microsoft.com/office/drawing/2014/main" val="3585124843"/>
                    </a:ext>
                  </a:extLst>
                </a:gridCol>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493776">
                <a:tc>
                  <a:txBody>
                    <a:bodyPr/>
                    <a:lstStyle/>
                    <a:p>
                      <a:pPr marL="0" indent="0" algn="ctr">
                        <a:buNone/>
                      </a:pPr>
                      <a:r>
                        <a:rPr lang="en-US" sz="2200">
                          <a:solidFill>
                            <a:schemeClr val="bg1"/>
                          </a:solidFill>
                        </a:rPr>
                        <a:t>Dag</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a:solidFill>
                            <a:schemeClr val="bg1"/>
                          </a:solidFill>
                        </a:rPr>
                        <a:t>Temp °C</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err="1">
                          <a:solidFill>
                            <a:schemeClr val="bg1"/>
                          </a:solidFill>
                        </a:rPr>
                        <a:t>Sålda</a:t>
                      </a:r>
                      <a:r>
                        <a:rPr lang="en-US" sz="2200" b="1">
                          <a:solidFill>
                            <a:schemeClr val="bg1"/>
                          </a:solidFill>
                        </a:rPr>
                        <a:t> </a:t>
                      </a:r>
                      <a:r>
                        <a:rPr lang="en-US" sz="2200" b="1" err="1">
                          <a:solidFill>
                            <a:schemeClr val="bg1"/>
                          </a:solidFill>
                        </a:rPr>
                        <a:t>glassar</a:t>
                      </a:r>
                      <a:endParaRPr lang="en-US" sz="2200">
                        <a:solidFill>
                          <a:schemeClr val="bg1"/>
                        </a:solidFill>
                        <a:latin typeface="Calibri" charset="0"/>
                        <a:ea typeface="Calibri" charset="0"/>
                        <a:cs typeface="Calibri" charset="0"/>
                      </a:endParaRPr>
                    </a:p>
                  </a:txBody>
                  <a:tcPr marL="137160" marR="137160" marT="68580" marB="68580"/>
                </a:tc>
                <a:extLst>
                  <a:ext uri="{0D108BD9-81ED-4DB2-BD59-A6C34878D82A}">
                    <a16:rowId xmlns:a16="http://schemas.microsoft.com/office/drawing/2014/main" val="10000"/>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60</a:t>
                      </a:r>
                    </a:p>
                  </a:txBody>
                  <a:tcPr marL="9525" marR="9525" marT="9525" marB="0" anchor="ctr"/>
                </a:tc>
                <a:extLst>
                  <a:ext uri="{0D108BD9-81ED-4DB2-BD59-A6C34878D82A}">
                    <a16:rowId xmlns:a16="http://schemas.microsoft.com/office/drawing/2014/main" val="10001"/>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2"/>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3</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10003"/>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75</a:t>
                      </a:r>
                    </a:p>
                  </a:txBody>
                  <a:tcPr marL="9525" marR="9525" marT="9525" marB="0" anchor="ctr"/>
                </a:tc>
                <a:extLst>
                  <a:ext uri="{0D108BD9-81ED-4DB2-BD59-A6C34878D82A}">
                    <a16:rowId xmlns:a16="http://schemas.microsoft.com/office/drawing/2014/main" val="10004"/>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10005"/>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90</a:t>
                      </a:r>
                    </a:p>
                  </a:txBody>
                  <a:tcPr marL="9525" marR="9525" marT="9525" marB="0" anchor="ctr"/>
                </a:tc>
                <a:extLst>
                  <a:ext uri="{0D108BD9-81ED-4DB2-BD59-A6C34878D82A}">
                    <a16:rowId xmlns:a16="http://schemas.microsoft.com/office/drawing/2014/main" val="10006"/>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70</a:t>
                      </a:r>
                    </a:p>
                  </a:txBody>
                  <a:tcPr marL="9525" marR="9525" marT="9525" marB="0" anchor="ctr"/>
                </a:tc>
                <a:extLst>
                  <a:ext uri="{0D108BD9-81ED-4DB2-BD59-A6C34878D82A}">
                    <a16:rowId xmlns:a16="http://schemas.microsoft.com/office/drawing/2014/main" val="10007"/>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8"/>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10009"/>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80</a:t>
                      </a:r>
                    </a:p>
                  </a:txBody>
                  <a:tcPr marL="9525" marR="9525" marT="9525"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8696937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B776BD49-6181-33E1-F369-B48EDDA0F6D8}"/>
            </a:ext>
          </a:extLst>
        </p:cNvPr>
        <p:cNvGrpSpPr/>
        <p:nvPr/>
      </p:nvGrpSpPr>
      <p:grpSpPr>
        <a:xfrm>
          <a:off x="0" y="0"/>
          <a:ext cx="0" cy="0"/>
          <a:chOff x="0" y="0"/>
          <a:chExt cx="0" cy="0"/>
        </a:xfrm>
      </p:grpSpPr>
      <p:pic>
        <p:nvPicPr>
          <p:cNvPr id="11" name="Image 0" descr="preencoded.png">
            <a:extLst>
              <a:ext uri="{FF2B5EF4-FFF2-40B4-BE49-F238E27FC236}">
                <a16:creationId xmlns:a16="http://schemas.microsoft.com/office/drawing/2014/main" id="{65C12F63-2651-01BE-4A8A-06DB19270428}"/>
              </a:ext>
            </a:extLst>
          </p:cNvPr>
          <p:cNvPicPr>
            <a:picLocks noChangeAspect="1"/>
          </p:cNvPicPr>
          <p:nvPr/>
        </p:nvPicPr>
        <p:blipFill>
          <a:blip r:embed="rId3"/>
          <a:stretch>
            <a:fillRect/>
          </a:stretch>
        </p:blipFill>
        <p:spPr>
          <a:xfrm>
            <a:off x="6931150" y="2200656"/>
            <a:ext cx="10680193" cy="7026443"/>
          </a:xfrm>
          <a:prstGeom prst="rect">
            <a:avLst/>
          </a:prstGeom>
        </p:spPr>
      </p:pic>
      <p:sp>
        <p:nvSpPr>
          <p:cNvPr id="2" name="Text 0">
            <a:extLst>
              <a:ext uri="{FF2B5EF4-FFF2-40B4-BE49-F238E27FC236}">
                <a16:creationId xmlns:a16="http://schemas.microsoft.com/office/drawing/2014/main" id="{CFE2FB99-72FA-AA74-8FD6-042D4F78041A}"/>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Vad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visar</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diagrammet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a:t>
            </a:r>
            <a:endParaRPr lang="en-US" sz="4800" dirty="0">
              <a:solidFill>
                <a:schemeClr val="bg1"/>
              </a:solidFill>
              <a:latin typeface="Futura Medium" panose="020B0602020204020303" pitchFamily="34" charset="-79"/>
              <a:cs typeface="Futura Medium" panose="020B0602020204020303" pitchFamily="34" charset="-79"/>
            </a:endParaRPr>
          </a:p>
        </p:txBody>
      </p:sp>
      <p:sp>
        <p:nvSpPr>
          <p:cNvPr id="6" name="Text 2">
            <a:extLst>
              <a:ext uri="{FF2B5EF4-FFF2-40B4-BE49-F238E27FC236}">
                <a16:creationId xmlns:a16="http://schemas.microsoft.com/office/drawing/2014/main" id="{2BB0A411-AA78-1972-6626-C5473BD00A7F}"/>
              </a:ext>
            </a:extLst>
          </p:cNvPr>
          <p:cNvSpPr/>
          <p:nvPr/>
        </p:nvSpPr>
        <p:spPr>
          <a:xfrm>
            <a:off x="8035636" y="2719924"/>
            <a:ext cx="7065819" cy="1182347"/>
          </a:xfrm>
          <a:prstGeom prst="rect">
            <a:avLst/>
          </a:prstGeom>
          <a:solidFill>
            <a:schemeClr val="bg1"/>
          </a:solidFill>
          <a:ln/>
        </p:spPr>
        <p:txBody>
          <a:bodyPr wrap="square" rtlCol="0" anchor="ctr"/>
          <a:lstStyle/>
          <a:p>
            <a:r>
              <a:rPr lang="en-US" sz="3200" dirty="0" err="1">
                <a:latin typeface="Calibri" pitchFamily="34" charset="0"/>
                <a:ea typeface="Calibri" pitchFamily="34" charset="-122"/>
                <a:cs typeface="Calibri" pitchFamily="34" charset="-120"/>
              </a:rPr>
              <a:t>Punkterna</a:t>
            </a:r>
            <a:r>
              <a:rPr lang="en-US" sz="3200" dirty="0">
                <a:latin typeface="Calibri" pitchFamily="34" charset="0"/>
                <a:ea typeface="Calibri" pitchFamily="34" charset="-122"/>
                <a:cs typeface="Calibri" pitchFamily="34" charset="-120"/>
              </a:rPr>
              <a:t> bildar ett </a:t>
            </a:r>
            <a:r>
              <a:rPr lang="en-US" sz="3200" dirty="0" err="1">
                <a:latin typeface="Calibri" pitchFamily="34" charset="0"/>
                <a:ea typeface="Calibri" pitchFamily="34" charset="-122"/>
                <a:cs typeface="Calibri" pitchFamily="34" charset="-120"/>
              </a:rPr>
              <a:t>tydligt</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mönster</a:t>
            </a:r>
            <a:r>
              <a:rPr lang="en-US" sz="3200" dirty="0">
                <a:latin typeface="Calibri" pitchFamily="34" charset="0"/>
                <a:ea typeface="Calibri" pitchFamily="34" charset="-122"/>
                <a:cs typeface="Calibri" pitchFamily="34" charset="-120"/>
              </a:rPr>
              <a:t>: </a:t>
            </a:r>
          </a:p>
          <a:p>
            <a:r>
              <a:rPr lang="en-US" sz="3200" dirty="0" err="1">
                <a:latin typeface="Calibri" pitchFamily="34" charset="0"/>
                <a:ea typeface="Calibri" pitchFamily="34" charset="-122"/>
                <a:cs typeface="Calibri" pitchFamily="34" charset="-120"/>
              </a:rPr>
              <a:t>ju</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varmare</a:t>
            </a:r>
            <a:r>
              <a:rPr lang="en-US" sz="3200" dirty="0">
                <a:latin typeface="Calibri" pitchFamily="34" charset="0"/>
                <a:ea typeface="Calibri" pitchFamily="34" charset="-122"/>
                <a:cs typeface="Calibri" pitchFamily="34" charset="-120"/>
              </a:rPr>
              <a:t> det </a:t>
            </a:r>
            <a:r>
              <a:rPr lang="en-US" sz="3200" dirty="0" err="1">
                <a:latin typeface="Calibri" pitchFamily="34" charset="0"/>
                <a:ea typeface="Calibri" pitchFamily="34" charset="-122"/>
                <a:cs typeface="Calibri" pitchFamily="34" charset="-120"/>
              </a:rPr>
              <a:t>är</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desto</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fler</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sålda</a:t>
            </a:r>
            <a:r>
              <a:rPr lang="en-US" sz="3200" dirty="0">
                <a:latin typeface="Calibri" pitchFamily="34" charset="0"/>
                <a:ea typeface="Calibri" pitchFamily="34" charset="-122"/>
                <a:cs typeface="Calibri" pitchFamily="34" charset="-120"/>
              </a:rPr>
              <a:t> </a:t>
            </a:r>
            <a:r>
              <a:rPr lang="en-US" sz="3200" dirty="0" err="1">
                <a:latin typeface="Calibri" pitchFamily="34" charset="0"/>
                <a:ea typeface="Calibri" pitchFamily="34" charset="-122"/>
                <a:cs typeface="Calibri" pitchFamily="34" charset="-120"/>
              </a:rPr>
              <a:t>glassar</a:t>
            </a:r>
            <a:r>
              <a:rPr lang="en-US" sz="3200" dirty="0">
                <a:latin typeface="Calibri" pitchFamily="34" charset="0"/>
                <a:ea typeface="Calibri" pitchFamily="34" charset="-122"/>
                <a:cs typeface="Calibri" pitchFamily="34" charset="-120"/>
              </a:rPr>
              <a:t>.</a:t>
            </a:r>
            <a:endParaRPr lang="en-US" sz="3200" dirty="0"/>
          </a:p>
        </p:txBody>
      </p:sp>
      <p:graphicFrame>
        <p:nvGraphicFramePr>
          <p:cNvPr id="5" name="Table 0">
            <a:extLst>
              <a:ext uri="{FF2B5EF4-FFF2-40B4-BE49-F238E27FC236}">
                <a16:creationId xmlns:a16="http://schemas.microsoft.com/office/drawing/2014/main" id="{F03830AE-31D8-B225-E0E6-0E43AA303C11}"/>
              </a:ext>
            </a:extLst>
          </p:cNvPr>
          <p:cNvGraphicFramePr>
            <a:graphicFrameLocks noGrp="1"/>
          </p:cNvGraphicFramePr>
          <p:nvPr>
            <p:extLst>
              <p:ext uri="{D42A27DB-BD31-4B8C-83A1-F6EECF244321}">
                <p14:modId xmlns:p14="http://schemas.microsoft.com/office/powerpoint/2010/main" val="1876080464"/>
              </p:ext>
            </p:extLst>
          </p:nvPr>
        </p:nvGraphicFramePr>
        <p:xfrm>
          <a:off x="822960" y="2194560"/>
          <a:ext cx="5486400" cy="5431536"/>
        </p:xfrm>
        <a:graphic>
          <a:graphicData uri="http://schemas.openxmlformats.org/drawingml/2006/table">
            <a:tbl>
              <a:tblPr firstRow="1" bandRow="1">
                <a:tableStyleId>{35758FB7-9AC5-4552-8A53-C91805E547FA}</a:tableStyleId>
              </a:tblPr>
              <a:tblGrid>
                <a:gridCol w="1828800">
                  <a:extLst>
                    <a:ext uri="{9D8B030D-6E8A-4147-A177-3AD203B41FA5}">
                      <a16:colId xmlns:a16="http://schemas.microsoft.com/office/drawing/2014/main" val="3585124843"/>
                    </a:ext>
                  </a:extLst>
                </a:gridCol>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493776">
                <a:tc>
                  <a:txBody>
                    <a:bodyPr/>
                    <a:lstStyle/>
                    <a:p>
                      <a:pPr marL="0" indent="0" algn="ctr">
                        <a:buNone/>
                      </a:pPr>
                      <a:r>
                        <a:rPr lang="en-US" sz="2200">
                          <a:solidFill>
                            <a:schemeClr val="bg1"/>
                          </a:solidFill>
                        </a:rPr>
                        <a:t>Dag</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a:solidFill>
                            <a:schemeClr val="bg1"/>
                          </a:solidFill>
                        </a:rPr>
                        <a:t>Temp °C</a:t>
                      </a:r>
                      <a:endParaRPr lang="en-US" sz="2200">
                        <a:solidFill>
                          <a:schemeClr val="bg1"/>
                        </a:solidFill>
                        <a:latin typeface="Calibri" charset="0"/>
                        <a:ea typeface="Calibri" charset="0"/>
                        <a:cs typeface="Calibri" charset="0"/>
                      </a:endParaRPr>
                    </a:p>
                  </a:txBody>
                  <a:tcPr marL="137160" marR="137160" marT="68580" marB="68580"/>
                </a:tc>
                <a:tc>
                  <a:txBody>
                    <a:bodyPr/>
                    <a:lstStyle/>
                    <a:p>
                      <a:pPr marL="0" indent="0" algn="ctr">
                        <a:buNone/>
                      </a:pPr>
                      <a:r>
                        <a:rPr lang="en-US" sz="2200" b="1" err="1">
                          <a:solidFill>
                            <a:schemeClr val="bg1"/>
                          </a:solidFill>
                        </a:rPr>
                        <a:t>Sålda</a:t>
                      </a:r>
                      <a:r>
                        <a:rPr lang="en-US" sz="2200" b="1">
                          <a:solidFill>
                            <a:schemeClr val="bg1"/>
                          </a:solidFill>
                        </a:rPr>
                        <a:t> </a:t>
                      </a:r>
                      <a:r>
                        <a:rPr lang="en-US" sz="2200" b="1" err="1">
                          <a:solidFill>
                            <a:schemeClr val="bg1"/>
                          </a:solidFill>
                        </a:rPr>
                        <a:t>glassar</a:t>
                      </a:r>
                      <a:endParaRPr lang="en-US" sz="2200">
                        <a:solidFill>
                          <a:schemeClr val="bg1"/>
                        </a:solidFill>
                        <a:latin typeface="Calibri" charset="0"/>
                        <a:ea typeface="Calibri" charset="0"/>
                        <a:cs typeface="Calibri" charset="0"/>
                      </a:endParaRPr>
                    </a:p>
                  </a:txBody>
                  <a:tcPr marL="137160" marR="137160" marT="68580" marB="68580"/>
                </a:tc>
                <a:extLst>
                  <a:ext uri="{0D108BD9-81ED-4DB2-BD59-A6C34878D82A}">
                    <a16:rowId xmlns:a16="http://schemas.microsoft.com/office/drawing/2014/main" val="10000"/>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60</a:t>
                      </a:r>
                    </a:p>
                  </a:txBody>
                  <a:tcPr marL="9525" marR="9525" marT="9525" marB="0" anchor="ctr"/>
                </a:tc>
                <a:extLst>
                  <a:ext uri="{0D108BD9-81ED-4DB2-BD59-A6C34878D82A}">
                    <a16:rowId xmlns:a16="http://schemas.microsoft.com/office/drawing/2014/main" val="10001"/>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2</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2"/>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3</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val="10003"/>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4</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75</a:t>
                      </a:r>
                    </a:p>
                  </a:txBody>
                  <a:tcPr marL="9525" marR="9525" marT="9525" marB="0" anchor="ctr"/>
                </a:tc>
                <a:extLst>
                  <a:ext uri="{0D108BD9-81ED-4DB2-BD59-A6C34878D82A}">
                    <a16:rowId xmlns:a16="http://schemas.microsoft.com/office/drawing/2014/main" val="10004"/>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10005"/>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6</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90</a:t>
                      </a:r>
                    </a:p>
                  </a:txBody>
                  <a:tcPr marL="9525" marR="9525" marT="9525" marB="0" anchor="ctr"/>
                </a:tc>
                <a:extLst>
                  <a:ext uri="{0D108BD9-81ED-4DB2-BD59-A6C34878D82A}">
                    <a16:rowId xmlns:a16="http://schemas.microsoft.com/office/drawing/2014/main" val="10006"/>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7</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70</a:t>
                      </a:r>
                    </a:p>
                  </a:txBody>
                  <a:tcPr marL="9525" marR="9525" marT="9525" marB="0" anchor="ctr"/>
                </a:tc>
                <a:extLst>
                  <a:ext uri="{0D108BD9-81ED-4DB2-BD59-A6C34878D82A}">
                    <a16:rowId xmlns:a16="http://schemas.microsoft.com/office/drawing/2014/main" val="10007"/>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28</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110</a:t>
                      </a:r>
                    </a:p>
                  </a:txBody>
                  <a:tcPr marL="9525" marR="9525" marT="9525" marB="0" anchor="ctr"/>
                </a:tc>
                <a:extLst>
                  <a:ext uri="{0D108BD9-81ED-4DB2-BD59-A6C34878D82A}">
                    <a16:rowId xmlns:a16="http://schemas.microsoft.com/office/drawing/2014/main" val="10008"/>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9</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rtl="0" fontAlgn="ctr">
                        <a:buNone/>
                      </a:pPr>
                      <a:r>
                        <a:rPr lang="sv-FI" sz="2000" b="0" i="0" u="none" strike="noStrike" dirty="0">
                          <a:solidFill>
                            <a:srgbClr val="000000"/>
                          </a:solidFill>
                          <a:effectLst/>
                          <a:latin typeface="Calibri" panose="020F0502020204030204" pitchFamily="34" charset="0"/>
                        </a:rPr>
                        <a:t>45</a:t>
                      </a:r>
                    </a:p>
                  </a:txBody>
                  <a:tcPr marL="9525" marR="9525" marT="9525" marB="0" anchor="ctr"/>
                </a:tc>
                <a:extLst>
                  <a:ext uri="{0D108BD9-81ED-4DB2-BD59-A6C34878D82A}">
                    <a16:rowId xmlns:a16="http://schemas.microsoft.com/office/drawing/2014/main" val="10009"/>
                  </a:ext>
                </a:extLst>
              </a:tr>
              <a:tr h="493776">
                <a:tc>
                  <a:txBody>
                    <a:bodyPr/>
                    <a:lstStyle/>
                    <a:p>
                      <a:pPr algn="ctr" rtl="0" fontAlgn="ctr">
                        <a:buNone/>
                      </a:pPr>
                      <a:r>
                        <a:rPr lang="sv-FI" sz="20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rtl="0" fontAlgn="ctr">
                        <a:buNone/>
                      </a:pPr>
                      <a:r>
                        <a:rPr lang="sv-FI" sz="20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rtl="0" fontAlgn="ctr">
                        <a:buNone/>
                      </a:pPr>
                      <a:r>
                        <a:rPr lang="sv-FI" sz="2000" b="0" i="0" u="none" strike="noStrike" dirty="0">
                          <a:solidFill>
                            <a:srgbClr val="000000"/>
                          </a:solidFill>
                          <a:effectLst/>
                          <a:latin typeface="Calibri" panose="020F0502020204030204" pitchFamily="34" charset="0"/>
                        </a:rPr>
                        <a:t>80</a:t>
                      </a:r>
                    </a:p>
                  </a:txBody>
                  <a:tcPr marL="9525" marR="9525" marT="9525"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0774331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5FC83D6A-0987-E2C2-E50A-6D3DC29A4F46}"/>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4B590255-DE05-4ECF-6504-D3EE18CC8BFF}"/>
              </a:ext>
            </a:extLst>
          </p:cNvPr>
          <p:cNvSpPr/>
          <p:nvPr/>
        </p:nvSpPr>
        <p:spPr>
          <a:xfrm>
            <a:off x="1097280" y="3870696"/>
            <a:ext cx="15087600" cy="1371600"/>
          </a:xfrm>
          <a:prstGeom prst="rect">
            <a:avLst/>
          </a:prstGeom>
          <a:noFill/>
          <a:ln/>
        </p:spPr>
        <p:txBody>
          <a:bodyPr wrap="square" lIns="0" tIns="0" rIns="0" bIns="0" rtlCol="0" anchor="ctr"/>
          <a:lstStyle/>
          <a:p>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Bygg</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en</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linjär</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modell</a:t>
            </a:r>
            <a:endParaRPr lang="en-US" sz="7200">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3C3A1168-1F18-86AD-608A-DA27BC4964AD}"/>
              </a:ext>
            </a:extLst>
          </p:cNvPr>
          <p:cNvSpPr/>
          <p:nvPr/>
        </p:nvSpPr>
        <p:spPr>
          <a:xfrm>
            <a:off x="1097280" y="6233728"/>
            <a:ext cx="15087600" cy="960120"/>
          </a:xfrm>
          <a:prstGeom prst="rect">
            <a:avLst/>
          </a:prstGeom>
          <a:noFill/>
          <a:ln/>
        </p:spPr>
        <p:txBody>
          <a:bodyPr wrap="square" lIns="91440" tIns="45720" rIns="91440" bIns="45720" rtlCol="0" anchor="ctr"/>
          <a:lstStyle/>
          <a:p>
            <a:r>
              <a:rPr lang="en-US" sz="3900" i="1">
                <a:solidFill>
                  <a:srgbClr val="BEE9E8"/>
                </a:solidFill>
                <a:latin typeface="Calibri"/>
                <a:ea typeface="Calibri"/>
                <a:cs typeface="Calibri"/>
              </a:rPr>
              <a:t>Vi </a:t>
            </a:r>
            <a:r>
              <a:rPr lang="en-US" sz="3900" i="1" err="1">
                <a:solidFill>
                  <a:srgbClr val="BEE9E8"/>
                </a:solidFill>
                <a:latin typeface="Calibri"/>
                <a:ea typeface="Calibri"/>
                <a:cs typeface="Calibri"/>
              </a:rPr>
              <a:t>kan</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använda</a:t>
            </a:r>
            <a:r>
              <a:rPr lang="en-US" sz="3900" i="1">
                <a:solidFill>
                  <a:srgbClr val="BEE9E8"/>
                </a:solidFill>
                <a:latin typeface="Calibri"/>
                <a:ea typeface="Calibri"/>
                <a:cs typeface="Calibri"/>
              </a:rPr>
              <a:t> den </a:t>
            </a:r>
            <a:r>
              <a:rPr lang="en-US" sz="3900" i="1" err="1">
                <a:solidFill>
                  <a:srgbClr val="BEE9E8"/>
                </a:solidFill>
                <a:latin typeface="Calibri"/>
                <a:ea typeface="Calibri"/>
                <a:cs typeface="Calibri"/>
              </a:rPr>
              <a:t>räta</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linjens</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ekvation</a:t>
            </a:r>
            <a:r>
              <a:rPr lang="en-US" sz="3900" i="1">
                <a:solidFill>
                  <a:srgbClr val="BEE9E8"/>
                </a:solidFill>
                <a:latin typeface="Calibri"/>
                <a:ea typeface="Calibri"/>
                <a:cs typeface="Calibri"/>
              </a:rPr>
              <a:t>: y = </a:t>
            </a:r>
            <a:r>
              <a:rPr lang="en-US" sz="3900" i="1" err="1">
                <a:solidFill>
                  <a:srgbClr val="BEE9E8"/>
                </a:solidFill>
                <a:latin typeface="Calibri"/>
                <a:ea typeface="Calibri"/>
                <a:cs typeface="Calibri"/>
              </a:rPr>
              <a:t>kx</a:t>
            </a:r>
            <a:r>
              <a:rPr lang="en-US" sz="3900" i="1">
                <a:solidFill>
                  <a:srgbClr val="BEE9E8"/>
                </a:solidFill>
                <a:latin typeface="Calibri"/>
                <a:ea typeface="Calibri"/>
                <a:cs typeface="Calibri"/>
              </a:rPr>
              <a:t> + m.</a:t>
            </a:r>
            <a:br>
              <a:rPr lang="en-US" sz="3900" i="1">
                <a:solidFill>
                  <a:srgbClr val="BEE9E8"/>
                </a:solidFill>
                <a:latin typeface="Calibri"/>
                <a:ea typeface="Calibri"/>
                <a:cs typeface="Calibri"/>
              </a:rPr>
            </a:br>
            <a:endParaRPr lang="en-US" sz="3900" i="1">
              <a:solidFill>
                <a:srgbClr val="BEE9E8"/>
              </a:solidFill>
              <a:ea typeface="Calibri"/>
              <a:cs typeface="Calibri"/>
            </a:endParaRPr>
          </a:p>
        </p:txBody>
      </p:sp>
      <p:pic>
        <p:nvPicPr>
          <p:cNvPr id="13" name="Bildobjekt 12">
            <a:extLst>
              <a:ext uri="{FF2B5EF4-FFF2-40B4-BE49-F238E27FC236}">
                <a16:creationId xmlns:a16="http://schemas.microsoft.com/office/drawing/2014/main" id="{95FEB470-AE21-A5A7-8DBC-48E8BC05A0A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15" name="Bildobjekt 14" descr="En bild som visar skiss, linjeritning, konst&#10;&#10;Automatiskt genererad beskrivning">
            <a:extLst>
              <a:ext uri="{FF2B5EF4-FFF2-40B4-BE49-F238E27FC236}">
                <a16:creationId xmlns:a16="http://schemas.microsoft.com/office/drawing/2014/main" id="{8DE93E04-7FBB-4808-8D44-D7DEB04309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pic>
        <p:nvPicPr>
          <p:cNvPr id="4" name="Bildobjekt 3">
            <a:extLst>
              <a:ext uri="{FF2B5EF4-FFF2-40B4-BE49-F238E27FC236}">
                <a16:creationId xmlns:a16="http://schemas.microsoft.com/office/drawing/2014/main" id="{C4CCA390-343A-6622-179D-73CF85A0B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08760" y="5889057"/>
            <a:ext cx="3563741" cy="3745564"/>
          </a:xfrm>
          <a:prstGeom prst="rect">
            <a:avLst/>
          </a:prstGeom>
        </p:spPr>
      </p:pic>
      <p:sp>
        <p:nvSpPr>
          <p:cNvPr id="8" name="textruta 7">
            <a:extLst>
              <a:ext uri="{FF2B5EF4-FFF2-40B4-BE49-F238E27FC236}">
                <a16:creationId xmlns:a16="http://schemas.microsoft.com/office/drawing/2014/main" id="{1FD7AB8B-4B25-8E84-EBB6-856002444539}"/>
              </a:ext>
            </a:extLst>
          </p:cNvPr>
          <p:cNvSpPr txBox="1"/>
          <p:nvPr/>
        </p:nvSpPr>
        <p:spPr>
          <a:xfrm>
            <a:off x="9013788" y="5213370"/>
            <a:ext cx="4577080" cy="461665"/>
          </a:xfrm>
          <a:prstGeom prst="rect">
            <a:avLst/>
          </a:prstGeom>
          <a:noFill/>
        </p:spPr>
        <p:txBody>
          <a:bodyPr wrap="square">
            <a:spAutoFit/>
          </a:bodyPr>
          <a:lstStyle/>
          <a:p>
            <a:r>
              <a:rPr lang="en-US" sz="2400" err="1">
                <a:solidFill>
                  <a:srgbClr val="BEE9E8"/>
                </a:solidFill>
                <a:ea typeface="Calibri"/>
                <a:cs typeface="Calibri"/>
              </a:rPr>
              <a:t>lutning</a:t>
            </a:r>
            <a:r>
              <a:rPr lang="en-US" sz="2400">
                <a:solidFill>
                  <a:srgbClr val="BEE9E8"/>
                </a:solidFill>
                <a:ea typeface="Calibri"/>
                <a:cs typeface="Calibri"/>
              </a:rPr>
              <a:t> / </a:t>
            </a:r>
            <a:r>
              <a:rPr lang="en-US" sz="2400" err="1">
                <a:solidFill>
                  <a:srgbClr val="BEE9E8"/>
                </a:solidFill>
                <a:ea typeface="Calibri"/>
                <a:cs typeface="Calibri"/>
              </a:rPr>
              <a:t>riktningskoefficient</a:t>
            </a:r>
            <a:endParaRPr lang="sv-FI" sz="2400"/>
          </a:p>
        </p:txBody>
      </p:sp>
      <p:cxnSp>
        <p:nvCxnSpPr>
          <p:cNvPr id="10" name="Rak pil 9">
            <a:extLst>
              <a:ext uri="{FF2B5EF4-FFF2-40B4-BE49-F238E27FC236}">
                <a16:creationId xmlns:a16="http://schemas.microsoft.com/office/drawing/2014/main" id="{A0DA9CCA-302F-B37F-4C01-164E4CE7CF04}"/>
              </a:ext>
            </a:extLst>
          </p:cNvPr>
          <p:cNvCxnSpPr>
            <a:cxnSpLocks/>
          </p:cNvCxnSpPr>
          <p:nvPr/>
        </p:nvCxnSpPr>
        <p:spPr>
          <a:xfrm>
            <a:off x="10342880" y="5729976"/>
            <a:ext cx="0" cy="38634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6" name="textruta 15">
            <a:extLst>
              <a:ext uri="{FF2B5EF4-FFF2-40B4-BE49-F238E27FC236}">
                <a16:creationId xmlns:a16="http://schemas.microsoft.com/office/drawing/2014/main" id="{7488DAA6-91E4-5418-1815-5B5DDAA32894}"/>
              </a:ext>
            </a:extLst>
          </p:cNvPr>
          <p:cNvSpPr txBox="1"/>
          <p:nvPr/>
        </p:nvSpPr>
        <p:spPr>
          <a:xfrm>
            <a:off x="9631680" y="7052948"/>
            <a:ext cx="4577080" cy="461665"/>
          </a:xfrm>
          <a:prstGeom prst="rect">
            <a:avLst/>
          </a:prstGeom>
          <a:noFill/>
        </p:spPr>
        <p:txBody>
          <a:bodyPr wrap="square">
            <a:spAutoFit/>
          </a:bodyPr>
          <a:lstStyle/>
          <a:p>
            <a:r>
              <a:rPr lang="en-US" sz="2400" err="1">
                <a:solidFill>
                  <a:srgbClr val="BEE9E8"/>
                </a:solidFill>
                <a:ea typeface="Calibri"/>
                <a:cs typeface="Calibri"/>
              </a:rPr>
              <a:t>linjens</a:t>
            </a:r>
            <a:r>
              <a:rPr lang="en-US" sz="2400">
                <a:solidFill>
                  <a:srgbClr val="BEE9E8"/>
                </a:solidFill>
                <a:ea typeface="Calibri"/>
                <a:cs typeface="Calibri"/>
              </a:rPr>
              <a:t> </a:t>
            </a:r>
            <a:r>
              <a:rPr lang="en-US" sz="2400" err="1">
                <a:solidFill>
                  <a:srgbClr val="BEE9E8"/>
                </a:solidFill>
                <a:ea typeface="Calibri"/>
                <a:cs typeface="Calibri"/>
              </a:rPr>
              <a:t>skärningspunkt</a:t>
            </a:r>
            <a:r>
              <a:rPr lang="en-US" sz="2400">
                <a:solidFill>
                  <a:srgbClr val="BEE9E8"/>
                </a:solidFill>
                <a:ea typeface="Calibri"/>
                <a:cs typeface="Calibri"/>
              </a:rPr>
              <a:t> </a:t>
            </a:r>
            <a:r>
              <a:rPr lang="en-US" sz="2400" err="1">
                <a:solidFill>
                  <a:srgbClr val="BEE9E8"/>
                </a:solidFill>
                <a:ea typeface="Calibri"/>
                <a:cs typeface="Calibri"/>
              </a:rPr>
              <a:t>på</a:t>
            </a:r>
            <a:r>
              <a:rPr lang="en-US" sz="2400">
                <a:solidFill>
                  <a:srgbClr val="BEE9E8"/>
                </a:solidFill>
                <a:ea typeface="Calibri"/>
                <a:cs typeface="Calibri"/>
              </a:rPr>
              <a:t> y-</a:t>
            </a:r>
            <a:r>
              <a:rPr lang="en-US" sz="2400" err="1">
                <a:solidFill>
                  <a:srgbClr val="BEE9E8"/>
                </a:solidFill>
                <a:ea typeface="Calibri"/>
                <a:cs typeface="Calibri"/>
              </a:rPr>
              <a:t>axeln</a:t>
            </a:r>
            <a:endParaRPr lang="sv-FI" sz="2400"/>
          </a:p>
        </p:txBody>
      </p:sp>
      <p:cxnSp>
        <p:nvCxnSpPr>
          <p:cNvPr id="17" name="Rak pil 16">
            <a:extLst>
              <a:ext uri="{FF2B5EF4-FFF2-40B4-BE49-F238E27FC236}">
                <a16:creationId xmlns:a16="http://schemas.microsoft.com/office/drawing/2014/main" id="{801B396B-30FE-8671-ED47-DA327685821B}"/>
              </a:ext>
            </a:extLst>
          </p:cNvPr>
          <p:cNvCxnSpPr>
            <a:cxnSpLocks/>
          </p:cNvCxnSpPr>
          <p:nvPr/>
        </p:nvCxnSpPr>
        <p:spPr>
          <a:xfrm flipV="1">
            <a:off x="11312488" y="6681154"/>
            <a:ext cx="0" cy="392114"/>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5118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67F2217B-5E99-35F1-288E-F833B564381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5283DAF-9E54-0E05-D303-8267D61B456A}"/>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Kan vi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förutsäga</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glassförsäljningen</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för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olika</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temperaturer</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genom</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att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dra</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en</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rät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linje</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genom</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punkterna</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endParaRPr lang="en-US" sz="4800" dirty="0">
              <a:solidFill>
                <a:schemeClr val="bg1"/>
              </a:solidFill>
              <a:latin typeface="Futura Medium" panose="020B0602020204020303" pitchFamily="34" charset="-79"/>
              <a:cs typeface="Futura Medium" panose="020B0602020204020303" pitchFamily="34" charset="-79"/>
            </a:endParaRPr>
          </a:p>
        </p:txBody>
      </p:sp>
      <p:pic>
        <p:nvPicPr>
          <p:cNvPr id="8" name="Image 0" descr="preencoded.png">
            <a:extLst>
              <a:ext uri="{FF2B5EF4-FFF2-40B4-BE49-F238E27FC236}">
                <a16:creationId xmlns:a16="http://schemas.microsoft.com/office/drawing/2014/main" id="{5FABCFC9-1801-D256-0D52-F19F5BA351B6}"/>
              </a:ext>
            </a:extLst>
          </p:cNvPr>
          <p:cNvPicPr>
            <a:picLocks noChangeAspect="1"/>
          </p:cNvPicPr>
          <p:nvPr/>
        </p:nvPicPr>
        <p:blipFill>
          <a:blip r:embed="rId3"/>
          <a:stretch>
            <a:fillRect/>
          </a:stretch>
        </p:blipFill>
        <p:spPr>
          <a:xfrm>
            <a:off x="822960" y="2342896"/>
            <a:ext cx="10680193" cy="7026443"/>
          </a:xfrm>
          <a:prstGeom prst="rect">
            <a:avLst/>
          </a:prstGeom>
        </p:spPr>
      </p:pic>
    </p:spTree>
    <p:extLst>
      <p:ext uri="{BB962C8B-B14F-4D97-AF65-F5344CB8AC3E}">
        <p14:creationId xmlns:p14="http://schemas.microsoft.com/office/powerpoint/2010/main" val="26714295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6E0ACC5C-603A-1845-D6CE-091BEA61717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016F6EB-68B8-03AB-D0F5-5C30968767A9}"/>
              </a:ext>
            </a:extLst>
          </p:cNvPr>
          <p:cNvSpPr/>
          <p:nvPr/>
        </p:nvSpPr>
        <p:spPr>
          <a:xfrm>
            <a:off x="822960" y="685800"/>
            <a:ext cx="17468602" cy="960120"/>
          </a:xfrm>
          <a:prstGeom prst="rect">
            <a:avLst/>
          </a:prstGeom>
          <a:noFill/>
          <a:ln/>
        </p:spPr>
        <p:txBody>
          <a:bodyPr wrap="square" lIns="0" tIns="0" rIns="0" bIns="0" rtlCol="0" anchor="ctr"/>
          <a:lstStyle/>
          <a:p>
            <a:r>
              <a:rPr lang="en-US" sz="4400" b="1">
                <a:solidFill>
                  <a:schemeClr val="bg1"/>
                </a:solidFill>
                <a:latin typeface="FUTURA MEDIUM" panose="020B0602020204020303" pitchFamily="34" charset="-79"/>
                <a:ea typeface="Calibri" pitchFamily="34" charset="-122"/>
                <a:cs typeface="FUTURA MEDIUM" panose="020B0602020204020303" pitchFamily="34" charset="-79"/>
              </a:rPr>
              <a:t>Nej, men vi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kan</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dra</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en</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linje</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som</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är</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nära</a:t>
            </a:r>
            <a:r>
              <a:rPr lang="en-US" sz="4400" b="1">
                <a:solidFill>
                  <a:schemeClr val="bg1"/>
                </a:solidFill>
                <a:latin typeface="FUTURA MEDIUM" panose="020B0602020204020303" pitchFamily="34" charset="-79"/>
                <a:ea typeface="Calibri" pitchFamily="34" charset="-122"/>
                <a:cs typeface="FUTURA MEDIUM" panose="020B0602020204020303" pitchFamily="34" charset="-79"/>
              </a:rPr>
              <a:t> alla </a:t>
            </a:r>
            <a:r>
              <a:rPr lang="en-US" sz="4400" b="1" err="1">
                <a:solidFill>
                  <a:schemeClr val="bg1"/>
                </a:solidFill>
                <a:latin typeface="FUTURA MEDIUM" panose="020B0602020204020303" pitchFamily="34" charset="-79"/>
                <a:ea typeface="Calibri" pitchFamily="34" charset="-122"/>
                <a:cs typeface="FUTURA MEDIUM" panose="020B0602020204020303" pitchFamily="34" charset="-79"/>
              </a:rPr>
              <a:t>punkter</a:t>
            </a:r>
            <a:endParaRPr lang="en-US" sz="4400">
              <a:solidFill>
                <a:schemeClr val="bg1"/>
              </a:solidFill>
              <a:latin typeface="Futura Medium" panose="020B0602020204020303" pitchFamily="34" charset="-79"/>
              <a:cs typeface="Futura Medium" panose="020B0602020204020303" pitchFamily="34" charset="-79"/>
            </a:endParaRPr>
          </a:p>
        </p:txBody>
      </p:sp>
      <p:sp>
        <p:nvSpPr>
          <p:cNvPr id="5" name="Rektangel 4">
            <a:extLst>
              <a:ext uri="{FF2B5EF4-FFF2-40B4-BE49-F238E27FC236}">
                <a16:creationId xmlns:a16="http://schemas.microsoft.com/office/drawing/2014/main" id="{139AD3CB-5726-0E80-6836-3A8C8DB394E0}"/>
              </a:ext>
            </a:extLst>
          </p:cNvPr>
          <p:cNvSpPr/>
          <p:nvPr/>
        </p:nvSpPr>
        <p:spPr>
          <a:xfrm>
            <a:off x="12024358" y="2342895"/>
            <a:ext cx="5421086" cy="7026443"/>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sz="12000" b="1">
              <a:latin typeface="FUTURA MEDIUM" panose="020B0602020204020303" pitchFamily="34" charset="-79"/>
              <a:cs typeface="FUTURA MEDIUM" panose="020B0602020204020303" pitchFamily="34" charset="-79"/>
            </a:endParaRPr>
          </a:p>
        </p:txBody>
      </p:sp>
      <p:sp>
        <p:nvSpPr>
          <p:cNvPr id="6" name="Text 6">
            <a:extLst>
              <a:ext uri="{FF2B5EF4-FFF2-40B4-BE49-F238E27FC236}">
                <a16:creationId xmlns:a16="http://schemas.microsoft.com/office/drawing/2014/main" id="{7DD1DDE0-85B9-E5C2-6DE1-7248D69339A3}"/>
              </a:ext>
            </a:extLst>
          </p:cNvPr>
          <p:cNvSpPr/>
          <p:nvPr/>
        </p:nvSpPr>
        <p:spPr>
          <a:xfrm>
            <a:off x="12535987" y="3506514"/>
            <a:ext cx="4724400" cy="3716407"/>
          </a:xfrm>
          <a:prstGeom prst="rect">
            <a:avLst/>
          </a:prstGeom>
          <a:noFill/>
          <a:ln/>
        </p:spPr>
        <p:txBody>
          <a:bodyPr wrap="square" lIns="91440" tIns="45720" rIns="91440" bIns="45720" rtlCol="0" anchor="ctr"/>
          <a:lstStyle/>
          <a:p>
            <a:endParaRPr lang="en-US" sz="2800" b="1" dirty="0">
              <a:solidFill>
                <a:schemeClr val="bg1"/>
              </a:solidFill>
              <a:latin typeface="Calibri"/>
              <a:ea typeface="Calibri"/>
              <a:cs typeface="Calibri"/>
            </a:endParaRPr>
          </a:p>
          <a:p>
            <a:endParaRPr lang="en-US" sz="2800" b="1" dirty="0">
              <a:solidFill>
                <a:schemeClr val="bg1"/>
              </a:solidFill>
              <a:latin typeface="Calibri"/>
              <a:ea typeface="Calibri"/>
              <a:cs typeface="Calibri"/>
            </a:endParaRPr>
          </a:p>
          <a:p>
            <a:endParaRPr lang="en-US" sz="2800" b="1" dirty="0">
              <a:solidFill>
                <a:schemeClr val="bg1"/>
              </a:solidFill>
              <a:latin typeface="Calibri"/>
              <a:ea typeface="Calibri"/>
              <a:cs typeface="Calibri"/>
            </a:endParaRPr>
          </a:p>
          <a:p>
            <a:pPr marL="0" indent="0">
              <a:buNone/>
            </a:pPr>
            <a:r>
              <a:rPr lang="en-US" sz="2800" b="1" dirty="0">
                <a:solidFill>
                  <a:schemeClr val="bg1"/>
                </a:solidFill>
                <a:latin typeface="Calibri"/>
                <a:ea typeface="Calibri"/>
                <a:cs typeface="Calibri"/>
              </a:rPr>
              <a:t>1. Rita </a:t>
            </a:r>
            <a:r>
              <a:rPr lang="en-US" sz="2800" b="1" dirty="0" err="1">
                <a:solidFill>
                  <a:schemeClr val="bg1"/>
                </a:solidFill>
                <a:latin typeface="Calibri"/>
                <a:ea typeface="Calibri"/>
                <a:cs typeface="Calibri"/>
              </a:rPr>
              <a:t>ut</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punkterna</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i</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ett</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koordinatsystem</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på</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papper</a:t>
            </a:r>
            <a:r>
              <a:rPr lang="en-US" sz="2800" dirty="0">
                <a:solidFill>
                  <a:schemeClr val="bg1"/>
                </a:solidFill>
                <a:latin typeface="Calibri"/>
                <a:ea typeface="Calibri"/>
                <a:cs typeface="Calibri"/>
              </a:rPr>
              <a:t>.</a:t>
            </a:r>
          </a:p>
          <a:p>
            <a:pPr marL="0" indent="0">
              <a:buNone/>
            </a:pPr>
            <a:r>
              <a:rPr lang="en-US" sz="2800" dirty="0">
                <a:solidFill>
                  <a:schemeClr val="bg1"/>
                </a:solidFill>
                <a:latin typeface="Calibri" pitchFamily="34" charset="0"/>
                <a:ea typeface="Calibri" pitchFamily="34" charset="-122"/>
                <a:cs typeface="Calibri" pitchFamily="34" charset="-120"/>
              </a:rPr>
              <a:t> </a:t>
            </a:r>
            <a:endParaRPr lang="en-US" sz="2800" dirty="0">
              <a:solidFill>
                <a:schemeClr val="bg1"/>
              </a:solidFill>
            </a:endParaRPr>
          </a:p>
          <a:p>
            <a:pPr marL="0" indent="0">
              <a:buNone/>
            </a:pPr>
            <a:r>
              <a:rPr lang="en-US" sz="2800" b="1" dirty="0">
                <a:solidFill>
                  <a:schemeClr val="bg1"/>
                </a:solidFill>
                <a:latin typeface="Calibri"/>
                <a:ea typeface="Calibri"/>
                <a:cs typeface="Calibri"/>
              </a:rPr>
              <a:t>2. </a:t>
            </a:r>
            <a:r>
              <a:rPr lang="en-US" sz="2800" dirty="0">
                <a:solidFill>
                  <a:schemeClr val="bg1"/>
                </a:solidFill>
                <a:latin typeface="Calibri"/>
                <a:ea typeface="Calibri"/>
                <a:cs typeface="Calibri"/>
              </a:rPr>
              <a:t>Dra </a:t>
            </a:r>
            <a:r>
              <a:rPr lang="en-US" sz="2800" dirty="0" err="1">
                <a:solidFill>
                  <a:schemeClr val="bg1"/>
                </a:solidFill>
                <a:latin typeface="Calibri"/>
                <a:ea typeface="Calibri"/>
                <a:cs typeface="Calibri"/>
              </a:rPr>
              <a:t>en</a:t>
            </a:r>
            <a:r>
              <a:rPr lang="en-US" sz="2800" dirty="0">
                <a:solidFill>
                  <a:schemeClr val="bg1"/>
                </a:solidFill>
                <a:latin typeface="Calibri"/>
                <a:ea typeface="Calibri"/>
                <a:cs typeface="Calibri"/>
              </a:rPr>
              <a:t> </a:t>
            </a:r>
            <a:r>
              <a:rPr lang="en-US" sz="2800" b="1" dirty="0" err="1">
                <a:solidFill>
                  <a:schemeClr val="bg1"/>
                </a:solidFill>
                <a:latin typeface="Calibri"/>
                <a:ea typeface="Calibri"/>
                <a:cs typeface="Calibri"/>
              </a:rPr>
              <a:t>rak</a:t>
            </a:r>
            <a:r>
              <a:rPr lang="en-US" sz="2800" b="1" dirty="0">
                <a:solidFill>
                  <a:schemeClr val="bg1"/>
                </a:solidFill>
                <a:latin typeface="Calibri"/>
                <a:ea typeface="Calibri"/>
                <a:cs typeface="Calibri"/>
              </a:rPr>
              <a:t> </a:t>
            </a:r>
            <a:r>
              <a:rPr lang="en-US" sz="2800" b="1" dirty="0" err="1">
                <a:solidFill>
                  <a:schemeClr val="bg1"/>
                </a:solidFill>
                <a:latin typeface="Calibri"/>
                <a:ea typeface="Calibri"/>
                <a:cs typeface="Calibri"/>
              </a:rPr>
              <a:t>linje</a:t>
            </a:r>
            <a:r>
              <a:rPr lang="en-US" sz="2800" b="1" dirty="0">
                <a:solidFill>
                  <a:schemeClr val="bg1"/>
                </a:solidFill>
                <a:latin typeface="Calibri"/>
                <a:ea typeface="Calibri"/>
                <a:cs typeface="Calibri"/>
              </a:rPr>
              <a:t> </a:t>
            </a:r>
            <a:r>
              <a:rPr lang="en-US" sz="2800" dirty="0">
                <a:solidFill>
                  <a:schemeClr val="bg1"/>
                </a:solidFill>
                <a:latin typeface="Calibri"/>
                <a:ea typeface="Calibri"/>
                <a:cs typeface="Calibri"/>
              </a:rPr>
              <a:t>med </a:t>
            </a:r>
            <a:r>
              <a:rPr lang="en-US" sz="2800" dirty="0" err="1">
                <a:solidFill>
                  <a:schemeClr val="bg1"/>
                </a:solidFill>
                <a:latin typeface="Calibri"/>
                <a:ea typeface="Calibri"/>
                <a:cs typeface="Calibri"/>
              </a:rPr>
              <a:t>linjal</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som</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passar</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punkterna</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så</a:t>
            </a:r>
            <a:r>
              <a:rPr lang="en-US" sz="2800" dirty="0">
                <a:solidFill>
                  <a:schemeClr val="bg1"/>
                </a:solidFill>
                <a:latin typeface="Calibri"/>
                <a:ea typeface="Calibri"/>
                <a:cs typeface="Calibri"/>
              </a:rPr>
              <a:t> bra </a:t>
            </a:r>
            <a:r>
              <a:rPr lang="en-US" sz="2800" dirty="0" err="1">
                <a:solidFill>
                  <a:schemeClr val="bg1"/>
                </a:solidFill>
                <a:latin typeface="Calibri"/>
                <a:ea typeface="Calibri"/>
                <a:cs typeface="Calibri"/>
              </a:rPr>
              <a:t>som</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möjligt</a:t>
            </a:r>
            <a:r>
              <a:rPr lang="en-US" sz="2800" dirty="0">
                <a:solidFill>
                  <a:schemeClr val="bg1"/>
                </a:solidFill>
                <a:latin typeface="Calibri"/>
                <a:ea typeface="Calibri"/>
                <a:cs typeface="Calibri"/>
              </a:rPr>
              <a:t>.</a:t>
            </a:r>
          </a:p>
          <a:p>
            <a:pPr marL="0" indent="0">
              <a:buNone/>
            </a:pPr>
            <a:r>
              <a:rPr lang="en-US" sz="2800" dirty="0">
                <a:solidFill>
                  <a:schemeClr val="bg1"/>
                </a:solidFill>
                <a:latin typeface="Calibri" pitchFamily="34" charset="0"/>
                <a:ea typeface="Calibri" pitchFamily="34" charset="-122"/>
                <a:cs typeface="Calibri" pitchFamily="34" charset="-120"/>
              </a:rPr>
              <a:t> </a:t>
            </a:r>
            <a:endParaRPr lang="en-US" sz="2800" dirty="0">
              <a:solidFill>
                <a:schemeClr val="bg1"/>
              </a:solidFill>
            </a:endParaRPr>
          </a:p>
          <a:p>
            <a:pPr marL="0" indent="0">
              <a:buNone/>
            </a:pPr>
            <a:r>
              <a:rPr lang="en-US" sz="2800" b="1" dirty="0">
                <a:solidFill>
                  <a:schemeClr val="bg1"/>
                </a:solidFill>
                <a:latin typeface="Calibri" pitchFamily="34" charset="0"/>
                <a:ea typeface="Calibri" pitchFamily="34" charset="-122"/>
                <a:cs typeface="Calibri" pitchFamily="34" charset="-120"/>
              </a:rPr>
              <a:t>3. </a:t>
            </a:r>
            <a:r>
              <a:rPr lang="en-US" sz="2800" dirty="0" err="1">
                <a:solidFill>
                  <a:schemeClr val="bg1"/>
                </a:solidFill>
                <a:latin typeface="Calibri" pitchFamily="34" charset="0"/>
                <a:ea typeface="Calibri" pitchFamily="34" charset="-122"/>
                <a:cs typeface="Calibri" pitchFamily="34" charset="-120"/>
              </a:rPr>
              <a:t>Lyckas</a:t>
            </a:r>
            <a:r>
              <a:rPr lang="en-US" sz="2800" dirty="0">
                <a:solidFill>
                  <a:schemeClr val="bg1"/>
                </a:solidFill>
                <a:latin typeface="Calibri" pitchFamily="34" charset="0"/>
                <a:ea typeface="Calibri" pitchFamily="34" charset="-122"/>
                <a:cs typeface="Calibri" pitchFamily="34" charset="-120"/>
              </a:rPr>
              <a:t> du </a:t>
            </a:r>
            <a:r>
              <a:rPr lang="en-US" sz="2800" dirty="0" err="1">
                <a:solidFill>
                  <a:schemeClr val="bg1"/>
                </a:solidFill>
                <a:latin typeface="Calibri" pitchFamily="34" charset="0"/>
                <a:ea typeface="Calibri" pitchFamily="34" charset="-122"/>
                <a:cs typeface="Calibri" pitchFamily="34" charset="-120"/>
              </a:rPr>
              <a:t>uppskatta</a:t>
            </a:r>
            <a:r>
              <a:rPr lang="en-US" sz="2800" dirty="0">
                <a:solidFill>
                  <a:schemeClr val="bg1"/>
                </a:solidFill>
                <a:latin typeface="Calibri" pitchFamily="34" charset="0"/>
                <a:ea typeface="Calibri" pitchFamily="34" charset="-122"/>
                <a:cs typeface="Calibri" pitchFamily="34" charset="-120"/>
              </a:rPr>
              <a:t> </a:t>
            </a:r>
            <a:r>
              <a:rPr lang="en-US" sz="2800" b="1" i="1" dirty="0">
                <a:solidFill>
                  <a:schemeClr val="bg1"/>
                </a:solidFill>
                <a:latin typeface="Calibri" pitchFamily="34" charset="0"/>
                <a:ea typeface="Calibri" pitchFamily="34" charset="-122"/>
                <a:cs typeface="Calibri" pitchFamily="34" charset="-120"/>
              </a:rPr>
              <a:t>k</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lutningen</a:t>
            </a:r>
            <a:r>
              <a:rPr lang="en-US" sz="2800" dirty="0">
                <a:solidFill>
                  <a:schemeClr val="bg1"/>
                </a:solidFill>
                <a:latin typeface="Calibri" pitchFamily="34" charset="0"/>
                <a:ea typeface="Calibri" pitchFamily="34" charset="-122"/>
                <a:cs typeface="Calibri" pitchFamily="34" charset="-120"/>
              </a:rPr>
              <a:t>)?</a:t>
            </a:r>
          </a:p>
          <a:p>
            <a:pPr marL="0" indent="0">
              <a:buNone/>
            </a:pPr>
            <a:endParaRPr lang="en-US" sz="2800" dirty="0">
              <a:solidFill>
                <a:schemeClr val="bg1"/>
              </a:solidFill>
              <a:latin typeface="Calibri" pitchFamily="34" charset="0"/>
              <a:ea typeface="Calibri" pitchFamily="34" charset="-122"/>
              <a:cs typeface="Calibri" pitchFamily="34" charset="-120"/>
            </a:endParaRPr>
          </a:p>
          <a:p>
            <a:pPr marL="0" indent="0">
              <a:buNone/>
            </a:pPr>
            <a:r>
              <a:rPr lang="en-US" sz="2800" dirty="0">
                <a:solidFill>
                  <a:schemeClr val="bg1"/>
                </a:solidFill>
                <a:latin typeface="Calibri"/>
                <a:ea typeface="Calibri"/>
                <a:cs typeface="Calibri"/>
              </a:rPr>
              <a:t>4. </a:t>
            </a:r>
            <a:r>
              <a:rPr lang="en-US" sz="2800" dirty="0" err="1">
                <a:solidFill>
                  <a:schemeClr val="bg1"/>
                </a:solidFill>
                <a:latin typeface="Calibri"/>
                <a:ea typeface="Calibri"/>
                <a:cs typeface="Calibri"/>
              </a:rPr>
              <a:t>Lyckas</a:t>
            </a:r>
            <a:r>
              <a:rPr lang="en-US" sz="2800" dirty="0">
                <a:solidFill>
                  <a:schemeClr val="bg1"/>
                </a:solidFill>
                <a:latin typeface="Calibri"/>
                <a:ea typeface="Calibri"/>
                <a:cs typeface="Calibri"/>
              </a:rPr>
              <a:t> du </a:t>
            </a:r>
            <a:r>
              <a:rPr lang="en-US" sz="2800" dirty="0" err="1">
                <a:solidFill>
                  <a:schemeClr val="bg1"/>
                </a:solidFill>
                <a:latin typeface="Calibri"/>
                <a:ea typeface="Calibri"/>
                <a:cs typeface="Calibri"/>
              </a:rPr>
              <a:t>uppskatta</a:t>
            </a:r>
            <a:r>
              <a:rPr lang="en-US" sz="2800" dirty="0">
                <a:solidFill>
                  <a:schemeClr val="bg1"/>
                </a:solidFill>
                <a:latin typeface="Calibri"/>
                <a:ea typeface="Calibri"/>
                <a:cs typeface="Calibri"/>
              </a:rPr>
              <a:t> </a:t>
            </a:r>
            <a:r>
              <a:rPr lang="en-US" sz="2800" b="1" i="1" dirty="0">
                <a:solidFill>
                  <a:schemeClr val="bg1"/>
                </a:solidFill>
                <a:latin typeface="Calibri"/>
                <a:ea typeface="Calibri"/>
                <a:cs typeface="Calibri"/>
              </a:rPr>
              <a:t>m</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skärningspunkten</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där</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linjen</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skär</a:t>
            </a:r>
            <a:r>
              <a:rPr lang="en-US" sz="2800" dirty="0">
                <a:solidFill>
                  <a:schemeClr val="bg1"/>
                </a:solidFill>
                <a:latin typeface="Calibri"/>
                <a:ea typeface="Calibri"/>
                <a:cs typeface="Calibri"/>
              </a:rPr>
              <a:t> y-</a:t>
            </a:r>
            <a:r>
              <a:rPr lang="en-US" sz="2800" dirty="0" err="1">
                <a:solidFill>
                  <a:schemeClr val="bg1"/>
                </a:solidFill>
                <a:latin typeface="Calibri"/>
                <a:ea typeface="Calibri"/>
                <a:cs typeface="Calibri"/>
              </a:rPr>
              <a:t>axeln</a:t>
            </a:r>
            <a:r>
              <a:rPr lang="en-US" sz="2800" dirty="0">
                <a:solidFill>
                  <a:schemeClr val="bg1"/>
                </a:solidFill>
                <a:latin typeface="Calibri"/>
                <a:ea typeface="Calibri"/>
                <a:cs typeface="Calibri"/>
              </a:rPr>
              <a:t>)?</a:t>
            </a:r>
          </a:p>
        </p:txBody>
      </p:sp>
      <p:pic>
        <p:nvPicPr>
          <p:cNvPr id="11" name="Image 0" descr="preencoded.png">
            <a:extLst>
              <a:ext uri="{FF2B5EF4-FFF2-40B4-BE49-F238E27FC236}">
                <a16:creationId xmlns:a16="http://schemas.microsoft.com/office/drawing/2014/main" id="{6CF294FB-B957-37CD-3407-520F2FFCEADB}"/>
              </a:ext>
            </a:extLst>
          </p:cNvPr>
          <p:cNvPicPr>
            <a:picLocks noChangeAspect="1"/>
          </p:cNvPicPr>
          <p:nvPr/>
        </p:nvPicPr>
        <p:blipFill>
          <a:blip r:embed="rId3"/>
          <a:stretch>
            <a:fillRect/>
          </a:stretch>
        </p:blipFill>
        <p:spPr>
          <a:xfrm>
            <a:off x="822960" y="2342896"/>
            <a:ext cx="10680193" cy="7026443"/>
          </a:xfrm>
          <a:prstGeom prst="rect">
            <a:avLst/>
          </a:prstGeom>
        </p:spPr>
      </p:pic>
    </p:spTree>
    <p:extLst>
      <p:ext uri="{BB962C8B-B14F-4D97-AF65-F5344CB8AC3E}">
        <p14:creationId xmlns:p14="http://schemas.microsoft.com/office/powerpoint/2010/main" val="326635283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Kanske ser din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linje</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ut</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så</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här</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a:t>
            </a:r>
            <a:endParaRPr lang="en-US" sz="4800">
              <a:solidFill>
                <a:schemeClr val="bg1"/>
              </a:solidFill>
              <a:latin typeface="Futura Medium" panose="020B0602020204020303" pitchFamily="34" charset="-79"/>
              <a:cs typeface="Futura Medium" panose="020B0602020204020303" pitchFamily="34" charset="-79"/>
            </a:endParaRPr>
          </a:p>
        </p:txBody>
      </p:sp>
      <p:sp>
        <p:nvSpPr>
          <p:cNvPr id="5" name="Shape 2"/>
          <p:cNvSpPr/>
          <p:nvPr/>
        </p:nvSpPr>
        <p:spPr>
          <a:xfrm>
            <a:off x="11932920" y="2342894"/>
            <a:ext cx="5486400" cy="3509266"/>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6" name="Text 3"/>
          <p:cNvSpPr/>
          <p:nvPr/>
        </p:nvSpPr>
        <p:spPr>
          <a:xfrm>
            <a:off x="11932920" y="2468880"/>
            <a:ext cx="5486400" cy="960120"/>
          </a:xfrm>
          <a:prstGeom prst="rect">
            <a:avLst/>
          </a:prstGeom>
          <a:noFill/>
          <a:ln/>
        </p:spPr>
        <p:txBody>
          <a:bodyPr wrap="square" lIns="0" tIns="0" rIns="0" bIns="0" rtlCol="0" anchor="ctr"/>
          <a:lstStyle/>
          <a:p>
            <a:pPr algn="ctr"/>
            <a:r>
              <a:rPr lang="en-US" sz="4500" b="1">
                <a:solidFill>
                  <a:srgbClr val="FFD166"/>
                </a:solidFill>
                <a:latin typeface="Cambria" pitchFamily="34" charset="0"/>
                <a:ea typeface="Cambria" pitchFamily="34" charset="-122"/>
                <a:cs typeface="Cambria" pitchFamily="34" charset="-120"/>
              </a:rPr>
              <a:t>y ≈ 4.5x − 15</a:t>
            </a:r>
            <a:endParaRPr lang="en-US" sz="4500"/>
          </a:p>
        </p:txBody>
      </p:sp>
      <p:sp>
        <p:nvSpPr>
          <p:cNvPr id="7" name="Text 4"/>
          <p:cNvSpPr/>
          <p:nvPr/>
        </p:nvSpPr>
        <p:spPr>
          <a:xfrm>
            <a:off x="11932920" y="3429000"/>
            <a:ext cx="5486400" cy="548640"/>
          </a:xfrm>
          <a:prstGeom prst="rect">
            <a:avLst/>
          </a:prstGeom>
          <a:noFill/>
          <a:ln/>
        </p:spPr>
        <p:txBody>
          <a:bodyPr wrap="square" lIns="0" tIns="0" rIns="0" bIns="0" rtlCol="0" anchor="ctr"/>
          <a:lstStyle/>
          <a:p>
            <a:pPr algn="ctr"/>
            <a:r>
              <a:rPr lang="en-US" sz="3200">
                <a:solidFill>
                  <a:schemeClr val="bg1"/>
                </a:solidFill>
                <a:latin typeface="Calibri" pitchFamily="34" charset="0"/>
                <a:ea typeface="Calibri" pitchFamily="34" charset="-122"/>
                <a:cs typeface="Calibri" pitchFamily="34" charset="-120"/>
              </a:rPr>
              <a:t>Vår </a:t>
            </a:r>
            <a:r>
              <a:rPr lang="en-US" sz="3200" err="1">
                <a:solidFill>
                  <a:schemeClr val="bg1"/>
                </a:solidFill>
                <a:latin typeface="Calibri" pitchFamily="34" charset="0"/>
                <a:ea typeface="Calibri" pitchFamily="34" charset="-122"/>
                <a:cs typeface="Calibri" pitchFamily="34" charset="-120"/>
              </a:rPr>
              <a:t>modell</a:t>
            </a:r>
            <a:r>
              <a:rPr lang="en-US" sz="3200">
                <a:solidFill>
                  <a:schemeClr val="bg1"/>
                </a:solidFill>
                <a:latin typeface="Calibri" pitchFamily="34" charset="0"/>
                <a:ea typeface="Calibri" pitchFamily="34" charset="-122"/>
                <a:cs typeface="Calibri" pitchFamily="34" charset="-120"/>
              </a:rPr>
              <a:t> </a:t>
            </a:r>
            <a:r>
              <a:rPr lang="en-US" sz="3200" err="1">
                <a:solidFill>
                  <a:schemeClr val="bg1"/>
                </a:solidFill>
                <a:latin typeface="Calibri" pitchFamily="34" charset="0"/>
                <a:ea typeface="Calibri" pitchFamily="34" charset="-122"/>
                <a:cs typeface="Calibri" pitchFamily="34" charset="-120"/>
              </a:rPr>
              <a:t>säger</a:t>
            </a:r>
            <a:r>
              <a:rPr lang="en-US" sz="3200">
                <a:solidFill>
                  <a:schemeClr val="bg1"/>
                </a:solidFill>
                <a:latin typeface="Calibri" pitchFamily="34" charset="0"/>
                <a:ea typeface="Calibri" pitchFamily="34" charset="-122"/>
                <a:cs typeface="Calibri" pitchFamily="34" charset="-120"/>
              </a:rPr>
              <a:t>:</a:t>
            </a:r>
            <a:endParaRPr lang="en-US" sz="3200">
              <a:solidFill>
                <a:schemeClr val="bg1"/>
              </a:solidFill>
            </a:endParaRPr>
          </a:p>
        </p:txBody>
      </p:sp>
      <p:sp>
        <p:nvSpPr>
          <p:cNvPr id="8" name="Text 5"/>
          <p:cNvSpPr/>
          <p:nvPr/>
        </p:nvSpPr>
        <p:spPr>
          <a:xfrm>
            <a:off x="12207240" y="4265676"/>
            <a:ext cx="5074920" cy="1097280"/>
          </a:xfrm>
          <a:prstGeom prst="rect">
            <a:avLst/>
          </a:prstGeom>
          <a:noFill/>
          <a:ln/>
        </p:spPr>
        <p:txBody>
          <a:bodyPr wrap="square" lIns="0" tIns="0" rIns="0" bIns="0" rtlCol="0" anchor="ctr"/>
          <a:lstStyle/>
          <a:p>
            <a:r>
              <a:rPr lang="en-US" sz="2800">
                <a:solidFill>
                  <a:schemeClr val="bg1"/>
                </a:solidFill>
                <a:latin typeface="Calibri" pitchFamily="34" charset="0"/>
                <a:ea typeface="Calibri" pitchFamily="34" charset="-122"/>
                <a:cs typeface="Calibri" pitchFamily="34" charset="-120"/>
              </a:rPr>
              <a:t>Vi </a:t>
            </a:r>
            <a:r>
              <a:rPr lang="en-US" sz="2800" err="1">
                <a:solidFill>
                  <a:schemeClr val="bg1"/>
                </a:solidFill>
                <a:latin typeface="Calibri" pitchFamily="34" charset="0"/>
                <a:ea typeface="Calibri" pitchFamily="34" charset="-122"/>
                <a:cs typeface="Calibri" pitchFamily="34" charset="-120"/>
              </a:rPr>
              <a:t>säljer</a:t>
            </a:r>
            <a:r>
              <a:rPr lang="en-US" sz="2800">
                <a:solidFill>
                  <a:schemeClr val="bg1"/>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ungefär</a:t>
            </a:r>
            <a:r>
              <a:rPr lang="en-US" sz="2800">
                <a:solidFill>
                  <a:srgbClr val="FFFFFF"/>
                </a:solidFill>
                <a:latin typeface="Calibri" pitchFamily="34" charset="0"/>
                <a:ea typeface="Calibri" pitchFamily="34" charset="-122"/>
                <a:cs typeface="Calibri" pitchFamily="34" charset="-120"/>
              </a:rPr>
              <a:t> 4,5 </a:t>
            </a:r>
            <a:r>
              <a:rPr lang="en-US" sz="2800" err="1">
                <a:solidFill>
                  <a:srgbClr val="FFFFFF"/>
                </a:solidFill>
                <a:latin typeface="Calibri" pitchFamily="34" charset="0"/>
                <a:ea typeface="Calibri" pitchFamily="34" charset="-122"/>
                <a:cs typeface="Calibri" pitchFamily="34" charset="-120"/>
              </a:rPr>
              <a:t>fler</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glassar</a:t>
            </a:r>
            <a:r>
              <a:rPr lang="en-US" sz="2800"/>
              <a:t> </a:t>
            </a:r>
            <a:r>
              <a:rPr lang="en-US" sz="2800">
                <a:solidFill>
                  <a:srgbClr val="FFFFFF"/>
                </a:solidFill>
                <a:latin typeface="Calibri" pitchFamily="34" charset="0"/>
                <a:ea typeface="Calibri" pitchFamily="34" charset="-122"/>
                <a:cs typeface="Calibri" pitchFamily="34" charset="-120"/>
              </a:rPr>
              <a:t>för </a:t>
            </a:r>
            <a:r>
              <a:rPr lang="en-US" sz="2800" err="1">
                <a:solidFill>
                  <a:srgbClr val="FFFFFF"/>
                </a:solidFill>
                <a:latin typeface="Calibri" pitchFamily="34" charset="0"/>
                <a:ea typeface="Calibri" pitchFamily="34" charset="-122"/>
                <a:cs typeface="Calibri" pitchFamily="34" charset="-120"/>
              </a:rPr>
              <a:t>varje</a:t>
            </a:r>
            <a:r>
              <a:rPr lang="en-US" sz="2800">
                <a:solidFill>
                  <a:srgbClr val="FFFFFF"/>
                </a:solidFill>
                <a:latin typeface="Calibri" pitchFamily="34" charset="0"/>
                <a:ea typeface="Calibri" pitchFamily="34" charset="-122"/>
                <a:cs typeface="Calibri" pitchFamily="34" charset="-120"/>
              </a:rPr>
              <a:t> grad </a:t>
            </a:r>
            <a:r>
              <a:rPr lang="en-US" sz="2800" err="1">
                <a:solidFill>
                  <a:srgbClr val="FFFFFF"/>
                </a:solidFill>
                <a:latin typeface="Calibri" pitchFamily="34" charset="0"/>
                <a:ea typeface="Calibri" pitchFamily="34" charset="-122"/>
                <a:cs typeface="Calibri" pitchFamily="34" charset="-120"/>
              </a:rPr>
              <a:t>varmare</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temperatur</a:t>
            </a:r>
            <a:r>
              <a:rPr lang="en-US" sz="2800">
                <a:solidFill>
                  <a:srgbClr val="FFFFFF"/>
                </a:solidFill>
                <a:latin typeface="Calibri" pitchFamily="34" charset="0"/>
                <a:ea typeface="Calibri" pitchFamily="34" charset="-122"/>
                <a:cs typeface="Calibri" pitchFamily="34" charset="-120"/>
              </a:rPr>
              <a:t>. </a:t>
            </a:r>
            <a:endParaRPr lang="en-US" sz="1950"/>
          </a:p>
        </p:txBody>
      </p:sp>
      <p:pic>
        <p:nvPicPr>
          <p:cNvPr id="10" name="Image 0" descr="preencoded.png">
            <a:extLst>
              <a:ext uri="{FF2B5EF4-FFF2-40B4-BE49-F238E27FC236}">
                <a16:creationId xmlns:a16="http://schemas.microsoft.com/office/drawing/2014/main" id="{EB199565-DFB1-4B83-6B50-8026EC3CCDC6}"/>
              </a:ext>
            </a:extLst>
          </p:cNvPr>
          <p:cNvPicPr>
            <a:picLocks noChangeAspect="1"/>
          </p:cNvPicPr>
          <p:nvPr/>
        </p:nvPicPr>
        <p:blipFill>
          <a:blip r:embed="rId3"/>
          <a:stretch>
            <a:fillRect/>
          </a:stretch>
        </p:blipFill>
        <p:spPr>
          <a:xfrm>
            <a:off x="842556" y="2342894"/>
            <a:ext cx="10658858" cy="710590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FCF426B1-453A-BFB0-FADA-0123E3B6483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E26CDF1-89BD-16BD-DA5B-118FEFBB6B38}"/>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Kanske ser din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linje</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ut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så</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här</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endParaRPr lang="en-US" sz="4800" dirty="0">
              <a:solidFill>
                <a:schemeClr val="bg1"/>
              </a:solidFill>
              <a:latin typeface="Futura Medium" panose="020B0602020204020303" pitchFamily="34" charset="-79"/>
              <a:cs typeface="Futura Medium" panose="020B0602020204020303" pitchFamily="34" charset="-79"/>
            </a:endParaRPr>
          </a:p>
        </p:txBody>
      </p:sp>
      <p:sp>
        <p:nvSpPr>
          <p:cNvPr id="5" name="Shape 2">
            <a:extLst>
              <a:ext uri="{FF2B5EF4-FFF2-40B4-BE49-F238E27FC236}">
                <a16:creationId xmlns:a16="http://schemas.microsoft.com/office/drawing/2014/main" id="{23C5C07E-5764-CD4E-7D83-D7D80432B097}"/>
              </a:ext>
            </a:extLst>
          </p:cNvPr>
          <p:cNvSpPr/>
          <p:nvPr/>
        </p:nvSpPr>
        <p:spPr>
          <a:xfrm>
            <a:off x="11932920" y="2342894"/>
            <a:ext cx="5486400" cy="3509266"/>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6" name="Text 3">
            <a:extLst>
              <a:ext uri="{FF2B5EF4-FFF2-40B4-BE49-F238E27FC236}">
                <a16:creationId xmlns:a16="http://schemas.microsoft.com/office/drawing/2014/main" id="{F5EDD1BD-4A2D-99BB-4542-9A583D954863}"/>
              </a:ext>
            </a:extLst>
          </p:cNvPr>
          <p:cNvSpPr/>
          <p:nvPr/>
        </p:nvSpPr>
        <p:spPr>
          <a:xfrm>
            <a:off x="11932920" y="2468880"/>
            <a:ext cx="5486400" cy="960120"/>
          </a:xfrm>
          <a:prstGeom prst="rect">
            <a:avLst/>
          </a:prstGeom>
          <a:noFill/>
          <a:ln/>
        </p:spPr>
        <p:txBody>
          <a:bodyPr wrap="square" lIns="0" tIns="0" rIns="0" bIns="0" rtlCol="0" anchor="ctr"/>
          <a:lstStyle/>
          <a:p>
            <a:pPr algn="ctr"/>
            <a:r>
              <a:rPr lang="en-US" sz="4500" b="1">
                <a:solidFill>
                  <a:srgbClr val="FFD166"/>
                </a:solidFill>
                <a:latin typeface="Cambria" pitchFamily="34" charset="0"/>
                <a:ea typeface="Cambria" pitchFamily="34" charset="-122"/>
                <a:cs typeface="Cambria" pitchFamily="34" charset="-120"/>
              </a:rPr>
              <a:t>y ≈ 4.5x − 15</a:t>
            </a:r>
            <a:endParaRPr lang="en-US" sz="4500"/>
          </a:p>
        </p:txBody>
      </p:sp>
      <p:sp>
        <p:nvSpPr>
          <p:cNvPr id="7" name="Text 4">
            <a:extLst>
              <a:ext uri="{FF2B5EF4-FFF2-40B4-BE49-F238E27FC236}">
                <a16:creationId xmlns:a16="http://schemas.microsoft.com/office/drawing/2014/main" id="{16145B8B-A231-B361-1DC3-1130BAF0E841}"/>
              </a:ext>
            </a:extLst>
          </p:cNvPr>
          <p:cNvSpPr/>
          <p:nvPr/>
        </p:nvSpPr>
        <p:spPr>
          <a:xfrm>
            <a:off x="11932920" y="3429000"/>
            <a:ext cx="5486400" cy="548640"/>
          </a:xfrm>
          <a:prstGeom prst="rect">
            <a:avLst/>
          </a:prstGeom>
          <a:noFill/>
          <a:ln/>
        </p:spPr>
        <p:txBody>
          <a:bodyPr wrap="square" lIns="0" tIns="0" rIns="0" bIns="0" rtlCol="0" anchor="ctr"/>
          <a:lstStyle/>
          <a:p>
            <a:pPr algn="ctr"/>
            <a:r>
              <a:rPr lang="en-US" sz="3200">
                <a:solidFill>
                  <a:schemeClr val="bg1"/>
                </a:solidFill>
                <a:latin typeface="Calibri" pitchFamily="34" charset="0"/>
                <a:ea typeface="Calibri" pitchFamily="34" charset="-122"/>
                <a:cs typeface="Calibri" pitchFamily="34" charset="-120"/>
              </a:rPr>
              <a:t>Vår </a:t>
            </a:r>
            <a:r>
              <a:rPr lang="en-US" sz="3200" err="1">
                <a:solidFill>
                  <a:schemeClr val="bg1"/>
                </a:solidFill>
                <a:latin typeface="Calibri" pitchFamily="34" charset="0"/>
                <a:ea typeface="Calibri" pitchFamily="34" charset="-122"/>
                <a:cs typeface="Calibri" pitchFamily="34" charset="-120"/>
              </a:rPr>
              <a:t>modell</a:t>
            </a:r>
            <a:r>
              <a:rPr lang="en-US" sz="3200">
                <a:solidFill>
                  <a:schemeClr val="bg1"/>
                </a:solidFill>
                <a:latin typeface="Calibri" pitchFamily="34" charset="0"/>
                <a:ea typeface="Calibri" pitchFamily="34" charset="-122"/>
                <a:cs typeface="Calibri" pitchFamily="34" charset="-120"/>
              </a:rPr>
              <a:t> </a:t>
            </a:r>
            <a:r>
              <a:rPr lang="en-US" sz="3200" err="1">
                <a:solidFill>
                  <a:schemeClr val="bg1"/>
                </a:solidFill>
                <a:latin typeface="Calibri" pitchFamily="34" charset="0"/>
                <a:ea typeface="Calibri" pitchFamily="34" charset="-122"/>
                <a:cs typeface="Calibri" pitchFamily="34" charset="-120"/>
              </a:rPr>
              <a:t>säger</a:t>
            </a:r>
            <a:r>
              <a:rPr lang="en-US" sz="3200">
                <a:solidFill>
                  <a:schemeClr val="bg1"/>
                </a:solidFill>
                <a:latin typeface="Calibri" pitchFamily="34" charset="0"/>
                <a:ea typeface="Calibri" pitchFamily="34" charset="-122"/>
                <a:cs typeface="Calibri" pitchFamily="34" charset="-120"/>
              </a:rPr>
              <a:t>:</a:t>
            </a:r>
            <a:endParaRPr lang="en-US" sz="3200">
              <a:solidFill>
                <a:schemeClr val="bg1"/>
              </a:solidFill>
            </a:endParaRPr>
          </a:p>
        </p:txBody>
      </p:sp>
      <p:sp>
        <p:nvSpPr>
          <p:cNvPr id="8" name="Text 5">
            <a:extLst>
              <a:ext uri="{FF2B5EF4-FFF2-40B4-BE49-F238E27FC236}">
                <a16:creationId xmlns:a16="http://schemas.microsoft.com/office/drawing/2014/main" id="{DE83A0FD-21C7-B701-4C44-CB916FA9F104}"/>
              </a:ext>
            </a:extLst>
          </p:cNvPr>
          <p:cNvSpPr/>
          <p:nvPr/>
        </p:nvSpPr>
        <p:spPr>
          <a:xfrm>
            <a:off x="12207240" y="4265676"/>
            <a:ext cx="5074920" cy="1097280"/>
          </a:xfrm>
          <a:prstGeom prst="rect">
            <a:avLst/>
          </a:prstGeom>
          <a:noFill/>
          <a:ln/>
        </p:spPr>
        <p:txBody>
          <a:bodyPr wrap="square" lIns="0" tIns="0" rIns="0" bIns="0" rtlCol="0" anchor="ctr"/>
          <a:lstStyle/>
          <a:p>
            <a:r>
              <a:rPr lang="en-US" sz="2800">
                <a:solidFill>
                  <a:schemeClr val="bg1"/>
                </a:solidFill>
                <a:latin typeface="Calibri" pitchFamily="34" charset="0"/>
                <a:ea typeface="Calibri" pitchFamily="34" charset="-122"/>
                <a:cs typeface="Calibri" pitchFamily="34" charset="-120"/>
              </a:rPr>
              <a:t>Vi </a:t>
            </a:r>
            <a:r>
              <a:rPr lang="en-US" sz="2800" err="1">
                <a:solidFill>
                  <a:schemeClr val="bg1"/>
                </a:solidFill>
                <a:latin typeface="Calibri" pitchFamily="34" charset="0"/>
                <a:ea typeface="Calibri" pitchFamily="34" charset="-122"/>
                <a:cs typeface="Calibri" pitchFamily="34" charset="-120"/>
              </a:rPr>
              <a:t>säljer</a:t>
            </a:r>
            <a:r>
              <a:rPr lang="en-US" sz="2800">
                <a:solidFill>
                  <a:schemeClr val="bg1"/>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ungefär</a:t>
            </a:r>
            <a:r>
              <a:rPr lang="en-US" sz="2800">
                <a:solidFill>
                  <a:srgbClr val="FFFFFF"/>
                </a:solidFill>
                <a:latin typeface="Calibri" pitchFamily="34" charset="0"/>
                <a:ea typeface="Calibri" pitchFamily="34" charset="-122"/>
                <a:cs typeface="Calibri" pitchFamily="34" charset="-120"/>
              </a:rPr>
              <a:t> 4,5 </a:t>
            </a:r>
            <a:r>
              <a:rPr lang="en-US" sz="2800" err="1">
                <a:solidFill>
                  <a:srgbClr val="FFFFFF"/>
                </a:solidFill>
                <a:latin typeface="Calibri" pitchFamily="34" charset="0"/>
                <a:ea typeface="Calibri" pitchFamily="34" charset="-122"/>
                <a:cs typeface="Calibri" pitchFamily="34" charset="-120"/>
              </a:rPr>
              <a:t>fler</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glassar</a:t>
            </a:r>
            <a:r>
              <a:rPr lang="en-US" sz="2800"/>
              <a:t> </a:t>
            </a:r>
            <a:r>
              <a:rPr lang="en-US" sz="2800">
                <a:solidFill>
                  <a:srgbClr val="FFFFFF"/>
                </a:solidFill>
                <a:latin typeface="Calibri" pitchFamily="34" charset="0"/>
                <a:ea typeface="Calibri" pitchFamily="34" charset="-122"/>
                <a:cs typeface="Calibri" pitchFamily="34" charset="-120"/>
              </a:rPr>
              <a:t>för </a:t>
            </a:r>
            <a:r>
              <a:rPr lang="en-US" sz="2800" err="1">
                <a:solidFill>
                  <a:srgbClr val="FFFFFF"/>
                </a:solidFill>
                <a:latin typeface="Calibri" pitchFamily="34" charset="0"/>
                <a:ea typeface="Calibri" pitchFamily="34" charset="-122"/>
                <a:cs typeface="Calibri" pitchFamily="34" charset="-120"/>
              </a:rPr>
              <a:t>varje</a:t>
            </a:r>
            <a:r>
              <a:rPr lang="en-US" sz="2800">
                <a:solidFill>
                  <a:srgbClr val="FFFFFF"/>
                </a:solidFill>
                <a:latin typeface="Calibri" pitchFamily="34" charset="0"/>
                <a:ea typeface="Calibri" pitchFamily="34" charset="-122"/>
                <a:cs typeface="Calibri" pitchFamily="34" charset="-120"/>
              </a:rPr>
              <a:t> grad </a:t>
            </a:r>
            <a:r>
              <a:rPr lang="en-US" sz="2800" err="1">
                <a:solidFill>
                  <a:srgbClr val="FFFFFF"/>
                </a:solidFill>
                <a:latin typeface="Calibri" pitchFamily="34" charset="0"/>
                <a:ea typeface="Calibri" pitchFamily="34" charset="-122"/>
                <a:cs typeface="Calibri" pitchFamily="34" charset="-120"/>
              </a:rPr>
              <a:t>varmare</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temperatur</a:t>
            </a:r>
            <a:r>
              <a:rPr lang="en-US" sz="2800">
                <a:solidFill>
                  <a:srgbClr val="FFFFFF"/>
                </a:solidFill>
                <a:latin typeface="Calibri" pitchFamily="34" charset="0"/>
                <a:ea typeface="Calibri" pitchFamily="34" charset="-122"/>
                <a:cs typeface="Calibri" pitchFamily="34" charset="-120"/>
              </a:rPr>
              <a:t>. </a:t>
            </a:r>
            <a:endParaRPr lang="en-US" sz="1950"/>
          </a:p>
        </p:txBody>
      </p:sp>
      <p:pic>
        <p:nvPicPr>
          <p:cNvPr id="10" name="Image 0" descr="preencoded.png">
            <a:extLst>
              <a:ext uri="{FF2B5EF4-FFF2-40B4-BE49-F238E27FC236}">
                <a16:creationId xmlns:a16="http://schemas.microsoft.com/office/drawing/2014/main" id="{59D3B792-A1D5-7586-B88D-805AD2C7F51D}"/>
              </a:ext>
            </a:extLst>
          </p:cNvPr>
          <p:cNvPicPr>
            <a:picLocks noChangeAspect="1"/>
          </p:cNvPicPr>
          <p:nvPr/>
        </p:nvPicPr>
        <p:blipFill>
          <a:blip r:embed="rId3"/>
          <a:stretch>
            <a:fillRect/>
          </a:stretch>
        </p:blipFill>
        <p:spPr>
          <a:xfrm>
            <a:off x="842556" y="2342894"/>
            <a:ext cx="10658858" cy="7105905"/>
          </a:xfrm>
          <a:prstGeom prst="rect">
            <a:avLst/>
          </a:prstGeom>
        </p:spPr>
      </p:pic>
      <p:sp>
        <p:nvSpPr>
          <p:cNvPr id="3" name="Shape 6">
            <a:extLst>
              <a:ext uri="{FF2B5EF4-FFF2-40B4-BE49-F238E27FC236}">
                <a16:creationId xmlns:a16="http://schemas.microsoft.com/office/drawing/2014/main" id="{0B20B199-3EF6-2FE0-BCE9-A7956E19EF46}"/>
              </a:ext>
            </a:extLst>
          </p:cNvPr>
          <p:cNvSpPr/>
          <p:nvPr/>
        </p:nvSpPr>
        <p:spPr>
          <a:xfrm>
            <a:off x="11932920" y="6019799"/>
            <a:ext cx="5486400" cy="3429000"/>
          </a:xfrm>
          <a:prstGeom prst="rect">
            <a:avLst/>
          </a:prstGeom>
          <a:solidFill>
            <a:srgbClr val="FFFFFF"/>
          </a:solidFill>
          <a:ln w="12700">
            <a:solidFill>
              <a:srgbClr val="62B6CB"/>
            </a:solidFill>
            <a:prstDash val="solid"/>
          </a:ln>
        </p:spPr>
        <p:txBody>
          <a:bodyPr/>
          <a:lstStyle/>
          <a:p>
            <a:endParaRPr lang="sv-FI" sz="2700"/>
          </a:p>
        </p:txBody>
      </p:sp>
      <p:sp>
        <p:nvSpPr>
          <p:cNvPr id="4" name="Text 7">
            <a:extLst>
              <a:ext uri="{FF2B5EF4-FFF2-40B4-BE49-F238E27FC236}">
                <a16:creationId xmlns:a16="http://schemas.microsoft.com/office/drawing/2014/main" id="{6B918108-7FE5-20ED-9D66-1A1E3E0DAFB3}"/>
              </a:ext>
            </a:extLst>
          </p:cNvPr>
          <p:cNvSpPr/>
          <p:nvPr/>
        </p:nvSpPr>
        <p:spPr>
          <a:xfrm>
            <a:off x="12207240" y="6581502"/>
            <a:ext cx="4937760" cy="548640"/>
          </a:xfrm>
          <a:prstGeom prst="rect">
            <a:avLst/>
          </a:prstGeom>
          <a:noFill/>
          <a:ln/>
        </p:spPr>
        <p:txBody>
          <a:bodyPr wrap="square" lIns="0" tIns="0" rIns="0" bIns="0" rtlCol="0" anchor="ctr"/>
          <a:lstStyle/>
          <a:p>
            <a:r>
              <a:rPr lang="en-US" sz="2700" b="1" dirty="0">
                <a:solidFill>
                  <a:srgbClr val="1B4965"/>
                </a:solidFill>
                <a:latin typeface="Calibri" pitchFamily="34" charset="0"/>
                <a:ea typeface="Calibri" pitchFamily="34" charset="-122"/>
                <a:cs typeface="Calibri" pitchFamily="34" charset="-120"/>
              </a:rPr>
              <a:t>Hur </a:t>
            </a:r>
            <a:r>
              <a:rPr lang="en-US" sz="2700" b="1" dirty="0" err="1">
                <a:solidFill>
                  <a:srgbClr val="1B4965"/>
                </a:solidFill>
                <a:latin typeface="Calibri" pitchFamily="34" charset="0"/>
                <a:ea typeface="Calibri" pitchFamily="34" charset="-122"/>
                <a:cs typeface="Calibri" pitchFamily="34" charset="-120"/>
              </a:rPr>
              <a:t>många</a:t>
            </a:r>
            <a:r>
              <a:rPr lang="en-US" sz="2700" b="1" dirty="0">
                <a:solidFill>
                  <a:srgbClr val="1B4965"/>
                </a:solidFill>
                <a:latin typeface="Calibri" pitchFamily="34" charset="0"/>
                <a:ea typeface="Calibri" pitchFamily="34" charset="-122"/>
                <a:cs typeface="Calibri" pitchFamily="34" charset="-120"/>
              </a:rPr>
              <a:t> </a:t>
            </a:r>
            <a:r>
              <a:rPr lang="en-US" sz="2700" b="1" dirty="0" err="1">
                <a:solidFill>
                  <a:srgbClr val="1B4965"/>
                </a:solidFill>
                <a:latin typeface="Calibri" pitchFamily="34" charset="0"/>
                <a:ea typeface="Calibri" pitchFamily="34" charset="-122"/>
                <a:cs typeface="Calibri" pitchFamily="34" charset="-120"/>
              </a:rPr>
              <a:t>glassar</a:t>
            </a:r>
            <a:r>
              <a:rPr lang="en-US" sz="2700" b="1" dirty="0">
                <a:solidFill>
                  <a:srgbClr val="1B4965"/>
                </a:solidFill>
                <a:latin typeface="Calibri" pitchFamily="34" charset="0"/>
                <a:ea typeface="Calibri" pitchFamily="34" charset="-122"/>
                <a:cs typeface="Calibri" pitchFamily="34" charset="-120"/>
              </a:rPr>
              <a:t> </a:t>
            </a:r>
            <a:r>
              <a:rPr lang="en-US" sz="2700" b="1" dirty="0" err="1">
                <a:solidFill>
                  <a:srgbClr val="1B4965"/>
                </a:solidFill>
                <a:latin typeface="Calibri" pitchFamily="34" charset="0"/>
                <a:ea typeface="Calibri" pitchFamily="34" charset="-122"/>
                <a:cs typeface="Calibri" pitchFamily="34" charset="-120"/>
              </a:rPr>
              <a:t>behövs</a:t>
            </a:r>
            <a:r>
              <a:rPr lang="en-US" sz="2700" b="1" dirty="0">
                <a:solidFill>
                  <a:srgbClr val="1B4965"/>
                </a:solidFill>
                <a:latin typeface="Calibri" pitchFamily="34" charset="0"/>
                <a:ea typeface="Calibri" pitchFamily="34" charset="-122"/>
                <a:cs typeface="Calibri" pitchFamily="34" charset="-120"/>
              </a:rPr>
              <a:t> om det </a:t>
            </a:r>
            <a:r>
              <a:rPr lang="en-US" sz="2700" b="1" dirty="0" err="1">
                <a:solidFill>
                  <a:srgbClr val="1B4965"/>
                </a:solidFill>
                <a:latin typeface="Calibri" pitchFamily="34" charset="0"/>
                <a:ea typeface="Calibri" pitchFamily="34" charset="-122"/>
                <a:cs typeface="Calibri" pitchFamily="34" charset="-120"/>
              </a:rPr>
              <a:t>utlovas</a:t>
            </a:r>
            <a:r>
              <a:rPr lang="en-US" sz="2700" b="1" dirty="0">
                <a:solidFill>
                  <a:srgbClr val="1B4965"/>
                </a:solidFill>
                <a:latin typeface="Calibri" pitchFamily="34" charset="0"/>
                <a:ea typeface="Calibri" pitchFamily="34" charset="-122"/>
                <a:cs typeface="Calibri" pitchFamily="34" charset="-120"/>
              </a:rPr>
              <a:t> 24 grader </a:t>
            </a:r>
            <a:r>
              <a:rPr lang="en-US" sz="2700" b="1" dirty="0" err="1">
                <a:solidFill>
                  <a:srgbClr val="1B4965"/>
                </a:solidFill>
                <a:latin typeface="Calibri" pitchFamily="34" charset="0"/>
                <a:ea typeface="Calibri" pitchFamily="34" charset="-122"/>
                <a:cs typeface="Calibri" pitchFamily="34" charset="-120"/>
              </a:rPr>
              <a:t>imorgon</a:t>
            </a:r>
            <a:r>
              <a:rPr lang="en-US" sz="2700" b="1" dirty="0">
                <a:solidFill>
                  <a:srgbClr val="1B4965"/>
                </a:solidFill>
                <a:latin typeface="Calibri" pitchFamily="34" charset="0"/>
                <a:ea typeface="Calibri" pitchFamily="34" charset="-122"/>
                <a:cs typeface="Calibri" pitchFamily="34" charset="-120"/>
              </a:rPr>
              <a:t>?</a:t>
            </a:r>
            <a:endParaRPr lang="en-US" sz="2700" dirty="0"/>
          </a:p>
        </p:txBody>
      </p:sp>
    </p:spTree>
    <p:extLst>
      <p:ext uri="{BB962C8B-B14F-4D97-AF65-F5344CB8AC3E}">
        <p14:creationId xmlns:p14="http://schemas.microsoft.com/office/powerpoint/2010/main" val="383821158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2A2B3321-7053-915E-9192-8124BD36025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C165E21-EBEF-A5AC-6960-9C4F186FA343}"/>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Kanske ser din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linje</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ut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så</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här</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endParaRPr lang="en-US" sz="4800" dirty="0">
              <a:solidFill>
                <a:schemeClr val="bg1"/>
              </a:solidFill>
              <a:latin typeface="Futura Medium" panose="020B0602020204020303" pitchFamily="34" charset="-79"/>
              <a:cs typeface="Futura Medium" panose="020B0602020204020303" pitchFamily="34" charset="-79"/>
            </a:endParaRPr>
          </a:p>
        </p:txBody>
      </p:sp>
      <p:sp>
        <p:nvSpPr>
          <p:cNvPr id="5" name="Shape 2">
            <a:extLst>
              <a:ext uri="{FF2B5EF4-FFF2-40B4-BE49-F238E27FC236}">
                <a16:creationId xmlns:a16="http://schemas.microsoft.com/office/drawing/2014/main" id="{6DDE4301-E867-3244-8BE8-E42BF456481F}"/>
              </a:ext>
            </a:extLst>
          </p:cNvPr>
          <p:cNvSpPr/>
          <p:nvPr/>
        </p:nvSpPr>
        <p:spPr>
          <a:xfrm>
            <a:off x="11932920" y="2342894"/>
            <a:ext cx="5486400" cy="3509266"/>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6" name="Text 3">
            <a:extLst>
              <a:ext uri="{FF2B5EF4-FFF2-40B4-BE49-F238E27FC236}">
                <a16:creationId xmlns:a16="http://schemas.microsoft.com/office/drawing/2014/main" id="{0955AED3-6AB1-C510-F626-9792F9617ED6}"/>
              </a:ext>
            </a:extLst>
          </p:cNvPr>
          <p:cNvSpPr/>
          <p:nvPr/>
        </p:nvSpPr>
        <p:spPr>
          <a:xfrm>
            <a:off x="11932920" y="2468880"/>
            <a:ext cx="5486400" cy="960120"/>
          </a:xfrm>
          <a:prstGeom prst="rect">
            <a:avLst/>
          </a:prstGeom>
          <a:noFill/>
          <a:ln/>
        </p:spPr>
        <p:txBody>
          <a:bodyPr wrap="square" lIns="0" tIns="0" rIns="0" bIns="0" rtlCol="0" anchor="ctr"/>
          <a:lstStyle/>
          <a:p>
            <a:pPr algn="ctr"/>
            <a:r>
              <a:rPr lang="en-US" sz="4500" b="1">
                <a:solidFill>
                  <a:srgbClr val="FFD166"/>
                </a:solidFill>
                <a:latin typeface="Cambria" pitchFamily="34" charset="0"/>
                <a:ea typeface="Cambria" pitchFamily="34" charset="-122"/>
                <a:cs typeface="Cambria" pitchFamily="34" charset="-120"/>
              </a:rPr>
              <a:t>y ≈ 4.5x − 15</a:t>
            </a:r>
            <a:endParaRPr lang="en-US" sz="4500"/>
          </a:p>
        </p:txBody>
      </p:sp>
      <p:sp>
        <p:nvSpPr>
          <p:cNvPr id="7" name="Text 4">
            <a:extLst>
              <a:ext uri="{FF2B5EF4-FFF2-40B4-BE49-F238E27FC236}">
                <a16:creationId xmlns:a16="http://schemas.microsoft.com/office/drawing/2014/main" id="{812B4C78-99F3-5846-6286-5C765C33D5CF}"/>
              </a:ext>
            </a:extLst>
          </p:cNvPr>
          <p:cNvSpPr/>
          <p:nvPr/>
        </p:nvSpPr>
        <p:spPr>
          <a:xfrm>
            <a:off x="11932920" y="3429000"/>
            <a:ext cx="5486400" cy="548640"/>
          </a:xfrm>
          <a:prstGeom prst="rect">
            <a:avLst/>
          </a:prstGeom>
          <a:noFill/>
          <a:ln/>
        </p:spPr>
        <p:txBody>
          <a:bodyPr wrap="square" lIns="0" tIns="0" rIns="0" bIns="0" rtlCol="0" anchor="ctr"/>
          <a:lstStyle/>
          <a:p>
            <a:pPr algn="ctr"/>
            <a:r>
              <a:rPr lang="en-US" sz="3200">
                <a:solidFill>
                  <a:schemeClr val="bg1"/>
                </a:solidFill>
                <a:latin typeface="Calibri" pitchFamily="34" charset="0"/>
                <a:ea typeface="Calibri" pitchFamily="34" charset="-122"/>
                <a:cs typeface="Calibri" pitchFamily="34" charset="-120"/>
              </a:rPr>
              <a:t>Vår </a:t>
            </a:r>
            <a:r>
              <a:rPr lang="en-US" sz="3200" err="1">
                <a:solidFill>
                  <a:schemeClr val="bg1"/>
                </a:solidFill>
                <a:latin typeface="Calibri" pitchFamily="34" charset="0"/>
                <a:ea typeface="Calibri" pitchFamily="34" charset="-122"/>
                <a:cs typeface="Calibri" pitchFamily="34" charset="-120"/>
              </a:rPr>
              <a:t>modell</a:t>
            </a:r>
            <a:r>
              <a:rPr lang="en-US" sz="3200">
                <a:solidFill>
                  <a:schemeClr val="bg1"/>
                </a:solidFill>
                <a:latin typeface="Calibri" pitchFamily="34" charset="0"/>
                <a:ea typeface="Calibri" pitchFamily="34" charset="-122"/>
                <a:cs typeface="Calibri" pitchFamily="34" charset="-120"/>
              </a:rPr>
              <a:t> </a:t>
            </a:r>
            <a:r>
              <a:rPr lang="en-US" sz="3200" err="1">
                <a:solidFill>
                  <a:schemeClr val="bg1"/>
                </a:solidFill>
                <a:latin typeface="Calibri" pitchFamily="34" charset="0"/>
                <a:ea typeface="Calibri" pitchFamily="34" charset="-122"/>
                <a:cs typeface="Calibri" pitchFamily="34" charset="-120"/>
              </a:rPr>
              <a:t>säger</a:t>
            </a:r>
            <a:r>
              <a:rPr lang="en-US" sz="3200">
                <a:solidFill>
                  <a:schemeClr val="bg1"/>
                </a:solidFill>
                <a:latin typeface="Calibri" pitchFamily="34" charset="0"/>
                <a:ea typeface="Calibri" pitchFamily="34" charset="-122"/>
                <a:cs typeface="Calibri" pitchFamily="34" charset="-120"/>
              </a:rPr>
              <a:t>:</a:t>
            </a:r>
            <a:endParaRPr lang="en-US" sz="3200">
              <a:solidFill>
                <a:schemeClr val="bg1"/>
              </a:solidFill>
            </a:endParaRPr>
          </a:p>
        </p:txBody>
      </p:sp>
      <p:sp>
        <p:nvSpPr>
          <p:cNvPr id="8" name="Text 5">
            <a:extLst>
              <a:ext uri="{FF2B5EF4-FFF2-40B4-BE49-F238E27FC236}">
                <a16:creationId xmlns:a16="http://schemas.microsoft.com/office/drawing/2014/main" id="{69D149D5-82A6-F9A4-41F2-E04089552F94}"/>
              </a:ext>
            </a:extLst>
          </p:cNvPr>
          <p:cNvSpPr/>
          <p:nvPr/>
        </p:nvSpPr>
        <p:spPr>
          <a:xfrm>
            <a:off x="12207240" y="4265676"/>
            <a:ext cx="5074920" cy="1097280"/>
          </a:xfrm>
          <a:prstGeom prst="rect">
            <a:avLst/>
          </a:prstGeom>
          <a:noFill/>
          <a:ln/>
        </p:spPr>
        <p:txBody>
          <a:bodyPr wrap="square" lIns="0" tIns="0" rIns="0" bIns="0" rtlCol="0" anchor="ctr"/>
          <a:lstStyle/>
          <a:p>
            <a:r>
              <a:rPr lang="en-US" sz="2800">
                <a:solidFill>
                  <a:schemeClr val="bg1"/>
                </a:solidFill>
                <a:latin typeface="Calibri" pitchFamily="34" charset="0"/>
                <a:ea typeface="Calibri" pitchFamily="34" charset="-122"/>
                <a:cs typeface="Calibri" pitchFamily="34" charset="-120"/>
              </a:rPr>
              <a:t>Vi </a:t>
            </a:r>
            <a:r>
              <a:rPr lang="en-US" sz="2800" err="1">
                <a:solidFill>
                  <a:schemeClr val="bg1"/>
                </a:solidFill>
                <a:latin typeface="Calibri" pitchFamily="34" charset="0"/>
                <a:ea typeface="Calibri" pitchFamily="34" charset="-122"/>
                <a:cs typeface="Calibri" pitchFamily="34" charset="-120"/>
              </a:rPr>
              <a:t>säljer</a:t>
            </a:r>
            <a:r>
              <a:rPr lang="en-US" sz="2800">
                <a:solidFill>
                  <a:schemeClr val="bg1"/>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ungefär</a:t>
            </a:r>
            <a:r>
              <a:rPr lang="en-US" sz="2800">
                <a:solidFill>
                  <a:srgbClr val="FFFFFF"/>
                </a:solidFill>
                <a:latin typeface="Calibri" pitchFamily="34" charset="0"/>
                <a:ea typeface="Calibri" pitchFamily="34" charset="-122"/>
                <a:cs typeface="Calibri" pitchFamily="34" charset="-120"/>
              </a:rPr>
              <a:t> 4,5 </a:t>
            </a:r>
            <a:r>
              <a:rPr lang="en-US" sz="2800" err="1">
                <a:solidFill>
                  <a:srgbClr val="FFFFFF"/>
                </a:solidFill>
                <a:latin typeface="Calibri" pitchFamily="34" charset="0"/>
                <a:ea typeface="Calibri" pitchFamily="34" charset="-122"/>
                <a:cs typeface="Calibri" pitchFamily="34" charset="-120"/>
              </a:rPr>
              <a:t>fler</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glassar</a:t>
            </a:r>
            <a:r>
              <a:rPr lang="en-US" sz="2800"/>
              <a:t> </a:t>
            </a:r>
            <a:r>
              <a:rPr lang="en-US" sz="2800">
                <a:solidFill>
                  <a:srgbClr val="FFFFFF"/>
                </a:solidFill>
                <a:latin typeface="Calibri" pitchFamily="34" charset="0"/>
                <a:ea typeface="Calibri" pitchFamily="34" charset="-122"/>
                <a:cs typeface="Calibri" pitchFamily="34" charset="-120"/>
              </a:rPr>
              <a:t>för </a:t>
            </a:r>
            <a:r>
              <a:rPr lang="en-US" sz="2800" err="1">
                <a:solidFill>
                  <a:srgbClr val="FFFFFF"/>
                </a:solidFill>
                <a:latin typeface="Calibri" pitchFamily="34" charset="0"/>
                <a:ea typeface="Calibri" pitchFamily="34" charset="-122"/>
                <a:cs typeface="Calibri" pitchFamily="34" charset="-120"/>
              </a:rPr>
              <a:t>varje</a:t>
            </a:r>
            <a:r>
              <a:rPr lang="en-US" sz="2800">
                <a:solidFill>
                  <a:srgbClr val="FFFFFF"/>
                </a:solidFill>
                <a:latin typeface="Calibri" pitchFamily="34" charset="0"/>
                <a:ea typeface="Calibri" pitchFamily="34" charset="-122"/>
                <a:cs typeface="Calibri" pitchFamily="34" charset="-120"/>
              </a:rPr>
              <a:t> grad </a:t>
            </a:r>
            <a:r>
              <a:rPr lang="en-US" sz="2800" err="1">
                <a:solidFill>
                  <a:srgbClr val="FFFFFF"/>
                </a:solidFill>
                <a:latin typeface="Calibri" pitchFamily="34" charset="0"/>
                <a:ea typeface="Calibri" pitchFamily="34" charset="-122"/>
                <a:cs typeface="Calibri" pitchFamily="34" charset="-120"/>
              </a:rPr>
              <a:t>varmare</a:t>
            </a:r>
            <a:r>
              <a:rPr lang="en-US" sz="2800">
                <a:solidFill>
                  <a:srgbClr val="FFFFFF"/>
                </a:solidFill>
                <a:latin typeface="Calibri" pitchFamily="34" charset="0"/>
                <a:ea typeface="Calibri" pitchFamily="34" charset="-122"/>
                <a:cs typeface="Calibri" pitchFamily="34" charset="-120"/>
              </a:rPr>
              <a:t> </a:t>
            </a:r>
            <a:r>
              <a:rPr lang="en-US" sz="2800" err="1">
                <a:solidFill>
                  <a:srgbClr val="FFFFFF"/>
                </a:solidFill>
                <a:latin typeface="Calibri" pitchFamily="34" charset="0"/>
                <a:ea typeface="Calibri" pitchFamily="34" charset="-122"/>
                <a:cs typeface="Calibri" pitchFamily="34" charset="-120"/>
              </a:rPr>
              <a:t>temperatur</a:t>
            </a:r>
            <a:r>
              <a:rPr lang="en-US" sz="2800">
                <a:solidFill>
                  <a:srgbClr val="FFFFFF"/>
                </a:solidFill>
                <a:latin typeface="Calibri" pitchFamily="34" charset="0"/>
                <a:ea typeface="Calibri" pitchFamily="34" charset="-122"/>
                <a:cs typeface="Calibri" pitchFamily="34" charset="-120"/>
              </a:rPr>
              <a:t>. </a:t>
            </a:r>
            <a:endParaRPr lang="en-US" sz="1950"/>
          </a:p>
        </p:txBody>
      </p:sp>
      <p:pic>
        <p:nvPicPr>
          <p:cNvPr id="10" name="Image 0" descr="preencoded.png">
            <a:extLst>
              <a:ext uri="{FF2B5EF4-FFF2-40B4-BE49-F238E27FC236}">
                <a16:creationId xmlns:a16="http://schemas.microsoft.com/office/drawing/2014/main" id="{51D0E0D7-09DF-018E-DF96-8B92AB6D334E}"/>
              </a:ext>
            </a:extLst>
          </p:cNvPr>
          <p:cNvPicPr>
            <a:picLocks noChangeAspect="1"/>
          </p:cNvPicPr>
          <p:nvPr/>
        </p:nvPicPr>
        <p:blipFill>
          <a:blip r:embed="rId3"/>
          <a:stretch>
            <a:fillRect/>
          </a:stretch>
        </p:blipFill>
        <p:spPr>
          <a:xfrm>
            <a:off x="842556" y="2342894"/>
            <a:ext cx="10658858" cy="7105905"/>
          </a:xfrm>
          <a:prstGeom prst="rect">
            <a:avLst/>
          </a:prstGeom>
        </p:spPr>
      </p:pic>
      <p:sp>
        <p:nvSpPr>
          <p:cNvPr id="3" name="Shape 6">
            <a:extLst>
              <a:ext uri="{FF2B5EF4-FFF2-40B4-BE49-F238E27FC236}">
                <a16:creationId xmlns:a16="http://schemas.microsoft.com/office/drawing/2014/main" id="{0701F283-E951-053E-0B4E-3C254170EF0B}"/>
              </a:ext>
            </a:extLst>
          </p:cNvPr>
          <p:cNvSpPr/>
          <p:nvPr/>
        </p:nvSpPr>
        <p:spPr>
          <a:xfrm>
            <a:off x="11932920" y="6019799"/>
            <a:ext cx="5486400" cy="3429000"/>
          </a:xfrm>
          <a:prstGeom prst="rect">
            <a:avLst/>
          </a:prstGeom>
          <a:solidFill>
            <a:srgbClr val="FFFFFF"/>
          </a:solidFill>
          <a:ln w="12700">
            <a:solidFill>
              <a:srgbClr val="62B6CB"/>
            </a:solidFill>
            <a:prstDash val="solid"/>
          </a:ln>
        </p:spPr>
        <p:txBody>
          <a:bodyPr/>
          <a:lstStyle/>
          <a:p>
            <a:endParaRPr lang="sv-FI" sz="2700"/>
          </a:p>
        </p:txBody>
      </p:sp>
      <p:sp>
        <p:nvSpPr>
          <p:cNvPr id="4" name="Text 7">
            <a:extLst>
              <a:ext uri="{FF2B5EF4-FFF2-40B4-BE49-F238E27FC236}">
                <a16:creationId xmlns:a16="http://schemas.microsoft.com/office/drawing/2014/main" id="{DF18A05E-1C5A-D291-3262-318ED06CBC74}"/>
              </a:ext>
            </a:extLst>
          </p:cNvPr>
          <p:cNvSpPr/>
          <p:nvPr/>
        </p:nvSpPr>
        <p:spPr>
          <a:xfrm>
            <a:off x="12207240" y="6581502"/>
            <a:ext cx="4937760" cy="54864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Hur </a:t>
            </a:r>
            <a:r>
              <a:rPr lang="en-US" sz="2700" b="1" err="1">
                <a:solidFill>
                  <a:srgbClr val="1B4965"/>
                </a:solidFill>
                <a:latin typeface="Calibri" pitchFamily="34" charset="0"/>
                <a:ea typeface="Calibri" pitchFamily="34" charset="-122"/>
                <a:cs typeface="Calibri" pitchFamily="34" charset="-120"/>
              </a:rPr>
              <a:t>många</a:t>
            </a:r>
            <a:r>
              <a:rPr lang="en-US" sz="2700" b="1">
                <a:solidFill>
                  <a:srgbClr val="1B4965"/>
                </a:solidFill>
                <a:latin typeface="Calibri" pitchFamily="34" charset="0"/>
                <a:ea typeface="Calibri" pitchFamily="34" charset="-122"/>
                <a:cs typeface="Calibri" pitchFamily="34" charset="-120"/>
              </a:rPr>
              <a:t> </a:t>
            </a:r>
            <a:r>
              <a:rPr lang="en-US" sz="2700" b="1" err="1">
                <a:solidFill>
                  <a:srgbClr val="1B4965"/>
                </a:solidFill>
                <a:latin typeface="Calibri" pitchFamily="34" charset="0"/>
                <a:ea typeface="Calibri" pitchFamily="34" charset="-122"/>
                <a:cs typeface="Calibri" pitchFamily="34" charset="-120"/>
              </a:rPr>
              <a:t>glassar</a:t>
            </a:r>
            <a:r>
              <a:rPr lang="en-US" sz="2700" b="1">
                <a:solidFill>
                  <a:srgbClr val="1B4965"/>
                </a:solidFill>
                <a:latin typeface="Calibri" pitchFamily="34" charset="0"/>
                <a:ea typeface="Calibri" pitchFamily="34" charset="-122"/>
                <a:cs typeface="Calibri" pitchFamily="34" charset="-120"/>
              </a:rPr>
              <a:t> </a:t>
            </a:r>
            <a:r>
              <a:rPr lang="en-US" sz="2700" b="1" err="1">
                <a:solidFill>
                  <a:srgbClr val="1B4965"/>
                </a:solidFill>
                <a:latin typeface="Calibri" pitchFamily="34" charset="0"/>
                <a:ea typeface="Calibri" pitchFamily="34" charset="-122"/>
                <a:cs typeface="Calibri" pitchFamily="34" charset="-120"/>
              </a:rPr>
              <a:t>behövs</a:t>
            </a:r>
            <a:r>
              <a:rPr lang="en-US" sz="2700" b="1">
                <a:solidFill>
                  <a:srgbClr val="1B4965"/>
                </a:solidFill>
                <a:latin typeface="Calibri" pitchFamily="34" charset="0"/>
                <a:ea typeface="Calibri" pitchFamily="34" charset="-122"/>
                <a:cs typeface="Calibri" pitchFamily="34" charset="-120"/>
              </a:rPr>
              <a:t> om det </a:t>
            </a:r>
            <a:r>
              <a:rPr lang="en-US" sz="2700" b="1" err="1">
                <a:solidFill>
                  <a:srgbClr val="1B4965"/>
                </a:solidFill>
                <a:latin typeface="Calibri" pitchFamily="34" charset="0"/>
                <a:ea typeface="Calibri" pitchFamily="34" charset="-122"/>
                <a:cs typeface="Calibri" pitchFamily="34" charset="-120"/>
              </a:rPr>
              <a:t>utlovas</a:t>
            </a:r>
            <a:r>
              <a:rPr lang="en-US" sz="2700" b="1">
                <a:solidFill>
                  <a:srgbClr val="1B4965"/>
                </a:solidFill>
                <a:latin typeface="Calibri" pitchFamily="34" charset="0"/>
                <a:ea typeface="Calibri" pitchFamily="34" charset="-122"/>
                <a:cs typeface="Calibri" pitchFamily="34" charset="-120"/>
              </a:rPr>
              <a:t> 24 grader </a:t>
            </a:r>
            <a:r>
              <a:rPr lang="en-US" sz="2700" b="1" err="1">
                <a:solidFill>
                  <a:srgbClr val="1B4965"/>
                </a:solidFill>
                <a:latin typeface="Calibri" pitchFamily="34" charset="0"/>
                <a:ea typeface="Calibri" pitchFamily="34" charset="-122"/>
                <a:cs typeface="Calibri" pitchFamily="34" charset="-120"/>
              </a:rPr>
              <a:t>imorgon</a:t>
            </a:r>
            <a:r>
              <a:rPr lang="en-US" sz="2700" b="1">
                <a:solidFill>
                  <a:srgbClr val="1B4965"/>
                </a:solidFill>
                <a:latin typeface="Calibri" pitchFamily="34" charset="0"/>
                <a:ea typeface="Calibri" pitchFamily="34" charset="-122"/>
                <a:cs typeface="Calibri" pitchFamily="34" charset="-120"/>
              </a:rPr>
              <a:t>?</a:t>
            </a:r>
            <a:endParaRPr lang="en-US" sz="2700"/>
          </a:p>
        </p:txBody>
      </p:sp>
      <p:sp>
        <p:nvSpPr>
          <p:cNvPr id="9" name="textruta 8">
            <a:extLst>
              <a:ext uri="{FF2B5EF4-FFF2-40B4-BE49-F238E27FC236}">
                <a16:creationId xmlns:a16="http://schemas.microsoft.com/office/drawing/2014/main" id="{321DB71A-FE2F-D9B7-2BFC-C07403E80C63}"/>
              </a:ext>
            </a:extLst>
          </p:cNvPr>
          <p:cNvSpPr txBox="1"/>
          <p:nvPr/>
        </p:nvSpPr>
        <p:spPr>
          <a:xfrm>
            <a:off x="12207240" y="7734299"/>
            <a:ext cx="2473754" cy="1384995"/>
          </a:xfrm>
          <a:prstGeom prst="rect">
            <a:avLst/>
          </a:prstGeom>
          <a:noFill/>
        </p:spPr>
        <p:txBody>
          <a:bodyPr wrap="none" rtlCol="0">
            <a:spAutoFit/>
          </a:bodyPr>
          <a:lstStyle/>
          <a:p>
            <a:r>
              <a:rPr lang="en-US" sz="2800">
                <a:solidFill>
                  <a:srgbClr val="1C2541"/>
                </a:solidFill>
                <a:ea typeface="Calibri"/>
                <a:cs typeface="Calibri"/>
              </a:rPr>
              <a:t>y ≈ 4,5 · 24 − 15</a:t>
            </a:r>
            <a:endParaRPr lang="en-US" sz="2800"/>
          </a:p>
          <a:p>
            <a:r>
              <a:rPr lang="en-US" sz="2800" b="1">
                <a:solidFill>
                  <a:srgbClr val="F76C5E"/>
                </a:solidFill>
                <a:ea typeface="Calibri"/>
                <a:cs typeface="Calibri"/>
              </a:rPr>
              <a:t>≈ 93 </a:t>
            </a:r>
            <a:r>
              <a:rPr lang="en-US" sz="2800" b="1" err="1">
                <a:solidFill>
                  <a:srgbClr val="F76C5E"/>
                </a:solidFill>
                <a:ea typeface="Calibri"/>
                <a:cs typeface="Calibri"/>
              </a:rPr>
              <a:t>glassar</a:t>
            </a:r>
            <a:endParaRPr lang="en-US" sz="2800">
              <a:ea typeface="Calibri"/>
              <a:cs typeface="Calibri"/>
            </a:endParaRPr>
          </a:p>
          <a:p>
            <a:endParaRPr lang="sv-FI" sz="2800"/>
          </a:p>
        </p:txBody>
      </p:sp>
      <p:cxnSp>
        <p:nvCxnSpPr>
          <p:cNvPr id="13" name="Rak 12">
            <a:extLst>
              <a:ext uri="{FF2B5EF4-FFF2-40B4-BE49-F238E27FC236}">
                <a16:creationId xmlns:a16="http://schemas.microsoft.com/office/drawing/2014/main" id="{E13EF274-F1B6-C035-F6FD-F7111C67E75A}"/>
              </a:ext>
            </a:extLst>
          </p:cNvPr>
          <p:cNvCxnSpPr/>
          <p:nvPr/>
        </p:nvCxnSpPr>
        <p:spPr>
          <a:xfrm flipV="1">
            <a:off x="8814816" y="4265676"/>
            <a:ext cx="0" cy="4402836"/>
          </a:xfrm>
          <a:prstGeom prst="line">
            <a:avLst/>
          </a:prstGeom>
          <a:ln w="50800">
            <a:solidFill>
              <a:srgbClr val="FFAE00"/>
            </a:solidFill>
            <a:prstDash val="sysDot"/>
          </a:ln>
        </p:spPr>
        <p:style>
          <a:lnRef idx="1">
            <a:schemeClr val="accent1"/>
          </a:lnRef>
          <a:fillRef idx="0">
            <a:schemeClr val="accent1"/>
          </a:fillRef>
          <a:effectRef idx="0">
            <a:schemeClr val="accent1"/>
          </a:effectRef>
          <a:fontRef idx="minor">
            <a:schemeClr val="tx1"/>
          </a:fontRef>
        </p:style>
      </p:cxnSp>
      <p:cxnSp>
        <p:nvCxnSpPr>
          <p:cNvPr id="14" name="Rak 13">
            <a:extLst>
              <a:ext uri="{FF2B5EF4-FFF2-40B4-BE49-F238E27FC236}">
                <a16:creationId xmlns:a16="http://schemas.microsoft.com/office/drawing/2014/main" id="{FB01C2C6-B48C-35B2-61F9-6BA5A76645C9}"/>
              </a:ext>
            </a:extLst>
          </p:cNvPr>
          <p:cNvCxnSpPr>
            <a:cxnSpLocks/>
          </p:cNvCxnSpPr>
          <p:nvPr/>
        </p:nvCxnSpPr>
        <p:spPr>
          <a:xfrm>
            <a:off x="1747520" y="4265676"/>
            <a:ext cx="7067296" cy="0"/>
          </a:xfrm>
          <a:prstGeom prst="line">
            <a:avLst/>
          </a:prstGeom>
          <a:ln w="50800">
            <a:solidFill>
              <a:srgbClr val="FFAE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38647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E8CEFA07-E769-1A05-3DB1-A795AD90971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EAB4DB4-B149-79F8-BDD6-858A3D303A07}"/>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Vad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innebär</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k och m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i</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err="1">
                <a:solidFill>
                  <a:schemeClr val="bg1"/>
                </a:solidFill>
                <a:latin typeface="FUTURA MEDIUM" panose="020B0602020204020303" pitchFamily="34" charset="-79"/>
                <a:ea typeface="Calibri" pitchFamily="34" charset="-122"/>
                <a:cs typeface="FUTURA MEDIUM" panose="020B0602020204020303" pitchFamily="34" charset="-79"/>
              </a:rPr>
              <a:t>praktiken</a:t>
            </a:r>
            <a:r>
              <a:rPr lang="en-US" sz="4800" b="1">
                <a:solidFill>
                  <a:schemeClr val="bg1"/>
                </a:solidFill>
                <a:latin typeface="FUTURA MEDIUM" panose="020B0602020204020303" pitchFamily="34" charset="-79"/>
                <a:ea typeface="Calibri" pitchFamily="34" charset="-122"/>
                <a:cs typeface="FUTURA MEDIUM" panose="020B0602020204020303" pitchFamily="34" charset="-79"/>
              </a:rPr>
              <a:t>?</a:t>
            </a:r>
            <a:endParaRPr lang="en-US" sz="4800">
              <a:solidFill>
                <a:schemeClr val="bg1"/>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18247040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B3A22174-712F-839C-03F5-7A2EF2CB7E0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C8C4376-4157-368B-7BF4-9F3E4AC49FF8}"/>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a:cs typeface="FUTURA MEDIUM"/>
              </a:rPr>
              <a:t>Vad </a:t>
            </a:r>
            <a:r>
              <a:rPr lang="en-US" sz="4800" b="1" err="1">
                <a:solidFill>
                  <a:schemeClr val="bg1"/>
                </a:solidFill>
                <a:latin typeface="FUTURA MEDIUM" panose="020B0602020204020303" pitchFamily="34" charset="-79"/>
                <a:ea typeface="Calibri"/>
                <a:cs typeface="FUTURA MEDIUM"/>
              </a:rPr>
              <a:t>innebär</a:t>
            </a:r>
            <a:r>
              <a:rPr lang="en-US" sz="4800" b="1">
                <a:solidFill>
                  <a:schemeClr val="bg1"/>
                </a:solidFill>
                <a:latin typeface="FUTURA MEDIUM" panose="020B0602020204020303" pitchFamily="34" charset="-79"/>
                <a:ea typeface="Calibri"/>
                <a:cs typeface="FUTURA MEDIUM"/>
              </a:rPr>
              <a:t> k och m </a:t>
            </a:r>
            <a:r>
              <a:rPr lang="en-US" sz="4800" b="1" err="1">
                <a:solidFill>
                  <a:schemeClr val="bg1"/>
                </a:solidFill>
                <a:latin typeface="FUTURA MEDIUM" panose="020B0602020204020303" pitchFamily="34" charset="-79"/>
                <a:ea typeface="Calibri"/>
                <a:cs typeface="FUTURA MEDIUM"/>
              </a:rPr>
              <a:t>i</a:t>
            </a:r>
            <a:r>
              <a:rPr lang="en-US" sz="4800" b="1">
                <a:solidFill>
                  <a:schemeClr val="bg1"/>
                </a:solidFill>
                <a:latin typeface="FUTURA MEDIUM" panose="020B0602020204020303" pitchFamily="34" charset="-79"/>
                <a:ea typeface="Calibri"/>
                <a:cs typeface="FUTURA MEDIUM"/>
              </a:rPr>
              <a:t> </a:t>
            </a:r>
            <a:r>
              <a:rPr lang="en-US" sz="4800" b="1" err="1">
                <a:solidFill>
                  <a:schemeClr val="bg1"/>
                </a:solidFill>
                <a:latin typeface="FUTURA MEDIUM" panose="020B0602020204020303" pitchFamily="34" charset="-79"/>
                <a:ea typeface="Calibri"/>
                <a:cs typeface="FUTURA MEDIUM"/>
              </a:rPr>
              <a:t>praktiken</a:t>
            </a:r>
            <a:r>
              <a:rPr lang="en-US" sz="4800" b="1">
                <a:solidFill>
                  <a:schemeClr val="bg1"/>
                </a:solidFill>
                <a:latin typeface="FUTURA MEDIUM" panose="020B0602020204020303" pitchFamily="34" charset="-79"/>
                <a:ea typeface="Calibri"/>
                <a:cs typeface="FUTURA MEDIUM"/>
              </a:rPr>
              <a:t>?</a:t>
            </a:r>
            <a:endParaRPr lang="en-US" sz="4800">
              <a:solidFill>
                <a:schemeClr val="bg1"/>
              </a:solidFill>
              <a:latin typeface="Futura Medium" panose="020B0602020204020303" pitchFamily="34" charset="-79"/>
              <a:ea typeface="Calibri"/>
              <a:cs typeface="Futura Medium"/>
            </a:endParaRPr>
          </a:p>
        </p:txBody>
      </p:sp>
      <p:sp>
        <p:nvSpPr>
          <p:cNvPr id="4" name="Shape 2">
            <a:extLst>
              <a:ext uri="{FF2B5EF4-FFF2-40B4-BE49-F238E27FC236}">
                <a16:creationId xmlns:a16="http://schemas.microsoft.com/office/drawing/2014/main" id="{AB6C0087-5A18-AB6A-A67F-D46BFC07309D}"/>
              </a:ext>
            </a:extLst>
          </p:cNvPr>
          <p:cNvSpPr/>
          <p:nvPr/>
        </p:nvSpPr>
        <p:spPr>
          <a:xfrm>
            <a:off x="822960" y="2331720"/>
            <a:ext cx="8092440" cy="685800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5" name="Shape 3">
            <a:extLst>
              <a:ext uri="{FF2B5EF4-FFF2-40B4-BE49-F238E27FC236}">
                <a16:creationId xmlns:a16="http://schemas.microsoft.com/office/drawing/2014/main" id="{894F154A-DDD5-316B-DC09-B1508A44F398}"/>
              </a:ext>
            </a:extLst>
          </p:cNvPr>
          <p:cNvSpPr/>
          <p:nvPr/>
        </p:nvSpPr>
        <p:spPr>
          <a:xfrm>
            <a:off x="822960" y="2331720"/>
            <a:ext cx="8092440" cy="205740"/>
          </a:xfrm>
          <a:prstGeom prst="rect">
            <a:avLst/>
          </a:prstGeom>
          <a:solidFill>
            <a:srgbClr val="62B6CB"/>
          </a:solidFill>
          <a:ln w="12700">
            <a:solidFill>
              <a:srgbClr val="62B6CB"/>
            </a:solidFill>
            <a:prstDash val="solid"/>
          </a:ln>
        </p:spPr>
        <p:txBody>
          <a:bodyPr/>
          <a:lstStyle/>
          <a:p>
            <a:endParaRPr lang="sv-FI" sz="2700"/>
          </a:p>
        </p:txBody>
      </p:sp>
      <p:sp>
        <p:nvSpPr>
          <p:cNvPr id="6" name="Text 4">
            <a:extLst>
              <a:ext uri="{FF2B5EF4-FFF2-40B4-BE49-F238E27FC236}">
                <a16:creationId xmlns:a16="http://schemas.microsoft.com/office/drawing/2014/main" id="{D28F92A0-679C-F0DD-F10F-14E6C335BDBD}"/>
              </a:ext>
            </a:extLst>
          </p:cNvPr>
          <p:cNvSpPr/>
          <p:nvPr/>
        </p:nvSpPr>
        <p:spPr>
          <a:xfrm>
            <a:off x="1234440" y="2743200"/>
            <a:ext cx="1371600" cy="1371600"/>
          </a:xfrm>
          <a:prstGeom prst="rect">
            <a:avLst/>
          </a:prstGeom>
          <a:noFill/>
          <a:ln/>
        </p:spPr>
        <p:txBody>
          <a:bodyPr wrap="square" lIns="0" tIns="0" rIns="0" bIns="0" rtlCol="0" anchor="ctr"/>
          <a:lstStyle/>
          <a:p>
            <a:r>
              <a:rPr lang="en-US" sz="9600" b="1" i="1">
                <a:solidFill>
                  <a:srgbClr val="62B6CB"/>
                </a:solidFill>
                <a:latin typeface="Cambria" pitchFamily="34" charset="0"/>
                <a:ea typeface="Cambria" pitchFamily="34" charset="-122"/>
                <a:cs typeface="Cambria" pitchFamily="34" charset="-120"/>
              </a:rPr>
              <a:t>k</a:t>
            </a:r>
            <a:endParaRPr lang="en-US" sz="9600"/>
          </a:p>
        </p:txBody>
      </p:sp>
      <p:sp>
        <p:nvSpPr>
          <p:cNvPr id="7" name="Text 5">
            <a:extLst>
              <a:ext uri="{FF2B5EF4-FFF2-40B4-BE49-F238E27FC236}">
                <a16:creationId xmlns:a16="http://schemas.microsoft.com/office/drawing/2014/main" id="{7F622EBB-8F68-2F56-794A-85EBC7F3A325}"/>
              </a:ext>
            </a:extLst>
          </p:cNvPr>
          <p:cNvSpPr/>
          <p:nvPr/>
        </p:nvSpPr>
        <p:spPr>
          <a:xfrm>
            <a:off x="2743200" y="3017520"/>
            <a:ext cx="6172200" cy="822960"/>
          </a:xfrm>
          <a:prstGeom prst="rect">
            <a:avLst/>
          </a:prstGeom>
          <a:noFill/>
          <a:ln/>
        </p:spPr>
        <p:txBody>
          <a:bodyPr wrap="square" lIns="0" tIns="0" rIns="0" bIns="0" rtlCol="0" anchor="ctr"/>
          <a:lstStyle/>
          <a:p>
            <a:r>
              <a:rPr lang="en-US" sz="4400" b="1">
                <a:solidFill>
                  <a:srgbClr val="1B4965"/>
                </a:solidFill>
                <a:latin typeface="Calibri" pitchFamily="34" charset="0"/>
                <a:ea typeface="Calibri" pitchFamily="34" charset="-122"/>
                <a:cs typeface="Calibri" pitchFamily="34" charset="-120"/>
              </a:rPr>
              <a:t>Lutningen</a:t>
            </a:r>
            <a:endParaRPr lang="en-US" sz="4400"/>
          </a:p>
        </p:txBody>
      </p:sp>
      <p:sp>
        <p:nvSpPr>
          <p:cNvPr id="8" name="Text 6">
            <a:extLst>
              <a:ext uri="{FF2B5EF4-FFF2-40B4-BE49-F238E27FC236}">
                <a16:creationId xmlns:a16="http://schemas.microsoft.com/office/drawing/2014/main" id="{F97691FA-4C46-B5D1-B439-39D0F37D9178}"/>
              </a:ext>
            </a:extLst>
          </p:cNvPr>
          <p:cNvSpPr/>
          <p:nvPr/>
        </p:nvSpPr>
        <p:spPr>
          <a:xfrm>
            <a:off x="2743200" y="3703320"/>
            <a:ext cx="6172200" cy="685800"/>
          </a:xfrm>
          <a:prstGeom prst="rect">
            <a:avLst/>
          </a:prstGeom>
          <a:noFill/>
          <a:ln/>
        </p:spPr>
        <p:txBody>
          <a:bodyPr wrap="square" rtlCol="0" anchor="ctr"/>
          <a:lstStyle/>
          <a:p>
            <a:r>
              <a:rPr lang="en-US" sz="2800" i="1">
                <a:solidFill>
                  <a:srgbClr val="6C757D"/>
                </a:solidFill>
                <a:latin typeface="Calibri" pitchFamily="34" charset="0"/>
                <a:ea typeface="Calibri" pitchFamily="34" charset="-122"/>
                <a:cs typeface="Calibri" pitchFamily="34" charset="-120"/>
              </a:rPr>
              <a:t>Hur mycket y ändras när x ökar med 1.</a:t>
            </a:r>
            <a:endParaRPr lang="en-US" sz="2800"/>
          </a:p>
        </p:txBody>
      </p:sp>
      <p:sp>
        <p:nvSpPr>
          <p:cNvPr id="3" name="Text 7">
            <a:extLst>
              <a:ext uri="{FF2B5EF4-FFF2-40B4-BE49-F238E27FC236}">
                <a16:creationId xmlns:a16="http://schemas.microsoft.com/office/drawing/2014/main" id="{94AF86D2-1DCE-7CAA-9AA0-4DBD6FD1802A}"/>
              </a:ext>
            </a:extLst>
          </p:cNvPr>
          <p:cNvSpPr/>
          <p:nvPr/>
        </p:nvSpPr>
        <p:spPr>
          <a:xfrm>
            <a:off x="1234440" y="5172890"/>
            <a:ext cx="7269480" cy="3429000"/>
          </a:xfrm>
          <a:prstGeom prst="rect">
            <a:avLst/>
          </a:prstGeom>
          <a:noFill/>
          <a:ln/>
        </p:spPr>
        <p:txBody>
          <a:bodyPr wrap="square" rtlCol="0" anchor="ctr"/>
          <a:lstStyle/>
          <a:p>
            <a:r>
              <a:rPr lang="en-US" sz="3200">
                <a:solidFill>
                  <a:srgbClr val="1C2541"/>
                </a:solidFill>
                <a:latin typeface="Calibri" pitchFamily="34" charset="0"/>
                <a:ea typeface="Calibri" pitchFamily="34" charset="-122"/>
                <a:cs typeface="Calibri" pitchFamily="34" charset="-120"/>
              </a:rPr>
              <a:t>I vår modell: </a:t>
            </a:r>
          </a:p>
          <a:p>
            <a:endParaRPr lang="en-US" sz="3200"/>
          </a:p>
          <a:p>
            <a:r>
              <a:rPr lang="en-US" sz="3200">
                <a:solidFill>
                  <a:srgbClr val="1C2541"/>
                </a:solidFill>
                <a:latin typeface="Calibri" pitchFamily="34" charset="0"/>
                <a:ea typeface="Calibri" pitchFamily="34" charset="-122"/>
                <a:cs typeface="Calibri" pitchFamily="34" charset="-120"/>
              </a:rPr>
              <a:t>för varje grad varmare det blir, </a:t>
            </a:r>
            <a:endParaRPr lang="en-US" sz="3200"/>
          </a:p>
          <a:p>
            <a:r>
              <a:rPr lang="en-US" sz="3200" b="1">
                <a:solidFill>
                  <a:srgbClr val="F76C5E"/>
                </a:solidFill>
                <a:latin typeface="Calibri" pitchFamily="34" charset="0"/>
                <a:ea typeface="Calibri" pitchFamily="34" charset="-122"/>
                <a:cs typeface="Calibri" pitchFamily="34" charset="-120"/>
              </a:rPr>
              <a:t>säljs ungefär 4,5 fler glassar.</a:t>
            </a:r>
            <a:endParaRPr lang="en-US" sz="3200"/>
          </a:p>
        </p:txBody>
      </p:sp>
      <p:pic>
        <p:nvPicPr>
          <p:cNvPr id="10" name="Bildobjekt 9">
            <a:extLst>
              <a:ext uri="{FF2B5EF4-FFF2-40B4-BE49-F238E27FC236}">
                <a16:creationId xmlns:a16="http://schemas.microsoft.com/office/drawing/2014/main" id="{70305142-BE64-53F4-8B17-F6B0969CB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760" y="4585060"/>
            <a:ext cx="3281680" cy="2274432"/>
          </a:xfrm>
          <a:prstGeom prst="rect">
            <a:avLst/>
          </a:prstGeom>
        </p:spPr>
      </p:pic>
    </p:spTree>
    <p:extLst>
      <p:ext uri="{BB962C8B-B14F-4D97-AF65-F5344CB8AC3E}">
        <p14:creationId xmlns:p14="http://schemas.microsoft.com/office/powerpoint/2010/main" val="23480288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a:ea typeface="Calibri"/>
                <a:cs typeface="FUTURA MEDIUM"/>
              </a:rPr>
              <a:t>Vad </a:t>
            </a:r>
            <a:r>
              <a:rPr lang="en-US" sz="4800" b="1" err="1">
                <a:solidFill>
                  <a:schemeClr val="bg1"/>
                </a:solidFill>
                <a:latin typeface="FUTURA MEDIUM"/>
                <a:ea typeface="Calibri"/>
                <a:cs typeface="FUTURA MEDIUM"/>
              </a:rPr>
              <a:t>innebär</a:t>
            </a:r>
            <a:r>
              <a:rPr lang="en-US" sz="4800" b="1">
                <a:solidFill>
                  <a:schemeClr val="bg1"/>
                </a:solidFill>
                <a:latin typeface="FUTURA MEDIUM"/>
                <a:ea typeface="Calibri"/>
                <a:cs typeface="FUTURA MEDIUM"/>
              </a:rPr>
              <a:t> k och m </a:t>
            </a:r>
            <a:r>
              <a:rPr lang="en-US" sz="4800" b="1" err="1">
                <a:solidFill>
                  <a:schemeClr val="bg1"/>
                </a:solidFill>
                <a:latin typeface="FUTURA MEDIUM"/>
                <a:ea typeface="Calibri"/>
                <a:cs typeface="FUTURA MEDIUM"/>
              </a:rPr>
              <a:t>i</a:t>
            </a:r>
            <a:r>
              <a:rPr lang="en-US" sz="4800" b="1">
                <a:solidFill>
                  <a:schemeClr val="bg1"/>
                </a:solidFill>
                <a:latin typeface="FUTURA MEDIUM"/>
                <a:ea typeface="Calibri"/>
                <a:cs typeface="FUTURA MEDIUM"/>
              </a:rPr>
              <a:t> </a:t>
            </a:r>
            <a:r>
              <a:rPr lang="en-US" sz="4800" b="1" err="1">
                <a:solidFill>
                  <a:schemeClr val="bg1"/>
                </a:solidFill>
                <a:latin typeface="FUTURA MEDIUM"/>
                <a:ea typeface="Calibri"/>
                <a:cs typeface="FUTURA MEDIUM"/>
              </a:rPr>
              <a:t>praktiken</a:t>
            </a:r>
            <a:r>
              <a:rPr lang="en-US" sz="4800" b="1">
                <a:solidFill>
                  <a:schemeClr val="bg1"/>
                </a:solidFill>
                <a:latin typeface="FUTURA MEDIUM"/>
                <a:ea typeface="Calibri"/>
                <a:cs typeface="FUTURA MEDIUM"/>
              </a:rPr>
              <a:t>?</a:t>
            </a:r>
            <a:endParaRPr lang="en-US" sz="4800">
              <a:solidFill>
                <a:schemeClr val="bg1"/>
              </a:solidFill>
              <a:latin typeface="Futura Medium"/>
              <a:ea typeface="Calibri"/>
              <a:cs typeface="Futura Medium"/>
            </a:endParaRPr>
          </a:p>
        </p:txBody>
      </p:sp>
      <p:sp>
        <p:nvSpPr>
          <p:cNvPr id="4" name="Shape 2"/>
          <p:cNvSpPr/>
          <p:nvPr/>
        </p:nvSpPr>
        <p:spPr>
          <a:xfrm>
            <a:off x="822960" y="2331720"/>
            <a:ext cx="8092440" cy="685800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5" name="Shape 3"/>
          <p:cNvSpPr/>
          <p:nvPr/>
        </p:nvSpPr>
        <p:spPr>
          <a:xfrm>
            <a:off x="822960" y="2331720"/>
            <a:ext cx="8092440" cy="205740"/>
          </a:xfrm>
          <a:prstGeom prst="rect">
            <a:avLst/>
          </a:prstGeom>
          <a:solidFill>
            <a:srgbClr val="62B6CB"/>
          </a:solidFill>
          <a:ln w="12700">
            <a:solidFill>
              <a:srgbClr val="62B6CB"/>
            </a:solidFill>
            <a:prstDash val="solid"/>
          </a:ln>
        </p:spPr>
        <p:txBody>
          <a:bodyPr/>
          <a:lstStyle/>
          <a:p>
            <a:endParaRPr lang="sv-FI" sz="2700"/>
          </a:p>
        </p:txBody>
      </p:sp>
      <p:sp>
        <p:nvSpPr>
          <p:cNvPr id="6" name="Text 4"/>
          <p:cNvSpPr/>
          <p:nvPr/>
        </p:nvSpPr>
        <p:spPr>
          <a:xfrm>
            <a:off x="1234440" y="2743200"/>
            <a:ext cx="1371600" cy="1371600"/>
          </a:xfrm>
          <a:prstGeom prst="rect">
            <a:avLst/>
          </a:prstGeom>
          <a:noFill/>
          <a:ln/>
        </p:spPr>
        <p:txBody>
          <a:bodyPr wrap="square" lIns="0" tIns="0" rIns="0" bIns="0" rtlCol="0" anchor="ctr"/>
          <a:lstStyle/>
          <a:p>
            <a:r>
              <a:rPr lang="en-US" sz="9600" b="1" i="1">
                <a:solidFill>
                  <a:srgbClr val="62B6CB"/>
                </a:solidFill>
                <a:latin typeface="Cambria" pitchFamily="34" charset="0"/>
                <a:ea typeface="Cambria" pitchFamily="34" charset="-122"/>
                <a:cs typeface="Cambria" pitchFamily="34" charset="-120"/>
              </a:rPr>
              <a:t>k</a:t>
            </a:r>
            <a:endParaRPr lang="en-US" sz="9600"/>
          </a:p>
        </p:txBody>
      </p:sp>
      <p:sp>
        <p:nvSpPr>
          <p:cNvPr id="7" name="Text 5"/>
          <p:cNvSpPr/>
          <p:nvPr/>
        </p:nvSpPr>
        <p:spPr>
          <a:xfrm>
            <a:off x="2743200" y="3017520"/>
            <a:ext cx="6172200" cy="822960"/>
          </a:xfrm>
          <a:prstGeom prst="rect">
            <a:avLst/>
          </a:prstGeom>
          <a:noFill/>
          <a:ln/>
        </p:spPr>
        <p:txBody>
          <a:bodyPr wrap="square" lIns="0" tIns="0" rIns="0" bIns="0" rtlCol="0" anchor="ctr"/>
          <a:lstStyle/>
          <a:p>
            <a:r>
              <a:rPr lang="en-US" sz="4400" b="1">
                <a:solidFill>
                  <a:srgbClr val="1B4965"/>
                </a:solidFill>
                <a:latin typeface="Calibri" pitchFamily="34" charset="0"/>
                <a:ea typeface="Calibri" pitchFamily="34" charset="-122"/>
                <a:cs typeface="Calibri" pitchFamily="34" charset="-120"/>
              </a:rPr>
              <a:t>Lutningen</a:t>
            </a:r>
            <a:endParaRPr lang="en-US" sz="4400"/>
          </a:p>
        </p:txBody>
      </p:sp>
      <p:sp>
        <p:nvSpPr>
          <p:cNvPr id="8" name="Text 6"/>
          <p:cNvSpPr/>
          <p:nvPr/>
        </p:nvSpPr>
        <p:spPr>
          <a:xfrm>
            <a:off x="2743200" y="3703320"/>
            <a:ext cx="6172200" cy="685800"/>
          </a:xfrm>
          <a:prstGeom prst="rect">
            <a:avLst/>
          </a:prstGeom>
          <a:noFill/>
          <a:ln/>
        </p:spPr>
        <p:txBody>
          <a:bodyPr wrap="square" rtlCol="0" anchor="ctr"/>
          <a:lstStyle/>
          <a:p>
            <a:r>
              <a:rPr lang="en-US" sz="2800" i="1">
                <a:solidFill>
                  <a:srgbClr val="6C757D"/>
                </a:solidFill>
                <a:latin typeface="Calibri" pitchFamily="34" charset="0"/>
                <a:ea typeface="Calibri" pitchFamily="34" charset="-122"/>
                <a:cs typeface="Calibri" pitchFamily="34" charset="-120"/>
              </a:rPr>
              <a:t>Hur mycket y ändras när x ökar med 1.</a:t>
            </a:r>
            <a:endParaRPr lang="en-US" sz="2800"/>
          </a:p>
        </p:txBody>
      </p:sp>
      <p:sp>
        <p:nvSpPr>
          <p:cNvPr id="10" name="Shape 8"/>
          <p:cNvSpPr/>
          <p:nvPr/>
        </p:nvSpPr>
        <p:spPr>
          <a:xfrm>
            <a:off x="9326880" y="2331720"/>
            <a:ext cx="8092440" cy="685800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1" name="Shape 9"/>
          <p:cNvSpPr/>
          <p:nvPr/>
        </p:nvSpPr>
        <p:spPr>
          <a:xfrm>
            <a:off x="9326880" y="2331720"/>
            <a:ext cx="8092440" cy="205740"/>
          </a:xfrm>
          <a:prstGeom prst="rect">
            <a:avLst/>
          </a:prstGeom>
          <a:solidFill>
            <a:srgbClr val="F76C5E"/>
          </a:solidFill>
          <a:ln w="12700">
            <a:solidFill>
              <a:srgbClr val="F76C5E"/>
            </a:solidFill>
            <a:prstDash val="solid"/>
          </a:ln>
        </p:spPr>
        <p:txBody>
          <a:bodyPr/>
          <a:lstStyle/>
          <a:p>
            <a:endParaRPr lang="sv-FI" sz="2700"/>
          </a:p>
        </p:txBody>
      </p:sp>
      <p:sp>
        <p:nvSpPr>
          <p:cNvPr id="12" name="Text 10"/>
          <p:cNvSpPr/>
          <p:nvPr/>
        </p:nvSpPr>
        <p:spPr>
          <a:xfrm>
            <a:off x="9738360" y="2743200"/>
            <a:ext cx="1371600" cy="1371600"/>
          </a:xfrm>
          <a:prstGeom prst="rect">
            <a:avLst/>
          </a:prstGeom>
          <a:noFill/>
          <a:ln/>
        </p:spPr>
        <p:txBody>
          <a:bodyPr wrap="square" lIns="0" tIns="0" rIns="0" bIns="0" rtlCol="0" anchor="ctr"/>
          <a:lstStyle/>
          <a:p>
            <a:r>
              <a:rPr lang="en-US" sz="9600" b="1" i="1">
                <a:solidFill>
                  <a:srgbClr val="F76C5E"/>
                </a:solidFill>
                <a:latin typeface="Cambria" pitchFamily="34" charset="0"/>
                <a:ea typeface="Cambria" pitchFamily="34" charset="-122"/>
                <a:cs typeface="Cambria" pitchFamily="34" charset="-120"/>
              </a:rPr>
              <a:t>m</a:t>
            </a:r>
            <a:endParaRPr lang="en-US" sz="9600"/>
          </a:p>
        </p:txBody>
      </p:sp>
      <p:sp>
        <p:nvSpPr>
          <p:cNvPr id="13" name="Text 11"/>
          <p:cNvSpPr/>
          <p:nvPr/>
        </p:nvSpPr>
        <p:spPr>
          <a:xfrm>
            <a:off x="11247120" y="3017520"/>
            <a:ext cx="6172200" cy="822960"/>
          </a:xfrm>
          <a:prstGeom prst="rect">
            <a:avLst/>
          </a:prstGeom>
          <a:noFill/>
          <a:ln/>
        </p:spPr>
        <p:txBody>
          <a:bodyPr wrap="square" lIns="0" tIns="0" rIns="0" bIns="0" rtlCol="0" anchor="ctr"/>
          <a:lstStyle/>
          <a:p>
            <a:r>
              <a:rPr lang="en-US" sz="4400" b="1" err="1">
                <a:solidFill>
                  <a:srgbClr val="1B4965"/>
                </a:solidFill>
                <a:latin typeface="Calibri" pitchFamily="34" charset="0"/>
                <a:ea typeface="Calibri" pitchFamily="34" charset="-122"/>
                <a:cs typeface="Calibri" pitchFamily="34" charset="-120"/>
              </a:rPr>
              <a:t>Skärningspunkten</a:t>
            </a:r>
            <a:endParaRPr lang="en-US" sz="3600"/>
          </a:p>
        </p:txBody>
      </p:sp>
      <p:sp>
        <p:nvSpPr>
          <p:cNvPr id="14" name="Text 12"/>
          <p:cNvSpPr/>
          <p:nvPr/>
        </p:nvSpPr>
        <p:spPr>
          <a:xfrm>
            <a:off x="11247120" y="3703320"/>
            <a:ext cx="6172200" cy="685800"/>
          </a:xfrm>
          <a:prstGeom prst="rect">
            <a:avLst/>
          </a:prstGeom>
          <a:noFill/>
          <a:ln/>
        </p:spPr>
        <p:txBody>
          <a:bodyPr wrap="square" rtlCol="0" anchor="ctr"/>
          <a:lstStyle/>
          <a:p>
            <a:r>
              <a:rPr lang="en-US" sz="2800" i="1">
                <a:solidFill>
                  <a:srgbClr val="6C757D"/>
                </a:solidFill>
                <a:latin typeface="Calibri" pitchFamily="34" charset="0"/>
                <a:ea typeface="Calibri" pitchFamily="34" charset="-122"/>
                <a:cs typeface="Calibri" pitchFamily="34" charset="-120"/>
              </a:rPr>
              <a:t>Var linjen skär y-axeln (när x = 0).</a:t>
            </a:r>
            <a:endParaRPr lang="en-US" sz="2800"/>
          </a:p>
        </p:txBody>
      </p:sp>
      <p:sp>
        <p:nvSpPr>
          <p:cNvPr id="18" name="Text 7">
            <a:extLst>
              <a:ext uri="{FF2B5EF4-FFF2-40B4-BE49-F238E27FC236}">
                <a16:creationId xmlns:a16="http://schemas.microsoft.com/office/drawing/2014/main" id="{80A72565-A573-E0D7-A6F9-EA250C7C1274}"/>
              </a:ext>
            </a:extLst>
          </p:cNvPr>
          <p:cNvSpPr/>
          <p:nvPr/>
        </p:nvSpPr>
        <p:spPr>
          <a:xfrm>
            <a:off x="1234440" y="5172890"/>
            <a:ext cx="7269480" cy="3429000"/>
          </a:xfrm>
          <a:prstGeom prst="rect">
            <a:avLst/>
          </a:prstGeom>
          <a:noFill/>
          <a:ln/>
        </p:spPr>
        <p:txBody>
          <a:bodyPr wrap="square" rtlCol="0" anchor="ctr"/>
          <a:lstStyle/>
          <a:p>
            <a:r>
              <a:rPr lang="en-US" sz="3200">
                <a:solidFill>
                  <a:srgbClr val="1C2541"/>
                </a:solidFill>
                <a:latin typeface="Calibri" pitchFamily="34" charset="0"/>
                <a:ea typeface="Calibri" pitchFamily="34" charset="-122"/>
                <a:cs typeface="Calibri" pitchFamily="34" charset="-120"/>
              </a:rPr>
              <a:t>I vår modell: </a:t>
            </a:r>
          </a:p>
          <a:p>
            <a:endParaRPr lang="en-US" sz="3200"/>
          </a:p>
          <a:p>
            <a:r>
              <a:rPr lang="en-US" sz="3200">
                <a:solidFill>
                  <a:srgbClr val="1C2541"/>
                </a:solidFill>
                <a:latin typeface="Calibri" pitchFamily="34" charset="0"/>
                <a:ea typeface="Calibri" pitchFamily="34" charset="-122"/>
                <a:cs typeface="Calibri" pitchFamily="34" charset="-120"/>
              </a:rPr>
              <a:t>för varje grad varmare det blir, </a:t>
            </a:r>
            <a:endParaRPr lang="en-US" sz="3200"/>
          </a:p>
          <a:p>
            <a:r>
              <a:rPr lang="en-US" sz="3200" b="1">
                <a:solidFill>
                  <a:srgbClr val="F76C5E"/>
                </a:solidFill>
                <a:latin typeface="Calibri" pitchFamily="34" charset="0"/>
                <a:ea typeface="Calibri" pitchFamily="34" charset="-122"/>
                <a:cs typeface="Calibri" pitchFamily="34" charset="-120"/>
              </a:rPr>
              <a:t>säljs ungefär 4,5 fler glassar.</a:t>
            </a:r>
            <a:endParaRPr lang="en-US" sz="3200"/>
          </a:p>
        </p:txBody>
      </p:sp>
      <p:sp>
        <p:nvSpPr>
          <p:cNvPr id="19" name="Text 13">
            <a:extLst>
              <a:ext uri="{FF2B5EF4-FFF2-40B4-BE49-F238E27FC236}">
                <a16:creationId xmlns:a16="http://schemas.microsoft.com/office/drawing/2014/main" id="{ED476905-6CE1-EABC-D2B6-D07FB52E1BE0}"/>
              </a:ext>
            </a:extLst>
          </p:cNvPr>
          <p:cNvSpPr/>
          <p:nvPr/>
        </p:nvSpPr>
        <p:spPr>
          <a:xfrm>
            <a:off x="9718767" y="5172890"/>
            <a:ext cx="7269480" cy="3429000"/>
          </a:xfrm>
          <a:prstGeom prst="rect">
            <a:avLst/>
          </a:prstGeom>
          <a:noFill/>
          <a:ln/>
        </p:spPr>
        <p:txBody>
          <a:bodyPr wrap="square" rtlCol="0" anchor="ctr"/>
          <a:lstStyle/>
          <a:p>
            <a:r>
              <a:rPr lang="en-US" sz="3200" dirty="0">
                <a:solidFill>
                  <a:srgbClr val="1C2541"/>
                </a:solidFill>
                <a:latin typeface="Calibri" pitchFamily="34" charset="0"/>
                <a:ea typeface="Calibri" pitchFamily="34" charset="-122"/>
                <a:cs typeface="Calibri" pitchFamily="34" charset="-120"/>
              </a:rPr>
              <a:t>I </a:t>
            </a:r>
            <a:r>
              <a:rPr lang="en-US" sz="3200" dirty="0" err="1">
                <a:solidFill>
                  <a:srgbClr val="1C2541"/>
                </a:solidFill>
                <a:latin typeface="Calibri" pitchFamily="34" charset="0"/>
                <a:ea typeface="Calibri" pitchFamily="34" charset="-122"/>
                <a:cs typeface="Calibri" pitchFamily="34" charset="-120"/>
              </a:rPr>
              <a:t>vår</a:t>
            </a:r>
            <a:r>
              <a:rPr lang="en-US" sz="3200" dirty="0">
                <a:solidFill>
                  <a:srgbClr val="1C2541"/>
                </a:solidFill>
                <a:latin typeface="Calibri" pitchFamily="34" charset="0"/>
                <a:ea typeface="Calibri" pitchFamily="34" charset="-122"/>
                <a:cs typeface="Calibri" pitchFamily="34" charset="-120"/>
              </a:rPr>
              <a:t> </a:t>
            </a:r>
            <a:r>
              <a:rPr lang="en-US" sz="3200" dirty="0" err="1">
                <a:solidFill>
                  <a:srgbClr val="1C2541"/>
                </a:solidFill>
                <a:latin typeface="Calibri" pitchFamily="34" charset="0"/>
                <a:ea typeface="Calibri" pitchFamily="34" charset="-122"/>
                <a:cs typeface="Calibri" pitchFamily="34" charset="-120"/>
              </a:rPr>
              <a:t>modell</a:t>
            </a:r>
            <a:r>
              <a:rPr lang="en-US" sz="3200" dirty="0">
                <a:solidFill>
                  <a:srgbClr val="1C2541"/>
                </a:solidFill>
                <a:latin typeface="Calibri" pitchFamily="34" charset="0"/>
                <a:ea typeface="Calibri" pitchFamily="34" charset="-122"/>
                <a:cs typeface="Calibri" pitchFamily="34" charset="-120"/>
              </a:rPr>
              <a:t>: </a:t>
            </a:r>
            <a:endParaRPr lang="en-US" sz="3200" dirty="0"/>
          </a:p>
          <a:p>
            <a:endParaRPr lang="en-US" sz="3200" dirty="0">
              <a:solidFill>
                <a:srgbClr val="1C2541"/>
              </a:solidFill>
              <a:latin typeface="Calibri" pitchFamily="34" charset="0"/>
              <a:ea typeface="Calibri" pitchFamily="34" charset="-122"/>
              <a:cs typeface="Calibri" pitchFamily="34" charset="-120"/>
            </a:endParaRPr>
          </a:p>
          <a:p>
            <a:r>
              <a:rPr lang="en-US" sz="3200" dirty="0">
                <a:solidFill>
                  <a:srgbClr val="1C2541"/>
                </a:solidFill>
                <a:latin typeface="Calibri" pitchFamily="34" charset="0"/>
                <a:ea typeface="Calibri" pitchFamily="34" charset="-122"/>
                <a:cs typeface="Calibri" pitchFamily="34" charset="-120"/>
              </a:rPr>
              <a:t>vid 0°C </a:t>
            </a:r>
            <a:r>
              <a:rPr lang="en-US" sz="3200" dirty="0" err="1">
                <a:solidFill>
                  <a:srgbClr val="1C2541"/>
                </a:solidFill>
                <a:latin typeface="Calibri" pitchFamily="34" charset="0"/>
                <a:ea typeface="Calibri" pitchFamily="34" charset="-122"/>
                <a:cs typeface="Calibri" pitchFamily="34" charset="-120"/>
              </a:rPr>
              <a:t>kommer</a:t>
            </a:r>
            <a:r>
              <a:rPr lang="en-US" sz="3200" dirty="0">
                <a:solidFill>
                  <a:srgbClr val="1C2541"/>
                </a:solidFill>
                <a:latin typeface="Calibri" pitchFamily="34" charset="0"/>
                <a:ea typeface="Calibri" pitchFamily="34" charset="-122"/>
                <a:cs typeface="Calibri" pitchFamily="34" charset="-120"/>
              </a:rPr>
              <a:t> vi </a:t>
            </a:r>
            <a:r>
              <a:rPr lang="en-US" sz="3200" dirty="0" err="1">
                <a:solidFill>
                  <a:srgbClr val="1C2541"/>
                </a:solidFill>
                <a:latin typeface="Calibri" pitchFamily="34" charset="0"/>
                <a:ea typeface="Calibri" pitchFamily="34" charset="-122"/>
                <a:cs typeface="Calibri" pitchFamily="34" charset="-120"/>
              </a:rPr>
              <a:t>att</a:t>
            </a:r>
            <a:r>
              <a:rPr lang="en-US" sz="3200" dirty="0">
                <a:solidFill>
                  <a:srgbClr val="1C2541"/>
                </a:solidFill>
                <a:latin typeface="Calibri" pitchFamily="34" charset="0"/>
                <a:ea typeface="Calibri" pitchFamily="34" charset="-122"/>
                <a:cs typeface="Calibri" pitchFamily="34" charset="-120"/>
              </a:rPr>
              <a:t> </a:t>
            </a:r>
            <a:r>
              <a:rPr lang="en-US" sz="3200" dirty="0" err="1">
                <a:solidFill>
                  <a:srgbClr val="1C2541"/>
                </a:solidFill>
                <a:latin typeface="Calibri" pitchFamily="34" charset="0"/>
                <a:ea typeface="Calibri" pitchFamily="34" charset="-122"/>
                <a:cs typeface="Calibri" pitchFamily="34" charset="-120"/>
              </a:rPr>
              <a:t>sälja</a:t>
            </a:r>
            <a:r>
              <a:rPr lang="en-US" sz="3200" dirty="0">
                <a:solidFill>
                  <a:srgbClr val="1C2541"/>
                </a:solidFill>
                <a:latin typeface="Calibri" pitchFamily="34" charset="0"/>
                <a:ea typeface="Calibri" pitchFamily="34" charset="-122"/>
                <a:cs typeface="Calibri" pitchFamily="34" charset="-120"/>
              </a:rPr>
              <a:t> −15 </a:t>
            </a:r>
            <a:r>
              <a:rPr lang="en-US" sz="3200" dirty="0" err="1">
                <a:solidFill>
                  <a:srgbClr val="1C2541"/>
                </a:solidFill>
                <a:latin typeface="Calibri" pitchFamily="34" charset="0"/>
                <a:ea typeface="Calibri" pitchFamily="34" charset="-122"/>
                <a:cs typeface="Calibri" pitchFamily="34" charset="-120"/>
              </a:rPr>
              <a:t>glassar</a:t>
            </a:r>
            <a:r>
              <a:rPr lang="en-US" sz="3200" dirty="0">
                <a:solidFill>
                  <a:srgbClr val="1C2541"/>
                </a:solidFill>
                <a:latin typeface="Calibri" pitchFamily="34" charset="0"/>
                <a:ea typeface="Calibri" pitchFamily="34" charset="-122"/>
                <a:cs typeface="Calibri" pitchFamily="34" charset="-120"/>
              </a:rPr>
              <a:t>.</a:t>
            </a:r>
            <a:endParaRPr lang="en-US" sz="3200" dirty="0"/>
          </a:p>
          <a:p>
            <a:r>
              <a:rPr lang="en-US" sz="3200" dirty="0">
                <a:solidFill>
                  <a:srgbClr val="000000"/>
                </a:solidFill>
                <a:latin typeface="Calibri" pitchFamily="34" charset="0"/>
                <a:ea typeface="Calibri" pitchFamily="34" charset="-122"/>
                <a:cs typeface="Calibri" pitchFamily="34" charset="-120"/>
              </a:rPr>
              <a:t> </a:t>
            </a:r>
            <a:endParaRPr lang="en-US" sz="3200" dirty="0"/>
          </a:p>
        </p:txBody>
      </p:sp>
      <p:pic>
        <p:nvPicPr>
          <p:cNvPr id="3" name="Bildobjekt 2">
            <a:extLst>
              <a:ext uri="{FF2B5EF4-FFF2-40B4-BE49-F238E27FC236}">
                <a16:creationId xmlns:a16="http://schemas.microsoft.com/office/drawing/2014/main" id="{EC9226B1-A78C-DF4F-B9AF-219A1F7016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760" y="4585060"/>
            <a:ext cx="3281680" cy="227443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0C5E1D0B-1FB7-1130-72A4-46057D32D31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2AF461A-4C33-A47F-97A5-BBF01920F36A}"/>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a:ea typeface="Calibri"/>
                <a:cs typeface="FUTURA MEDIUM"/>
              </a:rPr>
              <a:t>Vad </a:t>
            </a:r>
            <a:r>
              <a:rPr lang="en-US" sz="4800" b="1" err="1">
                <a:solidFill>
                  <a:schemeClr val="bg1"/>
                </a:solidFill>
                <a:latin typeface="FUTURA MEDIUM"/>
                <a:ea typeface="Calibri"/>
                <a:cs typeface="FUTURA MEDIUM"/>
              </a:rPr>
              <a:t>innebär</a:t>
            </a:r>
            <a:r>
              <a:rPr lang="en-US" sz="4800" b="1">
                <a:solidFill>
                  <a:schemeClr val="bg1"/>
                </a:solidFill>
                <a:latin typeface="FUTURA MEDIUM"/>
                <a:ea typeface="Calibri"/>
                <a:cs typeface="FUTURA MEDIUM"/>
              </a:rPr>
              <a:t> k och m </a:t>
            </a:r>
            <a:r>
              <a:rPr lang="en-US" sz="4800" b="1" err="1">
                <a:solidFill>
                  <a:schemeClr val="bg1"/>
                </a:solidFill>
                <a:latin typeface="FUTURA MEDIUM"/>
                <a:ea typeface="Calibri"/>
                <a:cs typeface="FUTURA MEDIUM"/>
              </a:rPr>
              <a:t>i</a:t>
            </a:r>
            <a:r>
              <a:rPr lang="en-US" sz="4800" b="1">
                <a:solidFill>
                  <a:schemeClr val="bg1"/>
                </a:solidFill>
                <a:latin typeface="FUTURA MEDIUM"/>
                <a:ea typeface="Calibri"/>
                <a:cs typeface="FUTURA MEDIUM"/>
              </a:rPr>
              <a:t> </a:t>
            </a:r>
            <a:r>
              <a:rPr lang="en-US" sz="4800" b="1" err="1">
                <a:solidFill>
                  <a:schemeClr val="bg1"/>
                </a:solidFill>
                <a:latin typeface="FUTURA MEDIUM"/>
                <a:ea typeface="Calibri"/>
                <a:cs typeface="FUTURA MEDIUM"/>
              </a:rPr>
              <a:t>praktiken</a:t>
            </a:r>
            <a:r>
              <a:rPr lang="en-US" sz="4800" b="1">
                <a:solidFill>
                  <a:schemeClr val="bg1"/>
                </a:solidFill>
                <a:latin typeface="FUTURA MEDIUM"/>
                <a:ea typeface="Calibri"/>
                <a:cs typeface="FUTURA MEDIUM"/>
              </a:rPr>
              <a:t>?</a:t>
            </a:r>
            <a:endParaRPr lang="en-US" sz="4800">
              <a:solidFill>
                <a:schemeClr val="bg1"/>
              </a:solidFill>
              <a:latin typeface="Futura Medium"/>
              <a:ea typeface="Calibri"/>
              <a:cs typeface="Futura Medium" panose="020B0602020204020303" pitchFamily="34" charset="-79"/>
            </a:endParaRPr>
          </a:p>
        </p:txBody>
      </p:sp>
      <p:sp>
        <p:nvSpPr>
          <p:cNvPr id="4" name="Shape 2">
            <a:extLst>
              <a:ext uri="{FF2B5EF4-FFF2-40B4-BE49-F238E27FC236}">
                <a16:creationId xmlns:a16="http://schemas.microsoft.com/office/drawing/2014/main" id="{0B321BEA-A035-EFC7-541F-16A21D979573}"/>
              </a:ext>
            </a:extLst>
          </p:cNvPr>
          <p:cNvSpPr/>
          <p:nvPr/>
        </p:nvSpPr>
        <p:spPr>
          <a:xfrm>
            <a:off x="822960" y="2331720"/>
            <a:ext cx="8092440" cy="685800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5" name="Shape 3">
            <a:extLst>
              <a:ext uri="{FF2B5EF4-FFF2-40B4-BE49-F238E27FC236}">
                <a16:creationId xmlns:a16="http://schemas.microsoft.com/office/drawing/2014/main" id="{85378CBF-610F-D48D-5F4B-87E0789A0D7D}"/>
              </a:ext>
            </a:extLst>
          </p:cNvPr>
          <p:cNvSpPr/>
          <p:nvPr/>
        </p:nvSpPr>
        <p:spPr>
          <a:xfrm>
            <a:off x="822960" y="2331720"/>
            <a:ext cx="8092440" cy="205740"/>
          </a:xfrm>
          <a:prstGeom prst="rect">
            <a:avLst/>
          </a:prstGeom>
          <a:solidFill>
            <a:srgbClr val="62B6CB"/>
          </a:solidFill>
          <a:ln w="12700">
            <a:solidFill>
              <a:srgbClr val="62B6CB"/>
            </a:solidFill>
            <a:prstDash val="solid"/>
          </a:ln>
        </p:spPr>
        <p:txBody>
          <a:bodyPr/>
          <a:lstStyle/>
          <a:p>
            <a:endParaRPr lang="sv-FI" sz="2700"/>
          </a:p>
        </p:txBody>
      </p:sp>
      <p:sp>
        <p:nvSpPr>
          <p:cNvPr id="6" name="Text 4">
            <a:extLst>
              <a:ext uri="{FF2B5EF4-FFF2-40B4-BE49-F238E27FC236}">
                <a16:creationId xmlns:a16="http://schemas.microsoft.com/office/drawing/2014/main" id="{9FA8DD09-242D-1A1C-DE5F-B934C9663CE4}"/>
              </a:ext>
            </a:extLst>
          </p:cNvPr>
          <p:cNvSpPr/>
          <p:nvPr/>
        </p:nvSpPr>
        <p:spPr>
          <a:xfrm>
            <a:off x="1234440" y="2743200"/>
            <a:ext cx="1371600" cy="1371600"/>
          </a:xfrm>
          <a:prstGeom prst="rect">
            <a:avLst/>
          </a:prstGeom>
          <a:noFill/>
          <a:ln/>
        </p:spPr>
        <p:txBody>
          <a:bodyPr wrap="square" lIns="0" tIns="0" rIns="0" bIns="0" rtlCol="0" anchor="ctr"/>
          <a:lstStyle/>
          <a:p>
            <a:r>
              <a:rPr lang="en-US" sz="9600" b="1" i="1">
                <a:solidFill>
                  <a:srgbClr val="62B6CB"/>
                </a:solidFill>
                <a:latin typeface="Cambria" pitchFamily="34" charset="0"/>
                <a:ea typeface="Cambria" pitchFamily="34" charset="-122"/>
                <a:cs typeface="Cambria" pitchFamily="34" charset="-120"/>
              </a:rPr>
              <a:t>k</a:t>
            </a:r>
            <a:endParaRPr lang="en-US" sz="9600"/>
          </a:p>
        </p:txBody>
      </p:sp>
      <p:sp>
        <p:nvSpPr>
          <p:cNvPr id="7" name="Text 5">
            <a:extLst>
              <a:ext uri="{FF2B5EF4-FFF2-40B4-BE49-F238E27FC236}">
                <a16:creationId xmlns:a16="http://schemas.microsoft.com/office/drawing/2014/main" id="{EEF068EA-B63A-3EF1-BF02-090D3C2BB146}"/>
              </a:ext>
            </a:extLst>
          </p:cNvPr>
          <p:cNvSpPr/>
          <p:nvPr/>
        </p:nvSpPr>
        <p:spPr>
          <a:xfrm>
            <a:off x="2743200" y="3017520"/>
            <a:ext cx="6172200" cy="822960"/>
          </a:xfrm>
          <a:prstGeom prst="rect">
            <a:avLst/>
          </a:prstGeom>
          <a:noFill/>
          <a:ln/>
        </p:spPr>
        <p:txBody>
          <a:bodyPr wrap="square" lIns="0" tIns="0" rIns="0" bIns="0" rtlCol="0" anchor="ctr"/>
          <a:lstStyle/>
          <a:p>
            <a:r>
              <a:rPr lang="en-US" sz="4400" b="1">
                <a:solidFill>
                  <a:srgbClr val="1B4965"/>
                </a:solidFill>
                <a:latin typeface="Calibri" pitchFamily="34" charset="0"/>
                <a:ea typeface="Calibri" pitchFamily="34" charset="-122"/>
                <a:cs typeface="Calibri" pitchFamily="34" charset="-120"/>
              </a:rPr>
              <a:t>Lutningen</a:t>
            </a:r>
            <a:endParaRPr lang="en-US" sz="4400"/>
          </a:p>
        </p:txBody>
      </p:sp>
      <p:sp>
        <p:nvSpPr>
          <p:cNvPr id="8" name="Text 6">
            <a:extLst>
              <a:ext uri="{FF2B5EF4-FFF2-40B4-BE49-F238E27FC236}">
                <a16:creationId xmlns:a16="http://schemas.microsoft.com/office/drawing/2014/main" id="{D95E4CDB-B8AE-1A6B-2226-E61BB1EE58FD}"/>
              </a:ext>
            </a:extLst>
          </p:cNvPr>
          <p:cNvSpPr/>
          <p:nvPr/>
        </p:nvSpPr>
        <p:spPr>
          <a:xfrm>
            <a:off x="2743200" y="3703320"/>
            <a:ext cx="6172200" cy="685800"/>
          </a:xfrm>
          <a:prstGeom prst="rect">
            <a:avLst/>
          </a:prstGeom>
          <a:noFill/>
          <a:ln/>
        </p:spPr>
        <p:txBody>
          <a:bodyPr wrap="square" rtlCol="0" anchor="ctr"/>
          <a:lstStyle/>
          <a:p>
            <a:r>
              <a:rPr lang="en-US" sz="2800" i="1">
                <a:solidFill>
                  <a:srgbClr val="6C757D"/>
                </a:solidFill>
                <a:latin typeface="Calibri" pitchFamily="34" charset="0"/>
                <a:ea typeface="Calibri" pitchFamily="34" charset="-122"/>
                <a:cs typeface="Calibri" pitchFamily="34" charset="-120"/>
              </a:rPr>
              <a:t>Hur mycket y ändras när x ökar med 1.</a:t>
            </a:r>
            <a:endParaRPr lang="en-US" sz="2800"/>
          </a:p>
        </p:txBody>
      </p:sp>
      <p:sp>
        <p:nvSpPr>
          <p:cNvPr id="9" name="Text 7">
            <a:extLst>
              <a:ext uri="{FF2B5EF4-FFF2-40B4-BE49-F238E27FC236}">
                <a16:creationId xmlns:a16="http://schemas.microsoft.com/office/drawing/2014/main" id="{F42D8D7C-43E9-F164-D21C-98757545EF5B}"/>
              </a:ext>
            </a:extLst>
          </p:cNvPr>
          <p:cNvSpPr/>
          <p:nvPr/>
        </p:nvSpPr>
        <p:spPr>
          <a:xfrm>
            <a:off x="1234440" y="5172890"/>
            <a:ext cx="7269480" cy="3429000"/>
          </a:xfrm>
          <a:prstGeom prst="rect">
            <a:avLst/>
          </a:prstGeom>
          <a:noFill/>
          <a:ln/>
        </p:spPr>
        <p:txBody>
          <a:bodyPr wrap="square" rtlCol="0" anchor="ctr"/>
          <a:lstStyle/>
          <a:p>
            <a:r>
              <a:rPr lang="en-US" sz="3200">
                <a:solidFill>
                  <a:srgbClr val="1C2541"/>
                </a:solidFill>
                <a:latin typeface="Calibri" pitchFamily="34" charset="0"/>
                <a:ea typeface="Calibri" pitchFamily="34" charset="-122"/>
                <a:cs typeface="Calibri" pitchFamily="34" charset="-120"/>
              </a:rPr>
              <a:t>I vår modell: </a:t>
            </a:r>
          </a:p>
          <a:p>
            <a:endParaRPr lang="en-US" sz="3200"/>
          </a:p>
          <a:p>
            <a:r>
              <a:rPr lang="en-US" sz="3200">
                <a:solidFill>
                  <a:srgbClr val="1C2541"/>
                </a:solidFill>
                <a:latin typeface="Calibri" pitchFamily="34" charset="0"/>
                <a:ea typeface="Calibri" pitchFamily="34" charset="-122"/>
                <a:cs typeface="Calibri" pitchFamily="34" charset="-120"/>
              </a:rPr>
              <a:t>för varje grad varmare det blir, </a:t>
            </a:r>
            <a:endParaRPr lang="en-US" sz="3200"/>
          </a:p>
          <a:p>
            <a:r>
              <a:rPr lang="en-US" sz="3200" b="1">
                <a:solidFill>
                  <a:srgbClr val="F76C5E"/>
                </a:solidFill>
                <a:latin typeface="Calibri" pitchFamily="34" charset="0"/>
                <a:ea typeface="Calibri" pitchFamily="34" charset="-122"/>
                <a:cs typeface="Calibri" pitchFamily="34" charset="-120"/>
              </a:rPr>
              <a:t>säljs ungefär 4,5 fler glassar.</a:t>
            </a:r>
            <a:endParaRPr lang="en-US" sz="3200"/>
          </a:p>
        </p:txBody>
      </p:sp>
      <p:sp>
        <p:nvSpPr>
          <p:cNvPr id="10" name="Shape 8">
            <a:extLst>
              <a:ext uri="{FF2B5EF4-FFF2-40B4-BE49-F238E27FC236}">
                <a16:creationId xmlns:a16="http://schemas.microsoft.com/office/drawing/2014/main" id="{E833D5B1-DB72-673A-47F9-85E6CC39DBC3}"/>
              </a:ext>
            </a:extLst>
          </p:cNvPr>
          <p:cNvSpPr/>
          <p:nvPr/>
        </p:nvSpPr>
        <p:spPr>
          <a:xfrm>
            <a:off x="9326880" y="2331720"/>
            <a:ext cx="8092440" cy="685800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1" name="Shape 9">
            <a:extLst>
              <a:ext uri="{FF2B5EF4-FFF2-40B4-BE49-F238E27FC236}">
                <a16:creationId xmlns:a16="http://schemas.microsoft.com/office/drawing/2014/main" id="{EE9AE465-3E5C-91B7-BC7B-8AAC5ABFF351}"/>
              </a:ext>
            </a:extLst>
          </p:cNvPr>
          <p:cNvSpPr/>
          <p:nvPr/>
        </p:nvSpPr>
        <p:spPr>
          <a:xfrm>
            <a:off x="9326880" y="2331720"/>
            <a:ext cx="8092440" cy="205740"/>
          </a:xfrm>
          <a:prstGeom prst="rect">
            <a:avLst/>
          </a:prstGeom>
          <a:solidFill>
            <a:srgbClr val="F76C5E"/>
          </a:solidFill>
          <a:ln w="12700">
            <a:solidFill>
              <a:srgbClr val="F76C5E"/>
            </a:solidFill>
            <a:prstDash val="solid"/>
          </a:ln>
        </p:spPr>
        <p:txBody>
          <a:bodyPr/>
          <a:lstStyle/>
          <a:p>
            <a:endParaRPr lang="sv-FI" sz="2700"/>
          </a:p>
        </p:txBody>
      </p:sp>
      <p:sp>
        <p:nvSpPr>
          <p:cNvPr id="12" name="Text 10">
            <a:extLst>
              <a:ext uri="{FF2B5EF4-FFF2-40B4-BE49-F238E27FC236}">
                <a16:creationId xmlns:a16="http://schemas.microsoft.com/office/drawing/2014/main" id="{7AA8311D-A006-7EEA-C1DE-B43A306AD072}"/>
              </a:ext>
            </a:extLst>
          </p:cNvPr>
          <p:cNvSpPr/>
          <p:nvPr/>
        </p:nvSpPr>
        <p:spPr>
          <a:xfrm>
            <a:off x="9738360" y="2743200"/>
            <a:ext cx="1371600" cy="1371600"/>
          </a:xfrm>
          <a:prstGeom prst="rect">
            <a:avLst/>
          </a:prstGeom>
          <a:noFill/>
          <a:ln/>
        </p:spPr>
        <p:txBody>
          <a:bodyPr wrap="square" lIns="0" tIns="0" rIns="0" bIns="0" rtlCol="0" anchor="ctr"/>
          <a:lstStyle/>
          <a:p>
            <a:r>
              <a:rPr lang="en-US" sz="9600" b="1" i="1">
                <a:solidFill>
                  <a:srgbClr val="F76C5E"/>
                </a:solidFill>
                <a:latin typeface="Cambria" pitchFamily="34" charset="0"/>
                <a:ea typeface="Cambria" pitchFamily="34" charset="-122"/>
                <a:cs typeface="Cambria" pitchFamily="34" charset="-120"/>
              </a:rPr>
              <a:t>m</a:t>
            </a:r>
            <a:endParaRPr lang="en-US" sz="9600"/>
          </a:p>
        </p:txBody>
      </p:sp>
      <p:sp>
        <p:nvSpPr>
          <p:cNvPr id="13" name="Text 11">
            <a:extLst>
              <a:ext uri="{FF2B5EF4-FFF2-40B4-BE49-F238E27FC236}">
                <a16:creationId xmlns:a16="http://schemas.microsoft.com/office/drawing/2014/main" id="{4F54F01E-B83A-07D4-2AB6-0E0E68537FEE}"/>
              </a:ext>
            </a:extLst>
          </p:cNvPr>
          <p:cNvSpPr/>
          <p:nvPr/>
        </p:nvSpPr>
        <p:spPr>
          <a:xfrm>
            <a:off x="11247120" y="3017520"/>
            <a:ext cx="6172200" cy="822960"/>
          </a:xfrm>
          <a:prstGeom prst="rect">
            <a:avLst/>
          </a:prstGeom>
          <a:noFill/>
          <a:ln/>
        </p:spPr>
        <p:txBody>
          <a:bodyPr wrap="square" lIns="0" tIns="0" rIns="0" bIns="0" rtlCol="0" anchor="ctr"/>
          <a:lstStyle/>
          <a:p>
            <a:r>
              <a:rPr lang="en-US" sz="4400" b="1" err="1">
                <a:solidFill>
                  <a:srgbClr val="1B4965"/>
                </a:solidFill>
                <a:latin typeface="Calibri" pitchFamily="34" charset="0"/>
                <a:ea typeface="Calibri" pitchFamily="34" charset="-122"/>
                <a:cs typeface="Calibri" pitchFamily="34" charset="-120"/>
              </a:rPr>
              <a:t>Skärningspunkten</a:t>
            </a:r>
            <a:endParaRPr lang="en-US" sz="3600"/>
          </a:p>
        </p:txBody>
      </p:sp>
      <p:sp>
        <p:nvSpPr>
          <p:cNvPr id="14" name="Text 12">
            <a:extLst>
              <a:ext uri="{FF2B5EF4-FFF2-40B4-BE49-F238E27FC236}">
                <a16:creationId xmlns:a16="http://schemas.microsoft.com/office/drawing/2014/main" id="{16E791D1-492F-48B4-765A-1056499145D4}"/>
              </a:ext>
            </a:extLst>
          </p:cNvPr>
          <p:cNvSpPr/>
          <p:nvPr/>
        </p:nvSpPr>
        <p:spPr>
          <a:xfrm>
            <a:off x="11247120" y="3703320"/>
            <a:ext cx="6172200" cy="685800"/>
          </a:xfrm>
          <a:prstGeom prst="rect">
            <a:avLst/>
          </a:prstGeom>
          <a:noFill/>
          <a:ln/>
        </p:spPr>
        <p:txBody>
          <a:bodyPr wrap="square" rtlCol="0" anchor="ctr"/>
          <a:lstStyle/>
          <a:p>
            <a:r>
              <a:rPr lang="en-US" sz="2800" i="1">
                <a:solidFill>
                  <a:srgbClr val="6C757D"/>
                </a:solidFill>
                <a:latin typeface="Calibri" pitchFamily="34" charset="0"/>
                <a:ea typeface="Calibri" pitchFamily="34" charset="-122"/>
                <a:cs typeface="Calibri" pitchFamily="34" charset="-120"/>
              </a:rPr>
              <a:t>Var linjen skär y-axeln (när x = 0).</a:t>
            </a:r>
            <a:endParaRPr lang="en-US" sz="2800"/>
          </a:p>
        </p:txBody>
      </p:sp>
      <p:sp>
        <p:nvSpPr>
          <p:cNvPr id="15" name="Text 13">
            <a:extLst>
              <a:ext uri="{FF2B5EF4-FFF2-40B4-BE49-F238E27FC236}">
                <a16:creationId xmlns:a16="http://schemas.microsoft.com/office/drawing/2014/main" id="{8E4037EA-719E-90DF-7D27-A983CBDB3A54}"/>
              </a:ext>
            </a:extLst>
          </p:cNvPr>
          <p:cNvSpPr/>
          <p:nvPr/>
        </p:nvSpPr>
        <p:spPr>
          <a:xfrm>
            <a:off x="9718767" y="5172890"/>
            <a:ext cx="7269480" cy="3429000"/>
          </a:xfrm>
          <a:prstGeom prst="rect">
            <a:avLst/>
          </a:prstGeom>
          <a:noFill/>
          <a:ln/>
        </p:spPr>
        <p:txBody>
          <a:bodyPr wrap="square" rtlCol="0" anchor="ctr"/>
          <a:lstStyle/>
          <a:p>
            <a:r>
              <a:rPr lang="en-US" sz="3200" dirty="0">
                <a:solidFill>
                  <a:srgbClr val="1C2541"/>
                </a:solidFill>
                <a:latin typeface="Calibri" pitchFamily="34" charset="0"/>
                <a:ea typeface="Calibri" pitchFamily="34" charset="-122"/>
                <a:cs typeface="Calibri" pitchFamily="34" charset="-120"/>
              </a:rPr>
              <a:t>I </a:t>
            </a:r>
            <a:r>
              <a:rPr lang="en-US" sz="3200" dirty="0" err="1">
                <a:solidFill>
                  <a:srgbClr val="1C2541"/>
                </a:solidFill>
                <a:latin typeface="Calibri" pitchFamily="34" charset="0"/>
                <a:ea typeface="Calibri" pitchFamily="34" charset="-122"/>
                <a:cs typeface="Calibri" pitchFamily="34" charset="-120"/>
              </a:rPr>
              <a:t>vår</a:t>
            </a:r>
            <a:r>
              <a:rPr lang="en-US" sz="3200" dirty="0">
                <a:solidFill>
                  <a:srgbClr val="1C2541"/>
                </a:solidFill>
                <a:latin typeface="Calibri" pitchFamily="34" charset="0"/>
                <a:ea typeface="Calibri" pitchFamily="34" charset="-122"/>
                <a:cs typeface="Calibri" pitchFamily="34" charset="-120"/>
              </a:rPr>
              <a:t> </a:t>
            </a:r>
            <a:r>
              <a:rPr lang="en-US" sz="3200" dirty="0" err="1">
                <a:solidFill>
                  <a:srgbClr val="1C2541"/>
                </a:solidFill>
                <a:latin typeface="Calibri" pitchFamily="34" charset="0"/>
                <a:ea typeface="Calibri" pitchFamily="34" charset="-122"/>
                <a:cs typeface="Calibri" pitchFamily="34" charset="-120"/>
              </a:rPr>
              <a:t>modell</a:t>
            </a:r>
            <a:r>
              <a:rPr lang="en-US" sz="3200" dirty="0">
                <a:solidFill>
                  <a:srgbClr val="1C2541"/>
                </a:solidFill>
                <a:latin typeface="Calibri" pitchFamily="34" charset="0"/>
                <a:ea typeface="Calibri" pitchFamily="34" charset="-122"/>
                <a:cs typeface="Calibri" pitchFamily="34" charset="-120"/>
              </a:rPr>
              <a:t>: </a:t>
            </a:r>
            <a:endParaRPr lang="en-US" sz="3200" dirty="0"/>
          </a:p>
          <a:p>
            <a:endParaRPr lang="en-US" sz="3200" dirty="0">
              <a:solidFill>
                <a:srgbClr val="1C2541"/>
              </a:solidFill>
              <a:latin typeface="Calibri" pitchFamily="34" charset="0"/>
              <a:ea typeface="Calibri" pitchFamily="34" charset="-122"/>
              <a:cs typeface="Calibri" pitchFamily="34" charset="-120"/>
            </a:endParaRPr>
          </a:p>
          <a:p>
            <a:r>
              <a:rPr lang="en-US" sz="3200" dirty="0">
                <a:solidFill>
                  <a:srgbClr val="1C2541"/>
                </a:solidFill>
                <a:latin typeface="Calibri" pitchFamily="34" charset="0"/>
                <a:ea typeface="Calibri" pitchFamily="34" charset="-122"/>
                <a:cs typeface="Calibri" pitchFamily="34" charset="-120"/>
              </a:rPr>
              <a:t>vid 0°C </a:t>
            </a:r>
            <a:r>
              <a:rPr lang="en-US" sz="3200" dirty="0" err="1">
                <a:solidFill>
                  <a:srgbClr val="1C2541"/>
                </a:solidFill>
                <a:latin typeface="Calibri" pitchFamily="34" charset="0"/>
                <a:ea typeface="Calibri" pitchFamily="34" charset="-122"/>
                <a:cs typeface="Calibri" pitchFamily="34" charset="-120"/>
              </a:rPr>
              <a:t>kommer</a:t>
            </a:r>
            <a:r>
              <a:rPr lang="en-US" sz="3200" dirty="0">
                <a:solidFill>
                  <a:srgbClr val="1C2541"/>
                </a:solidFill>
                <a:latin typeface="Calibri" pitchFamily="34" charset="0"/>
                <a:ea typeface="Calibri" pitchFamily="34" charset="-122"/>
                <a:cs typeface="Calibri" pitchFamily="34" charset="-120"/>
              </a:rPr>
              <a:t> vi </a:t>
            </a:r>
            <a:r>
              <a:rPr lang="en-US" sz="3200" dirty="0" err="1">
                <a:solidFill>
                  <a:srgbClr val="1C2541"/>
                </a:solidFill>
                <a:latin typeface="Calibri" pitchFamily="34" charset="0"/>
                <a:ea typeface="Calibri" pitchFamily="34" charset="-122"/>
                <a:cs typeface="Calibri" pitchFamily="34" charset="-120"/>
              </a:rPr>
              <a:t>att</a:t>
            </a:r>
            <a:r>
              <a:rPr lang="en-US" sz="3200" dirty="0">
                <a:solidFill>
                  <a:srgbClr val="1C2541"/>
                </a:solidFill>
                <a:latin typeface="Calibri" pitchFamily="34" charset="0"/>
                <a:ea typeface="Calibri" pitchFamily="34" charset="-122"/>
                <a:cs typeface="Calibri" pitchFamily="34" charset="-120"/>
              </a:rPr>
              <a:t> </a:t>
            </a:r>
            <a:r>
              <a:rPr lang="en-US" sz="3200" dirty="0" err="1">
                <a:solidFill>
                  <a:srgbClr val="1C2541"/>
                </a:solidFill>
                <a:latin typeface="Calibri" pitchFamily="34" charset="0"/>
                <a:ea typeface="Calibri" pitchFamily="34" charset="-122"/>
                <a:cs typeface="Calibri" pitchFamily="34" charset="-120"/>
              </a:rPr>
              <a:t>sälja</a:t>
            </a:r>
            <a:r>
              <a:rPr lang="en-US" sz="3200" dirty="0">
                <a:solidFill>
                  <a:srgbClr val="1C2541"/>
                </a:solidFill>
                <a:latin typeface="Calibri" pitchFamily="34" charset="0"/>
                <a:ea typeface="Calibri" pitchFamily="34" charset="-122"/>
                <a:cs typeface="Calibri" pitchFamily="34" charset="-120"/>
              </a:rPr>
              <a:t> </a:t>
            </a:r>
            <a:r>
              <a:rPr lang="en-US" sz="3200" dirty="0">
                <a:solidFill>
                  <a:srgbClr val="1C2541"/>
                </a:solidFill>
                <a:highlight>
                  <a:srgbClr val="FFFF00"/>
                </a:highlight>
                <a:latin typeface="Calibri" pitchFamily="34" charset="0"/>
                <a:ea typeface="Calibri" pitchFamily="34" charset="-122"/>
                <a:cs typeface="Calibri" pitchFamily="34" charset="-120"/>
              </a:rPr>
              <a:t>−15 </a:t>
            </a:r>
            <a:r>
              <a:rPr lang="en-US" sz="3200" dirty="0" err="1">
                <a:solidFill>
                  <a:srgbClr val="1C2541"/>
                </a:solidFill>
                <a:highlight>
                  <a:srgbClr val="FFFF00"/>
                </a:highlight>
                <a:latin typeface="Calibri" pitchFamily="34" charset="0"/>
                <a:ea typeface="Calibri" pitchFamily="34" charset="-122"/>
                <a:cs typeface="Calibri" pitchFamily="34" charset="-120"/>
              </a:rPr>
              <a:t>glassar</a:t>
            </a:r>
            <a:r>
              <a:rPr lang="en-US" sz="3200" dirty="0">
                <a:solidFill>
                  <a:srgbClr val="1C2541"/>
                </a:solidFill>
                <a:latin typeface="Calibri" pitchFamily="34" charset="0"/>
                <a:ea typeface="Calibri" pitchFamily="34" charset="-122"/>
                <a:cs typeface="Calibri" pitchFamily="34" charset="-120"/>
              </a:rPr>
              <a:t>.</a:t>
            </a:r>
            <a:endParaRPr lang="en-US" sz="3200" dirty="0"/>
          </a:p>
          <a:p>
            <a:r>
              <a:rPr lang="en-US" sz="3200" dirty="0">
                <a:solidFill>
                  <a:srgbClr val="000000"/>
                </a:solidFill>
                <a:latin typeface="Calibri" pitchFamily="34" charset="0"/>
                <a:ea typeface="Calibri" pitchFamily="34" charset="-122"/>
                <a:cs typeface="Calibri" pitchFamily="34" charset="-120"/>
              </a:rPr>
              <a:t> </a:t>
            </a:r>
            <a:endParaRPr lang="en-US" sz="3200" dirty="0"/>
          </a:p>
        </p:txBody>
      </p:sp>
      <p:sp>
        <p:nvSpPr>
          <p:cNvPr id="18" name="textruta 17">
            <a:extLst>
              <a:ext uri="{FF2B5EF4-FFF2-40B4-BE49-F238E27FC236}">
                <a16:creationId xmlns:a16="http://schemas.microsoft.com/office/drawing/2014/main" id="{ACFACDC6-215E-B99C-D2F1-F23E545DA515}"/>
              </a:ext>
            </a:extLst>
          </p:cNvPr>
          <p:cNvSpPr txBox="1"/>
          <p:nvPr/>
        </p:nvSpPr>
        <p:spPr>
          <a:xfrm>
            <a:off x="10750732" y="7769096"/>
            <a:ext cx="5695406" cy="769441"/>
          </a:xfrm>
          <a:prstGeom prst="rect">
            <a:avLst/>
          </a:prstGeom>
          <a:noFill/>
        </p:spPr>
        <p:txBody>
          <a:bodyPr wrap="square">
            <a:spAutoFit/>
          </a:bodyPr>
          <a:lstStyle/>
          <a:p>
            <a:pPr algn="ctr"/>
            <a:r>
              <a:rPr lang="en-US" sz="4400" err="1">
                <a:solidFill>
                  <a:srgbClr val="1B4964"/>
                </a:solidFill>
                <a:latin typeface="Calibri" panose="020F0502020204030204" pitchFamily="34" charset="0"/>
                <a:ea typeface="Calibri" pitchFamily="34" charset="-122"/>
                <a:cs typeface="Calibri" panose="020F0502020204030204" pitchFamily="34" charset="0"/>
              </a:rPr>
              <a:t>Är</a:t>
            </a:r>
            <a:r>
              <a:rPr lang="en-US" sz="4400">
                <a:solidFill>
                  <a:srgbClr val="1B4964"/>
                </a:solidFill>
                <a:latin typeface="Calibri" panose="020F0502020204030204" pitchFamily="34" charset="0"/>
                <a:ea typeface="Calibri" pitchFamily="34" charset="-122"/>
                <a:cs typeface="Calibri" panose="020F0502020204030204" pitchFamily="34" charset="0"/>
              </a:rPr>
              <a:t> det </a:t>
            </a:r>
            <a:r>
              <a:rPr lang="en-US" sz="4400" err="1">
                <a:solidFill>
                  <a:srgbClr val="1B4964"/>
                </a:solidFill>
                <a:latin typeface="Calibri" panose="020F0502020204030204" pitchFamily="34" charset="0"/>
                <a:ea typeface="Calibri" pitchFamily="34" charset="-122"/>
                <a:cs typeface="Calibri" panose="020F0502020204030204" pitchFamily="34" charset="0"/>
              </a:rPr>
              <a:t>rimligt</a:t>
            </a:r>
            <a:r>
              <a:rPr lang="en-US" sz="4400">
                <a:solidFill>
                  <a:srgbClr val="1B4964"/>
                </a:solidFill>
                <a:latin typeface="Calibri" panose="020F0502020204030204" pitchFamily="34" charset="0"/>
                <a:ea typeface="Calibri" pitchFamily="34" charset="-122"/>
                <a:cs typeface="Calibri" panose="020F0502020204030204" pitchFamily="34" charset="0"/>
              </a:rPr>
              <a:t>? </a:t>
            </a:r>
            <a:endParaRPr lang="en-US" sz="4400">
              <a:solidFill>
                <a:srgbClr val="1B4964"/>
              </a:solidFill>
              <a:latin typeface="Calibri" panose="020F0502020204030204" pitchFamily="34" charset="0"/>
              <a:cs typeface="Calibri" panose="020F0502020204030204" pitchFamily="34" charset="0"/>
            </a:endParaRPr>
          </a:p>
        </p:txBody>
      </p:sp>
      <p:pic>
        <p:nvPicPr>
          <p:cNvPr id="3" name="Bildobjekt 2">
            <a:extLst>
              <a:ext uri="{FF2B5EF4-FFF2-40B4-BE49-F238E27FC236}">
                <a16:creationId xmlns:a16="http://schemas.microsoft.com/office/drawing/2014/main" id="{7E96E658-DA72-5B48-3A56-800ED5B5F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760" y="4585060"/>
            <a:ext cx="3281680" cy="2274432"/>
          </a:xfrm>
          <a:prstGeom prst="rect">
            <a:avLst/>
          </a:prstGeom>
        </p:spPr>
      </p:pic>
    </p:spTree>
    <p:extLst>
      <p:ext uri="{BB962C8B-B14F-4D97-AF65-F5344CB8AC3E}">
        <p14:creationId xmlns:p14="http://schemas.microsoft.com/office/powerpoint/2010/main" val="15971551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BC31B22C-8CF1-9CD7-51EE-ADE343A1786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F70F7D8-6DF1-2BE8-ADEF-78E5A93F02D3}"/>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a:ea typeface="Calibri"/>
                <a:cs typeface="FUTURA MEDIUM"/>
              </a:rPr>
              <a:t>Fel i </a:t>
            </a:r>
            <a:r>
              <a:rPr lang="en-US" sz="4800" b="1" dirty="0" err="1">
                <a:solidFill>
                  <a:schemeClr val="bg1"/>
                </a:solidFill>
                <a:latin typeface="FUTURA MEDIUM"/>
                <a:ea typeface="Calibri"/>
                <a:cs typeface="FUTURA MEDIUM"/>
              </a:rPr>
              <a:t>modellen</a:t>
            </a:r>
            <a:r>
              <a:rPr lang="en-US" sz="4800" b="1" dirty="0">
                <a:solidFill>
                  <a:schemeClr val="bg1"/>
                </a:solidFill>
                <a:latin typeface="FUTURA MEDIUM"/>
                <a:ea typeface="Calibri"/>
                <a:cs typeface="FUTURA MEDIUM"/>
              </a:rPr>
              <a:t> – ett </a:t>
            </a:r>
            <a:r>
              <a:rPr lang="en-US" sz="4800" b="1" dirty="0" err="1">
                <a:solidFill>
                  <a:schemeClr val="bg1"/>
                </a:solidFill>
                <a:latin typeface="FUTURA MEDIUM"/>
                <a:ea typeface="Calibri"/>
                <a:cs typeface="FUTURA MEDIUM"/>
              </a:rPr>
              <a:t>negativt</a:t>
            </a:r>
            <a:r>
              <a:rPr lang="en-US" sz="4800" b="1" dirty="0">
                <a:solidFill>
                  <a:schemeClr val="bg1"/>
                </a:solidFill>
                <a:latin typeface="FUTURA MEDIUM"/>
                <a:ea typeface="Calibri"/>
                <a:cs typeface="FUTURA MEDIUM"/>
              </a:rPr>
              <a:t> </a:t>
            </a:r>
            <a:r>
              <a:rPr lang="en-US" sz="4800" b="1" dirty="0" err="1">
                <a:solidFill>
                  <a:schemeClr val="bg1"/>
                </a:solidFill>
                <a:latin typeface="FUTURA MEDIUM"/>
                <a:ea typeface="Calibri"/>
                <a:cs typeface="FUTURA MEDIUM"/>
              </a:rPr>
              <a:t>antal</a:t>
            </a:r>
            <a:r>
              <a:rPr lang="en-US" sz="4800" b="1" dirty="0">
                <a:solidFill>
                  <a:schemeClr val="bg1"/>
                </a:solidFill>
                <a:latin typeface="FUTURA MEDIUM"/>
                <a:ea typeface="Calibri"/>
                <a:cs typeface="FUTURA MEDIUM"/>
              </a:rPr>
              <a:t> </a:t>
            </a:r>
            <a:r>
              <a:rPr lang="en-US" sz="4800" b="1" dirty="0" err="1">
                <a:solidFill>
                  <a:schemeClr val="bg1"/>
                </a:solidFill>
                <a:latin typeface="FUTURA MEDIUM"/>
                <a:ea typeface="Calibri"/>
                <a:cs typeface="FUTURA MEDIUM"/>
              </a:rPr>
              <a:t>är</a:t>
            </a:r>
            <a:r>
              <a:rPr lang="en-US" sz="4800" b="1" dirty="0">
                <a:solidFill>
                  <a:schemeClr val="bg1"/>
                </a:solidFill>
                <a:latin typeface="FUTURA MEDIUM"/>
                <a:ea typeface="Calibri"/>
                <a:cs typeface="FUTURA MEDIUM"/>
              </a:rPr>
              <a:t> </a:t>
            </a:r>
            <a:r>
              <a:rPr lang="en-US" sz="4800" b="1" dirty="0" err="1">
                <a:solidFill>
                  <a:schemeClr val="bg1"/>
                </a:solidFill>
                <a:latin typeface="FUTURA MEDIUM"/>
                <a:ea typeface="Calibri"/>
                <a:cs typeface="FUTURA MEDIUM"/>
              </a:rPr>
              <a:t>inte</a:t>
            </a:r>
            <a:r>
              <a:rPr lang="en-US" sz="4800" b="1" dirty="0">
                <a:solidFill>
                  <a:schemeClr val="bg1"/>
                </a:solidFill>
                <a:latin typeface="FUTURA MEDIUM"/>
                <a:ea typeface="Calibri"/>
                <a:cs typeface="FUTURA MEDIUM"/>
              </a:rPr>
              <a:t> </a:t>
            </a:r>
            <a:r>
              <a:rPr lang="en-US" sz="4800" b="1" dirty="0" err="1">
                <a:solidFill>
                  <a:schemeClr val="bg1"/>
                </a:solidFill>
                <a:latin typeface="FUTURA MEDIUM"/>
                <a:ea typeface="Calibri"/>
                <a:cs typeface="FUTURA MEDIUM"/>
              </a:rPr>
              <a:t>rimligt</a:t>
            </a:r>
            <a:endParaRPr lang="en-US" sz="4800" dirty="0">
              <a:solidFill>
                <a:schemeClr val="bg1"/>
              </a:solidFill>
              <a:latin typeface="Futura Medium"/>
              <a:ea typeface="Calibri"/>
              <a:cs typeface="Futura Medium" panose="020B0602020204020303" pitchFamily="34" charset="-79"/>
            </a:endParaRPr>
          </a:p>
        </p:txBody>
      </p:sp>
      <p:sp>
        <p:nvSpPr>
          <p:cNvPr id="6" name="Text 3">
            <a:extLst>
              <a:ext uri="{FF2B5EF4-FFF2-40B4-BE49-F238E27FC236}">
                <a16:creationId xmlns:a16="http://schemas.microsoft.com/office/drawing/2014/main" id="{F3051BD9-A558-F18B-9305-CD1ACF0EA59B}"/>
              </a:ext>
            </a:extLst>
          </p:cNvPr>
          <p:cNvSpPr/>
          <p:nvPr/>
        </p:nvSpPr>
        <p:spPr>
          <a:xfrm>
            <a:off x="11932920" y="2468880"/>
            <a:ext cx="5486400" cy="960120"/>
          </a:xfrm>
          <a:prstGeom prst="rect">
            <a:avLst/>
          </a:prstGeom>
          <a:noFill/>
          <a:ln/>
        </p:spPr>
        <p:txBody>
          <a:bodyPr wrap="square" lIns="0" tIns="0" rIns="0" bIns="0" rtlCol="0" anchor="ctr"/>
          <a:lstStyle/>
          <a:p>
            <a:pPr algn="ctr"/>
            <a:endParaRPr lang="en-US" sz="4500" dirty="0"/>
          </a:p>
        </p:txBody>
      </p:sp>
      <p:pic>
        <p:nvPicPr>
          <p:cNvPr id="10" name="Image 0" descr="preencoded.png">
            <a:extLst>
              <a:ext uri="{FF2B5EF4-FFF2-40B4-BE49-F238E27FC236}">
                <a16:creationId xmlns:a16="http://schemas.microsoft.com/office/drawing/2014/main" id="{85009560-3F60-F905-F441-C38E3614DB7D}"/>
              </a:ext>
            </a:extLst>
          </p:cNvPr>
          <p:cNvPicPr>
            <a:picLocks noChangeAspect="1"/>
          </p:cNvPicPr>
          <p:nvPr/>
        </p:nvPicPr>
        <p:blipFill>
          <a:blip r:embed="rId3"/>
          <a:stretch>
            <a:fillRect/>
          </a:stretch>
        </p:blipFill>
        <p:spPr>
          <a:xfrm>
            <a:off x="842556" y="2342894"/>
            <a:ext cx="10658858" cy="7105905"/>
          </a:xfrm>
          <a:prstGeom prst="rect">
            <a:avLst/>
          </a:prstGeom>
        </p:spPr>
      </p:pic>
      <p:cxnSp>
        <p:nvCxnSpPr>
          <p:cNvPr id="13" name="Rak 12">
            <a:extLst>
              <a:ext uri="{FF2B5EF4-FFF2-40B4-BE49-F238E27FC236}">
                <a16:creationId xmlns:a16="http://schemas.microsoft.com/office/drawing/2014/main" id="{6FCA41B1-6344-E0EB-EE12-D87DECC71B14}"/>
              </a:ext>
            </a:extLst>
          </p:cNvPr>
          <p:cNvCxnSpPr/>
          <p:nvPr/>
        </p:nvCxnSpPr>
        <p:spPr>
          <a:xfrm flipV="1">
            <a:off x="8814816" y="4265676"/>
            <a:ext cx="0" cy="4402836"/>
          </a:xfrm>
          <a:prstGeom prst="line">
            <a:avLst/>
          </a:prstGeom>
          <a:ln w="50800">
            <a:solidFill>
              <a:srgbClr val="FFAE00"/>
            </a:solidFill>
            <a:prstDash val="sysDot"/>
          </a:ln>
        </p:spPr>
        <p:style>
          <a:lnRef idx="1">
            <a:schemeClr val="accent1"/>
          </a:lnRef>
          <a:fillRef idx="0">
            <a:schemeClr val="accent1"/>
          </a:fillRef>
          <a:effectRef idx="0">
            <a:schemeClr val="accent1"/>
          </a:effectRef>
          <a:fontRef idx="minor">
            <a:schemeClr val="tx1"/>
          </a:fontRef>
        </p:style>
      </p:cxnSp>
      <p:cxnSp>
        <p:nvCxnSpPr>
          <p:cNvPr id="14" name="Rak 13">
            <a:extLst>
              <a:ext uri="{FF2B5EF4-FFF2-40B4-BE49-F238E27FC236}">
                <a16:creationId xmlns:a16="http://schemas.microsoft.com/office/drawing/2014/main" id="{452BE25F-5B30-4E13-1EE8-056E45C4DB95}"/>
              </a:ext>
            </a:extLst>
          </p:cNvPr>
          <p:cNvCxnSpPr>
            <a:cxnSpLocks/>
          </p:cNvCxnSpPr>
          <p:nvPr/>
        </p:nvCxnSpPr>
        <p:spPr>
          <a:xfrm>
            <a:off x="1747520" y="4265676"/>
            <a:ext cx="7067296" cy="0"/>
          </a:xfrm>
          <a:prstGeom prst="line">
            <a:avLst/>
          </a:prstGeom>
          <a:ln w="50800">
            <a:solidFill>
              <a:srgbClr val="FFAE00"/>
            </a:solidFill>
            <a:prstDash val="sysDot"/>
          </a:ln>
        </p:spPr>
        <p:style>
          <a:lnRef idx="1">
            <a:schemeClr val="accent1"/>
          </a:lnRef>
          <a:fillRef idx="0">
            <a:schemeClr val="accent1"/>
          </a:fillRef>
          <a:effectRef idx="0">
            <a:schemeClr val="accent1"/>
          </a:effectRef>
          <a:fontRef idx="minor">
            <a:schemeClr val="tx1"/>
          </a:fontRef>
        </p:style>
      </p:cxnSp>
      <p:sp>
        <p:nvSpPr>
          <p:cNvPr id="11" name="Shape 3">
            <a:extLst>
              <a:ext uri="{FF2B5EF4-FFF2-40B4-BE49-F238E27FC236}">
                <a16:creationId xmlns:a16="http://schemas.microsoft.com/office/drawing/2014/main" id="{DB23C7F0-075A-D310-555F-A8FEC992AC18}"/>
              </a:ext>
            </a:extLst>
          </p:cNvPr>
          <p:cNvSpPr/>
          <p:nvPr/>
        </p:nvSpPr>
        <p:spPr>
          <a:xfrm>
            <a:off x="11932920" y="2342893"/>
            <a:ext cx="5486400" cy="7105905"/>
          </a:xfrm>
          <a:prstGeom prst="rect">
            <a:avLst/>
          </a:prstGeom>
          <a:solidFill>
            <a:schemeClr val="bg1"/>
          </a:solidFill>
          <a:ln w="12700">
            <a:solidFill>
              <a:srgbClr val="62B6CB"/>
            </a:solidFill>
            <a:prstDash val="solid"/>
          </a:ln>
        </p:spPr>
        <p:txBody>
          <a:bodyPr/>
          <a:lstStyle/>
          <a:p>
            <a:endParaRPr lang="sv-FI" sz="2700" dirty="0"/>
          </a:p>
        </p:txBody>
      </p:sp>
      <p:sp>
        <p:nvSpPr>
          <p:cNvPr id="3" name="TextBox 2">
            <a:extLst>
              <a:ext uri="{FF2B5EF4-FFF2-40B4-BE49-F238E27FC236}">
                <a16:creationId xmlns:a16="http://schemas.microsoft.com/office/drawing/2014/main" id="{A95A92CE-17AF-066A-360A-DFFC63F6AD1B}"/>
              </a:ext>
            </a:extLst>
          </p:cNvPr>
          <p:cNvSpPr txBox="1"/>
          <p:nvPr/>
        </p:nvSpPr>
        <p:spPr>
          <a:xfrm>
            <a:off x="12155218" y="2607482"/>
            <a:ext cx="5126942" cy="7048083"/>
          </a:xfrm>
          <a:prstGeom prst="rect">
            <a:avLst/>
          </a:prstGeom>
          <a:noFill/>
        </p:spPr>
        <p:txBody>
          <a:bodyPr wrap="square" rtlCol="0">
            <a:spAutoFit/>
          </a:bodyPr>
          <a:lstStyle/>
          <a:p>
            <a:r>
              <a:rPr lang="sv-FI" sz="3200" dirty="0">
                <a:solidFill>
                  <a:schemeClr val="tx2"/>
                </a:solidFill>
                <a:latin typeface="Futura Medium" panose="020B0602020204020303" pitchFamily="34" charset="-79"/>
                <a:cs typeface="Futura Medium" panose="020B0602020204020303" pitchFamily="34" charset="-79"/>
              </a:rPr>
              <a:t>Varför blir det så här?</a:t>
            </a:r>
            <a:r>
              <a:rPr lang="sv-FI" sz="3200" dirty="0">
                <a:latin typeface="Futura Medium" panose="020B0602020204020303" pitchFamily="34" charset="-79"/>
                <a:cs typeface="Futura Medium" panose="020B0602020204020303" pitchFamily="34" charset="-79"/>
              </a:rPr>
              <a:t> </a:t>
            </a:r>
            <a:br>
              <a:rPr lang="sv-FI" sz="3200" dirty="0">
                <a:latin typeface="Futura Medium" panose="020B0602020204020303" pitchFamily="34" charset="-79"/>
                <a:cs typeface="Futura Medium" panose="020B0602020204020303" pitchFamily="34" charset="-79"/>
              </a:rPr>
            </a:br>
            <a:br>
              <a:rPr lang="sv-FI" dirty="0"/>
            </a:br>
            <a:r>
              <a:rPr lang="sv-FI" sz="2400" dirty="0"/>
              <a:t>Data från verkliga livet följer så gott som aldrig en helt rät linje. </a:t>
            </a:r>
          </a:p>
          <a:p>
            <a:endParaRPr lang="sv-FI" sz="2400" dirty="0"/>
          </a:p>
          <a:p>
            <a:r>
              <a:rPr lang="sv-FI" sz="2400" dirty="0"/>
              <a:t>Det betyder att det blir ett avstånd mellan linjen och de olika data-punkterna. Det här avståndet kallas modellens </a:t>
            </a:r>
            <a:r>
              <a:rPr lang="sv-FI" sz="2400" b="1" dirty="0"/>
              <a:t>fel</a:t>
            </a:r>
            <a:r>
              <a:rPr lang="sv-FI" sz="2400" dirty="0"/>
              <a:t>. Ju större avstånd, desto större fel. </a:t>
            </a:r>
          </a:p>
          <a:p>
            <a:endParaRPr lang="sv-FI" sz="2400" dirty="0"/>
          </a:p>
          <a:p>
            <a:r>
              <a:rPr lang="sv-FI" sz="2400" dirty="0"/>
              <a:t>Alla felen tillsammans visar hur bra modellen stämmer med verkligheten, dvs. hur bra den passar våra data. </a:t>
            </a:r>
          </a:p>
          <a:p>
            <a:endParaRPr lang="sv-FI" sz="2400" dirty="0"/>
          </a:p>
          <a:p>
            <a:r>
              <a:rPr lang="sv-FI" sz="2400" dirty="0"/>
              <a:t>Maskininlärning justerar linjen så att felen minskar. Målet är att göra det totala felet så litet som möjligt. </a:t>
            </a:r>
          </a:p>
          <a:p>
            <a:endParaRPr lang="en-FI" dirty="0"/>
          </a:p>
        </p:txBody>
      </p:sp>
    </p:spTree>
    <p:extLst>
      <p:ext uri="{BB962C8B-B14F-4D97-AF65-F5344CB8AC3E}">
        <p14:creationId xmlns:p14="http://schemas.microsoft.com/office/powerpoint/2010/main" val="38028120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7EDAD846-8DA6-4E44-92EA-8EEEE0D1809F}"/>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78DC876D-F6DD-998C-78C5-6A87DF1E1E8B}"/>
              </a:ext>
            </a:extLst>
          </p:cNvPr>
          <p:cNvSpPr/>
          <p:nvPr/>
        </p:nvSpPr>
        <p:spPr>
          <a:xfrm>
            <a:off x="1097280" y="3870696"/>
            <a:ext cx="15087600" cy="1371600"/>
          </a:xfrm>
          <a:prstGeom prst="rect">
            <a:avLst/>
          </a:prstGeom>
          <a:noFill/>
          <a:ln/>
        </p:spPr>
        <p:txBody>
          <a:bodyPr wrap="square" lIns="0" tIns="0" rIns="0" bIns="0" rtlCol="0" anchor="ctr"/>
          <a:lstStyle/>
          <a:p>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Använd</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det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interaktiva</a:t>
            </a:r>
            <a:r>
              <a:rPr lang="en-US" sz="7200">
                <a:solidFill>
                  <a:srgbClr val="FFFFFF"/>
                </a:solidFill>
                <a:latin typeface="Futura Medium" panose="020B0602020204020303" pitchFamily="34" charset="-79"/>
                <a:ea typeface="Calibri" pitchFamily="34" charset="-122"/>
                <a:cs typeface="Futura Medium" panose="020B0602020204020303" pitchFamily="34" charset="-79"/>
              </a:rPr>
              <a:t> </a:t>
            </a:r>
            <a:r>
              <a:rPr lang="en-US" sz="7200" err="1">
                <a:solidFill>
                  <a:srgbClr val="FFFFFF"/>
                </a:solidFill>
                <a:latin typeface="Futura Medium" panose="020B0602020204020303" pitchFamily="34" charset="-79"/>
                <a:ea typeface="Calibri" pitchFamily="34" charset="-122"/>
                <a:cs typeface="Futura Medium" panose="020B0602020204020303" pitchFamily="34" charset="-79"/>
              </a:rPr>
              <a:t>verktyget</a:t>
            </a:r>
            <a:endParaRPr lang="en-US" sz="7200">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01879A0F-3E56-B0AA-04B7-132B38A81300}"/>
              </a:ext>
            </a:extLst>
          </p:cNvPr>
          <p:cNvSpPr/>
          <p:nvPr/>
        </p:nvSpPr>
        <p:spPr>
          <a:xfrm>
            <a:off x="1097280" y="5790936"/>
            <a:ext cx="15087600" cy="960120"/>
          </a:xfrm>
          <a:prstGeom prst="rect">
            <a:avLst/>
          </a:prstGeom>
          <a:noFill/>
          <a:ln/>
        </p:spPr>
        <p:txBody>
          <a:bodyPr wrap="square" rtlCol="0" anchor="ctr"/>
          <a:lstStyle/>
          <a:p>
            <a:r>
              <a:rPr lang="en-US" sz="3900" i="1" err="1">
                <a:solidFill>
                  <a:srgbClr val="BEE9E8"/>
                </a:solidFill>
                <a:latin typeface="Calibri" pitchFamily="34" charset="0"/>
                <a:cs typeface="Calibri" pitchFamily="34" charset="-120"/>
              </a:rPr>
              <a:t>Lägg</a:t>
            </a:r>
            <a:r>
              <a:rPr lang="en-US" sz="3900" i="1">
                <a:solidFill>
                  <a:srgbClr val="BEE9E8"/>
                </a:solidFill>
                <a:latin typeface="Calibri" pitchFamily="34" charset="0"/>
                <a:cs typeface="Calibri" pitchFamily="34" charset="-120"/>
              </a:rPr>
              <a:t> in </a:t>
            </a:r>
            <a:r>
              <a:rPr lang="en-US" sz="3900" i="1" err="1">
                <a:solidFill>
                  <a:srgbClr val="BEE9E8"/>
                </a:solidFill>
                <a:latin typeface="Calibri" pitchFamily="34" charset="0"/>
                <a:cs typeface="Calibri" pitchFamily="34" charset="-120"/>
              </a:rPr>
              <a:t>egna</a:t>
            </a:r>
            <a:r>
              <a:rPr lang="en-US" sz="3900" i="1">
                <a:solidFill>
                  <a:srgbClr val="BEE9E8"/>
                </a:solidFill>
                <a:latin typeface="Calibri" pitchFamily="34" charset="0"/>
                <a:cs typeface="Calibri" pitchFamily="34" charset="-120"/>
              </a:rPr>
              <a:t> data, </a:t>
            </a:r>
            <a:r>
              <a:rPr lang="en-US" sz="3900" i="1" err="1">
                <a:solidFill>
                  <a:srgbClr val="BEE9E8"/>
                </a:solidFill>
                <a:latin typeface="Calibri" pitchFamily="34" charset="0"/>
                <a:cs typeface="Calibri" pitchFamily="34" charset="-120"/>
              </a:rPr>
              <a:t>justera</a:t>
            </a:r>
            <a:r>
              <a:rPr lang="en-US" sz="3900" i="1">
                <a:solidFill>
                  <a:srgbClr val="BEE9E8"/>
                </a:solidFill>
                <a:latin typeface="Calibri" pitchFamily="34" charset="0"/>
                <a:cs typeface="Calibri" pitchFamily="34" charset="-120"/>
              </a:rPr>
              <a:t> </a:t>
            </a:r>
            <a:r>
              <a:rPr lang="en-US" sz="3900" i="1" err="1">
                <a:solidFill>
                  <a:srgbClr val="BEE9E8"/>
                </a:solidFill>
                <a:latin typeface="Calibri" pitchFamily="34" charset="0"/>
                <a:cs typeface="Calibri" pitchFamily="34" charset="-120"/>
              </a:rPr>
              <a:t>skärningspunkten</a:t>
            </a:r>
            <a:r>
              <a:rPr lang="en-US" sz="3900" i="1">
                <a:solidFill>
                  <a:srgbClr val="BEE9E8"/>
                </a:solidFill>
                <a:latin typeface="Calibri" pitchFamily="34" charset="0"/>
                <a:cs typeface="Calibri" pitchFamily="34" charset="-120"/>
              </a:rPr>
              <a:t> och </a:t>
            </a:r>
            <a:r>
              <a:rPr lang="en-US" sz="3900" i="1" err="1">
                <a:solidFill>
                  <a:srgbClr val="BEE9E8"/>
                </a:solidFill>
                <a:latin typeface="Calibri" pitchFamily="34" charset="0"/>
                <a:cs typeface="Calibri" pitchFamily="34" charset="-120"/>
              </a:rPr>
              <a:t>lutningen</a:t>
            </a:r>
            <a:r>
              <a:rPr lang="en-US" sz="3900" i="1">
                <a:solidFill>
                  <a:srgbClr val="BEE9E8"/>
                </a:solidFill>
                <a:latin typeface="Calibri" pitchFamily="34" charset="0"/>
                <a:cs typeface="Calibri" pitchFamily="34" charset="-120"/>
              </a:rPr>
              <a:t>.</a:t>
            </a:r>
            <a:endParaRPr lang="en-US" sz="3900"/>
          </a:p>
        </p:txBody>
      </p:sp>
      <p:pic>
        <p:nvPicPr>
          <p:cNvPr id="13" name="Bildobjekt 12">
            <a:extLst>
              <a:ext uri="{FF2B5EF4-FFF2-40B4-BE49-F238E27FC236}">
                <a16:creationId xmlns:a16="http://schemas.microsoft.com/office/drawing/2014/main" id="{6E828F17-1778-61FC-3BFB-B04D92430E1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15" name="Bildobjekt 14" descr="En bild som visar skiss, linjeritning, konst&#10;&#10;Automatiskt genererad beskrivning">
            <a:extLst>
              <a:ext uri="{FF2B5EF4-FFF2-40B4-BE49-F238E27FC236}">
                <a16:creationId xmlns:a16="http://schemas.microsoft.com/office/drawing/2014/main" id="{4023848D-70D6-49C4-6123-C05E5F6F24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sp>
        <p:nvSpPr>
          <p:cNvPr id="18" name="Shape 5">
            <a:extLst>
              <a:ext uri="{FF2B5EF4-FFF2-40B4-BE49-F238E27FC236}">
                <a16:creationId xmlns:a16="http://schemas.microsoft.com/office/drawing/2014/main" id="{F9FA0317-29BC-F572-EA99-2EF96ACFB042}"/>
              </a:ext>
            </a:extLst>
          </p:cNvPr>
          <p:cNvSpPr/>
          <p:nvPr/>
        </p:nvSpPr>
        <p:spPr>
          <a:xfrm>
            <a:off x="1371600" y="7132320"/>
            <a:ext cx="4800600" cy="2468880"/>
          </a:xfrm>
          <a:prstGeom prst="rect">
            <a:avLst/>
          </a:prstGeom>
          <a:solidFill>
            <a:srgbClr val="FFFFFF">
              <a:alpha val="15000"/>
            </a:srgbClr>
          </a:solidFill>
          <a:ln w="12700">
            <a:solidFill>
              <a:srgbClr val="BEE9E8"/>
            </a:solidFill>
            <a:prstDash val="solid"/>
          </a:ln>
        </p:spPr>
        <p:txBody>
          <a:bodyPr/>
          <a:lstStyle/>
          <a:p>
            <a:endParaRPr lang="sv-FI" sz="2700"/>
          </a:p>
        </p:txBody>
      </p:sp>
      <p:sp>
        <p:nvSpPr>
          <p:cNvPr id="19" name="Text 6">
            <a:extLst>
              <a:ext uri="{FF2B5EF4-FFF2-40B4-BE49-F238E27FC236}">
                <a16:creationId xmlns:a16="http://schemas.microsoft.com/office/drawing/2014/main" id="{F36FF041-5FFB-412E-326A-172E0D19B8B9}"/>
              </a:ext>
            </a:extLst>
          </p:cNvPr>
          <p:cNvSpPr/>
          <p:nvPr/>
        </p:nvSpPr>
        <p:spPr>
          <a:xfrm>
            <a:off x="1371600" y="7269480"/>
            <a:ext cx="4800600" cy="822960"/>
          </a:xfrm>
          <a:prstGeom prst="rect">
            <a:avLst/>
          </a:prstGeom>
          <a:noFill/>
          <a:ln/>
        </p:spPr>
        <p:txBody>
          <a:bodyPr wrap="square" lIns="0" tIns="0" rIns="0" bIns="0" rtlCol="0" anchor="ctr"/>
          <a:lstStyle/>
          <a:p>
            <a:pPr algn="ctr"/>
            <a:r>
              <a:rPr lang="en-US" sz="5400" b="1">
                <a:solidFill>
                  <a:srgbClr val="FFD166"/>
                </a:solidFill>
                <a:latin typeface="Calibri" pitchFamily="34" charset="0"/>
                <a:ea typeface="Calibri" pitchFamily="34" charset="-122"/>
                <a:cs typeface="Calibri" pitchFamily="34" charset="-120"/>
              </a:rPr>
              <a:t>A</a:t>
            </a:r>
            <a:endParaRPr lang="en-US" sz="5400"/>
          </a:p>
        </p:txBody>
      </p:sp>
      <p:sp>
        <p:nvSpPr>
          <p:cNvPr id="20" name="Text 7">
            <a:extLst>
              <a:ext uri="{FF2B5EF4-FFF2-40B4-BE49-F238E27FC236}">
                <a16:creationId xmlns:a16="http://schemas.microsoft.com/office/drawing/2014/main" id="{E0080E2F-1F81-1F2A-73E4-40EC092A11E5}"/>
              </a:ext>
            </a:extLst>
          </p:cNvPr>
          <p:cNvSpPr/>
          <p:nvPr/>
        </p:nvSpPr>
        <p:spPr>
          <a:xfrm>
            <a:off x="1371600" y="8161020"/>
            <a:ext cx="4800600" cy="68580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Drömvärlden</a:t>
            </a:r>
            <a:endParaRPr lang="en-US" sz="2700"/>
          </a:p>
        </p:txBody>
      </p:sp>
      <p:sp>
        <p:nvSpPr>
          <p:cNvPr id="21" name="Text 8">
            <a:extLst>
              <a:ext uri="{FF2B5EF4-FFF2-40B4-BE49-F238E27FC236}">
                <a16:creationId xmlns:a16="http://schemas.microsoft.com/office/drawing/2014/main" id="{5BB79D6C-5C9F-D823-BAE8-65032D9065E6}"/>
              </a:ext>
            </a:extLst>
          </p:cNvPr>
          <p:cNvSpPr/>
          <p:nvPr/>
        </p:nvSpPr>
        <p:spPr>
          <a:xfrm>
            <a:off x="1371600" y="8846820"/>
            <a:ext cx="4800600" cy="548640"/>
          </a:xfrm>
          <a:prstGeom prst="rect">
            <a:avLst/>
          </a:prstGeom>
          <a:noFill/>
          <a:ln/>
        </p:spPr>
        <p:txBody>
          <a:bodyPr wrap="square" lIns="0" tIns="0" rIns="0" bIns="0" rtlCol="0" anchor="ctr"/>
          <a:lstStyle/>
          <a:p>
            <a:pPr algn="ctr"/>
            <a:r>
              <a:rPr lang="en-US" sz="2100" i="1">
                <a:solidFill>
                  <a:srgbClr val="BEE9E8"/>
                </a:solidFill>
                <a:latin typeface="Calibri" pitchFamily="34" charset="0"/>
                <a:ea typeface="Calibri" pitchFamily="34" charset="-122"/>
                <a:cs typeface="Calibri" pitchFamily="34" charset="-120"/>
              </a:rPr>
              <a:t>Perfekta data</a:t>
            </a:r>
            <a:endParaRPr lang="en-US" sz="2100"/>
          </a:p>
        </p:txBody>
      </p:sp>
      <p:sp>
        <p:nvSpPr>
          <p:cNvPr id="22" name="Shape 9">
            <a:extLst>
              <a:ext uri="{FF2B5EF4-FFF2-40B4-BE49-F238E27FC236}">
                <a16:creationId xmlns:a16="http://schemas.microsoft.com/office/drawing/2014/main" id="{4C6D4058-4301-7C6E-2F60-1364875684BD}"/>
              </a:ext>
            </a:extLst>
          </p:cNvPr>
          <p:cNvSpPr/>
          <p:nvPr/>
        </p:nvSpPr>
        <p:spPr>
          <a:xfrm>
            <a:off x="6858000" y="7132320"/>
            <a:ext cx="4800600" cy="2468880"/>
          </a:xfrm>
          <a:prstGeom prst="rect">
            <a:avLst/>
          </a:prstGeom>
          <a:solidFill>
            <a:srgbClr val="FFFFFF">
              <a:alpha val="15000"/>
            </a:srgbClr>
          </a:solidFill>
          <a:ln w="12700">
            <a:solidFill>
              <a:srgbClr val="BEE9E8"/>
            </a:solidFill>
            <a:prstDash val="solid"/>
          </a:ln>
        </p:spPr>
        <p:txBody>
          <a:bodyPr/>
          <a:lstStyle/>
          <a:p>
            <a:endParaRPr lang="sv-FI" sz="2700"/>
          </a:p>
        </p:txBody>
      </p:sp>
      <p:sp>
        <p:nvSpPr>
          <p:cNvPr id="23" name="Text 10">
            <a:extLst>
              <a:ext uri="{FF2B5EF4-FFF2-40B4-BE49-F238E27FC236}">
                <a16:creationId xmlns:a16="http://schemas.microsoft.com/office/drawing/2014/main" id="{EC75F0AD-4545-A5AF-0B91-E50DB33570B6}"/>
              </a:ext>
            </a:extLst>
          </p:cNvPr>
          <p:cNvSpPr/>
          <p:nvPr/>
        </p:nvSpPr>
        <p:spPr>
          <a:xfrm>
            <a:off x="6858000" y="7269480"/>
            <a:ext cx="4800600" cy="822960"/>
          </a:xfrm>
          <a:prstGeom prst="rect">
            <a:avLst/>
          </a:prstGeom>
          <a:noFill/>
          <a:ln/>
        </p:spPr>
        <p:txBody>
          <a:bodyPr wrap="square" lIns="0" tIns="0" rIns="0" bIns="0" rtlCol="0" anchor="ctr"/>
          <a:lstStyle/>
          <a:p>
            <a:pPr algn="ctr"/>
            <a:r>
              <a:rPr lang="en-US" sz="5400" b="1">
                <a:solidFill>
                  <a:srgbClr val="FFD166"/>
                </a:solidFill>
                <a:latin typeface="Calibri" pitchFamily="34" charset="0"/>
                <a:ea typeface="Calibri" pitchFamily="34" charset="-122"/>
                <a:cs typeface="Calibri" pitchFamily="34" charset="-120"/>
              </a:rPr>
              <a:t>B</a:t>
            </a:r>
            <a:endParaRPr lang="en-US" sz="5400"/>
          </a:p>
        </p:txBody>
      </p:sp>
      <p:sp>
        <p:nvSpPr>
          <p:cNvPr id="24" name="Text 11">
            <a:extLst>
              <a:ext uri="{FF2B5EF4-FFF2-40B4-BE49-F238E27FC236}">
                <a16:creationId xmlns:a16="http://schemas.microsoft.com/office/drawing/2014/main" id="{C736D979-9F8D-6F03-10C1-3C616F3717B6}"/>
              </a:ext>
            </a:extLst>
          </p:cNvPr>
          <p:cNvSpPr/>
          <p:nvPr/>
        </p:nvSpPr>
        <p:spPr>
          <a:xfrm>
            <a:off x="6858000" y="8161020"/>
            <a:ext cx="4800600" cy="68580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Verkligheten</a:t>
            </a:r>
            <a:endParaRPr lang="en-US" sz="2700"/>
          </a:p>
        </p:txBody>
      </p:sp>
      <p:sp>
        <p:nvSpPr>
          <p:cNvPr id="25" name="Text 12">
            <a:extLst>
              <a:ext uri="{FF2B5EF4-FFF2-40B4-BE49-F238E27FC236}">
                <a16:creationId xmlns:a16="http://schemas.microsoft.com/office/drawing/2014/main" id="{E1580EDB-F10B-CB16-CEA1-58C1A01FF2A4}"/>
              </a:ext>
            </a:extLst>
          </p:cNvPr>
          <p:cNvSpPr/>
          <p:nvPr/>
        </p:nvSpPr>
        <p:spPr>
          <a:xfrm>
            <a:off x="6858000" y="8846820"/>
            <a:ext cx="4800600" cy="548640"/>
          </a:xfrm>
          <a:prstGeom prst="rect">
            <a:avLst/>
          </a:prstGeom>
          <a:noFill/>
          <a:ln/>
        </p:spPr>
        <p:txBody>
          <a:bodyPr wrap="square" lIns="0" tIns="0" rIns="0" bIns="0" rtlCol="0" anchor="ctr"/>
          <a:lstStyle/>
          <a:p>
            <a:pPr algn="ctr"/>
            <a:r>
              <a:rPr lang="en-US" sz="2100" i="1">
                <a:solidFill>
                  <a:srgbClr val="BEE9E8"/>
                </a:solidFill>
                <a:latin typeface="Calibri" pitchFamily="34" charset="0"/>
                <a:ea typeface="Calibri" pitchFamily="34" charset="-122"/>
                <a:cs typeface="Calibri" pitchFamily="34" charset="-120"/>
              </a:rPr>
              <a:t>Inte </a:t>
            </a:r>
            <a:r>
              <a:rPr lang="en-US" sz="2100" i="1" err="1">
                <a:solidFill>
                  <a:srgbClr val="BEE9E8"/>
                </a:solidFill>
                <a:latin typeface="Calibri" pitchFamily="34" charset="0"/>
                <a:ea typeface="Calibri" pitchFamily="34" charset="-122"/>
                <a:cs typeface="Calibri" pitchFamily="34" charset="-120"/>
              </a:rPr>
              <a:t>lika</a:t>
            </a:r>
            <a:r>
              <a:rPr lang="en-US" sz="2100" i="1">
                <a:solidFill>
                  <a:srgbClr val="BEE9E8"/>
                </a:solidFill>
                <a:latin typeface="Calibri" pitchFamily="34" charset="0"/>
                <a:ea typeface="Calibri" pitchFamily="34" charset="-122"/>
                <a:cs typeface="Calibri" pitchFamily="34" charset="-120"/>
              </a:rPr>
              <a:t> </a:t>
            </a:r>
            <a:r>
              <a:rPr lang="en-US" sz="2100" i="1" err="1">
                <a:solidFill>
                  <a:srgbClr val="BEE9E8"/>
                </a:solidFill>
                <a:latin typeface="Calibri" pitchFamily="34" charset="0"/>
                <a:ea typeface="Calibri" pitchFamily="34" charset="-122"/>
                <a:cs typeface="Calibri" pitchFamily="34" charset="-120"/>
              </a:rPr>
              <a:t>perfekta</a:t>
            </a:r>
            <a:r>
              <a:rPr lang="en-US" sz="2100" i="1">
                <a:solidFill>
                  <a:srgbClr val="BEE9E8"/>
                </a:solidFill>
                <a:latin typeface="Calibri" pitchFamily="34" charset="0"/>
                <a:ea typeface="Calibri" pitchFamily="34" charset="-122"/>
                <a:cs typeface="Calibri" pitchFamily="34" charset="-120"/>
              </a:rPr>
              <a:t> data</a:t>
            </a:r>
            <a:endParaRPr lang="en-US" sz="2100"/>
          </a:p>
        </p:txBody>
      </p:sp>
      <p:sp>
        <p:nvSpPr>
          <p:cNvPr id="26" name="Shape 13">
            <a:extLst>
              <a:ext uri="{FF2B5EF4-FFF2-40B4-BE49-F238E27FC236}">
                <a16:creationId xmlns:a16="http://schemas.microsoft.com/office/drawing/2014/main" id="{70EB35F3-EEE9-524A-263B-6AB559242BE3}"/>
              </a:ext>
            </a:extLst>
          </p:cNvPr>
          <p:cNvSpPr/>
          <p:nvPr/>
        </p:nvSpPr>
        <p:spPr>
          <a:xfrm>
            <a:off x="12344400" y="7132320"/>
            <a:ext cx="4800600" cy="2468880"/>
          </a:xfrm>
          <a:prstGeom prst="rect">
            <a:avLst/>
          </a:prstGeom>
          <a:solidFill>
            <a:srgbClr val="FFFFFF">
              <a:alpha val="15000"/>
            </a:srgbClr>
          </a:solidFill>
          <a:ln w="12700">
            <a:solidFill>
              <a:srgbClr val="BEE9E8"/>
            </a:solidFill>
            <a:prstDash val="solid"/>
          </a:ln>
        </p:spPr>
        <p:txBody>
          <a:bodyPr/>
          <a:lstStyle/>
          <a:p>
            <a:endParaRPr lang="sv-FI" sz="2700"/>
          </a:p>
        </p:txBody>
      </p:sp>
      <p:sp>
        <p:nvSpPr>
          <p:cNvPr id="27" name="Text 14">
            <a:extLst>
              <a:ext uri="{FF2B5EF4-FFF2-40B4-BE49-F238E27FC236}">
                <a16:creationId xmlns:a16="http://schemas.microsoft.com/office/drawing/2014/main" id="{4DEF1604-D2D6-1A60-4744-073269910416}"/>
              </a:ext>
            </a:extLst>
          </p:cNvPr>
          <p:cNvSpPr/>
          <p:nvPr/>
        </p:nvSpPr>
        <p:spPr>
          <a:xfrm>
            <a:off x="12344400" y="7269480"/>
            <a:ext cx="4800600" cy="822960"/>
          </a:xfrm>
          <a:prstGeom prst="rect">
            <a:avLst/>
          </a:prstGeom>
          <a:noFill/>
          <a:ln/>
        </p:spPr>
        <p:txBody>
          <a:bodyPr wrap="square" lIns="0" tIns="0" rIns="0" bIns="0" rtlCol="0" anchor="ctr"/>
          <a:lstStyle/>
          <a:p>
            <a:pPr algn="ctr"/>
            <a:r>
              <a:rPr lang="en-US" sz="5400" b="1">
                <a:solidFill>
                  <a:srgbClr val="FFD166"/>
                </a:solidFill>
                <a:latin typeface="Calibri" pitchFamily="34" charset="0"/>
                <a:ea typeface="Calibri" pitchFamily="34" charset="-122"/>
                <a:cs typeface="Calibri" pitchFamily="34" charset="-120"/>
              </a:rPr>
              <a:t>C</a:t>
            </a:r>
            <a:endParaRPr lang="en-US" sz="5400"/>
          </a:p>
        </p:txBody>
      </p:sp>
      <p:sp>
        <p:nvSpPr>
          <p:cNvPr id="28" name="Text 15">
            <a:extLst>
              <a:ext uri="{FF2B5EF4-FFF2-40B4-BE49-F238E27FC236}">
                <a16:creationId xmlns:a16="http://schemas.microsoft.com/office/drawing/2014/main" id="{02370B55-917D-BFD7-9B5F-F86D5BD376C6}"/>
              </a:ext>
            </a:extLst>
          </p:cNvPr>
          <p:cNvSpPr/>
          <p:nvPr/>
        </p:nvSpPr>
        <p:spPr>
          <a:xfrm>
            <a:off x="12344400" y="8161020"/>
            <a:ext cx="4800600" cy="68580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Nya dagar</a:t>
            </a:r>
            <a:endParaRPr lang="en-US" sz="2700"/>
          </a:p>
        </p:txBody>
      </p:sp>
      <p:sp>
        <p:nvSpPr>
          <p:cNvPr id="29" name="Text 16">
            <a:extLst>
              <a:ext uri="{FF2B5EF4-FFF2-40B4-BE49-F238E27FC236}">
                <a16:creationId xmlns:a16="http://schemas.microsoft.com/office/drawing/2014/main" id="{EF09FF54-7B17-E20A-9B5A-1B6B2079115B}"/>
              </a:ext>
            </a:extLst>
          </p:cNvPr>
          <p:cNvSpPr/>
          <p:nvPr/>
        </p:nvSpPr>
        <p:spPr>
          <a:xfrm>
            <a:off x="12344400" y="8846820"/>
            <a:ext cx="4800600" cy="548640"/>
          </a:xfrm>
          <a:prstGeom prst="rect">
            <a:avLst/>
          </a:prstGeom>
          <a:noFill/>
          <a:ln/>
        </p:spPr>
        <p:txBody>
          <a:bodyPr wrap="square" lIns="0" tIns="0" rIns="0" bIns="0" rtlCol="0" anchor="ctr"/>
          <a:lstStyle/>
          <a:p>
            <a:pPr algn="ctr"/>
            <a:r>
              <a:rPr lang="en-US" sz="2100" i="1">
                <a:solidFill>
                  <a:srgbClr val="BEE9E8"/>
                </a:solidFill>
                <a:latin typeface="Calibri" pitchFamily="34" charset="0"/>
                <a:ea typeface="Calibri" pitchFamily="34" charset="-122"/>
                <a:cs typeface="Calibri" pitchFamily="34" charset="-120"/>
              </a:rPr>
              <a:t>Modellen uppdateras</a:t>
            </a:r>
            <a:endParaRPr lang="en-US" sz="2100"/>
          </a:p>
        </p:txBody>
      </p:sp>
    </p:spTree>
    <p:extLst>
      <p:ext uri="{BB962C8B-B14F-4D97-AF65-F5344CB8AC3E}">
        <p14:creationId xmlns:p14="http://schemas.microsoft.com/office/powerpoint/2010/main" val="2415658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Shape 0"/>
          <p:cNvSpPr/>
          <p:nvPr/>
        </p:nvSpPr>
        <p:spPr>
          <a:xfrm>
            <a:off x="822960" y="685800"/>
            <a:ext cx="822960" cy="822960"/>
          </a:xfrm>
          <a:prstGeom prst="ellipse">
            <a:avLst/>
          </a:prstGeom>
          <a:solidFill>
            <a:srgbClr val="62B6CB"/>
          </a:solidFill>
          <a:ln w="12700">
            <a:solidFill>
              <a:srgbClr val="62B6CB"/>
            </a:solidFill>
            <a:prstDash val="solid"/>
          </a:ln>
        </p:spPr>
        <p:txBody>
          <a:bodyPr/>
          <a:lstStyle/>
          <a:p>
            <a:endParaRPr lang="sv-FI" sz="2700"/>
          </a:p>
        </p:txBody>
      </p:sp>
      <p:sp>
        <p:nvSpPr>
          <p:cNvPr id="3" name="Text 1"/>
          <p:cNvSpPr/>
          <p:nvPr/>
        </p:nvSpPr>
        <p:spPr>
          <a:xfrm>
            <a:off x="822960" y="685800"/>
            <a:ext cx="822960" cy="82296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A</a:t>
            </a:r>
            <a:endParaRPr lang="en-US" sz="2700"/>
          </a:p>
        </p:txBody>
      </p:sp>
      <p:sp>
        <p:nvSpPr>
          <p:cNvPr id="4" name="Text 2"/>
          <p:cNvSpPr/>
          <p:nvPr/>
        </p:nvSpPr>
        <p:spPr>
          <a:xfrm>
            <a:off x="1920240" y="685800"/>
            <a:ext cx="15087600" cy="960120"/>
          </a:xfrm>
          <a:prstGeom prst="rect">
            <a:avLst/>
          </a:prstGeom>
          <a:noFill/>
          <a:ln/>
        </p:spPr>
        <p:txBody>
          <a:bodyPr wrap="square" lIns="0" tIns="0" rIns="0" bIns="0" rtlCol="0" anchor="ctr"/>
          <a:lstStyle/>
          <a:p>
            <a:r>
              <a:rPr lang="en-US" sz="4500" b="1" dirty="0" err="1">
                <a:solidFill>
                  <a:schemeClr val="bg1"/>
                </a:solidFill>
                <a:latin typeface="FUTURA MEDIUM" panose="020B0602020204020303" pitchFamily="34" charset="-79"/>
                <a:ea typeface="Calibri" pitchFamily="34" charset="-122"/>
                <a:cs typeface="FUTURA MEDIUM" panose="020B0602020204020303" pitchFamily="34" charset="-79"/>
              </a:rPr>
              <a:t>Drömvärlden</a:t>
            </a:r>
            <a:endParaRPr lang="en-US" sz="4500" dirty="0">
              <a:solidFill>
                <a:schemeClr val="bg1"/>
              </a:solidFill>
              <a:latin typeface="Futura Medium" panose="020B0602020204020303" pitchFamily="34" charset="-79"/>
              <a:cs typeface="Futura Medium" panose="020B0602020204020303" pitchFamily="34" charset="-79"/>
            </a:endParaRPr>
          </a:p>
        </p:txBody>
      </p:sp>
      <p:sp>
        <p:nvSpPr>
          <p:cNvPr id="6" name="Shape 3"/>
          <p:cNvSpPr/>
          <p:nvPr/>
        </p:nvSpPr>
        <p:spPr>
          <a:xfrm>
            <a:off x="11932920" y="2057400"/>
            <a:ext cx="5486400" cy="713232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8" name="Text 5"/>
          <p:cNvSpPr/>
          <p:nvPr/>
        </p:nvSpPr>
        <p:spPr>
          <a:xfrm>
            <a:off x="12207240" y="3703320"/>
            <a:ext cx="5074920" cy="3977640"/>
          </a:xfrm>
          <a:prstGeom prst="rect">
            <a:avLst/>
          </a:prstGeom>
          <a:noFill/>
          <a:ln/>
        </p:spPr>
        <p:txBody>
          <a:bodyPr wrap="square" lIns="91440" tIns="45720" rIns="91440" bIns="45720" rtlCol="0" anchor="ctr"/>
          <a:lstStyle/>
          <a:p>
            <a:pPr>
              <a:spcAft>
                <a:spcPts val="1200"/>
              </a:spcAft>
              <a:buSzPct val="100000"/>
            </a:pPr>
            <a:r>
              <a:rPr lang="en-US" sz="2800" err="1">
                <a:solidFill>
                  <a:schemeClr val="bg1"/>
                </a:solidFill>
                <a:latin typeface="Calibri"/>
                <a:ea typeface="Calibri"/>
                <a:cs typeface="Calibri"/>
              </a:rPr>
              <a:t>Ändra</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lutningen</a:t>
            </a:r>
            <a:r>
              <a:rPr lang="en-US" sz="2800">
                <a:solidFill>
                  <a:schemeClr val="bg1"/>
                </a:solidFill>
                <a:latin typeface="Calibri"/>
                <a:ea typeface="Calibri"/>
                <a:cs typeface="Calibri"/>
              </a:rPr>
              <a:t> och </a:t>
            </a:r>
            <a:r>
              <a:rPr lang="en-US" sz="2800" err="1">
                <a:solidFill>
                  <a:schemeClr val="bg1"/>
                </a:solidFill>
                <a:latin typeface="Calibri"/>
                <a:ea typeface="Calibri"/>
                <a:cs typeface="Calibri"/>
              </a:rPr>
              <a:t>skärningspunkten</a:t>
            </a:r>
            <a:r>
              <a:rPr lang="en-US" sz="2800">
                <a:solidFill>
                  <a:schemeClr val="bg1"/>
                </a:solidFill>
                <a:latin typeface="Calibri"/>
                <a:ea typeface="Calibri"/>
                <a:cs typeface="Calibri"/>
              </a:rPr>
              <a:t> tills </a:t>
            </a:r>
            <a:r>
              <a:rPr lang="en-US" sz="2800" err="1">
                <a:solidFill>
                  <a:schemeClr val="bg1"/>
                </a:solidFill>
                <a:latin typeface="Calibri"/>
                <a:ea typeface="Calibri"/>
                <a:cs typeface="Calibri"/>
              </a:rPr>
              <a:t>linjen</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passar</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punkterna</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så</a:t>
            </a:r>
            <a:r>
              <a:rPr lang="en-US" sz="2800">
                <a:solidFill>
                  <a:schemeClr val="bg1"/>
                </a:solidFill>
                <a:latin typeface="Calibri"/>
                <a:ea typeface="Calibri"/>
                <a:cs typeface="Calibri"/>
              </a:rPr>
              <a:t> bra </a:t>
            </a:r>
            <a:r>
              <a:rPr lang="en-US" sz="2800" err="1">
                <a:solidFill>
                  <a:schemeClr val="bg1"/>
                </a:solidFill>
                <a:latin typeface="Calibri"/>
                <a:ea typeface="Calibri"/>
                <a:cs typeface="Calibri"/>
              </a:rPr>
              <a:t>som</a:t>
            </a:r>
            <a:r>
              <a:rPr lang="en-US" sz="2800">
                <a:solidFill>
                  <a:schemeClr val="bg1"/>
                </a:solidFill>
                <a:latin typeface="Calibri"/>
                <a:ea typeface="Calibri"/>
                <a:cs typeface="Calibri"/>
              </a:rPr>
              <a:t> </a:t>
            </a:r>
            <a:r>
              <a:rPr lang="en-US" sz="2800" err="1">
                <a:solidFill>
                  <a:schemeClr val="bg1"/>
                </a:solidFill>
                <a:latin typeface="Calibri"/>
                <a:ea typeface="Calibri"/>
                <a:cs typeface="Calibri"/>
              </a:rPr>
              <a:t>möjligt</a:t>
            </a:r>
            <a:r>
              <a:rPr lang="en-US" sz="2800">
                <a:solidFill>
                  <a:schemeClr val="bg1"/>
                </a:solidFill>
                <a:latin typeface="Calibri"/>
                <a:ea typeface="Calibri"/>
                <a:cs typeface="Calibri"/>
              </a:rPr>
              <a:t>. </a:t>
            </a:r>
          </a:p>
          <a:p>
            <a:pPr marL="514350" indent="-514350">
              <a:spcAft>
                <a:spcPts val="1200"/>
              </a:spcAft>
              <a:buSzPct val="100000"/>
              <a:buChar char="•"/>
            </a:pPr>
            <a:r>
              <a:rPr lang="en-US" sz="2800">
                <a:solidFill>
                  <a:schemeClr val="bg1"/>
                </a:solidFill>
                <a:latin typeface="Calibri" pitchFamily="34" charset="0"/>
                <a:ea typeface="Calibri" pitchFamily="34" charset="-122"/>
                <a:cs typeface="Calibri" pitchFamily="34" charset="-120"/>
              </a:rPr>
              <a:t>Hur </a:t>
            </a:r>
            <a:r>
              <a:rPr lang="en-US" sz="2800" err="1">
                <a:solidFill>
                  <a:schemeClr val="bg1"/>
                </a:solidFill>
                <a:latin typeface="Calibri" pitchFamily="34" charset="0"/>
                <a:ea typeface="Calibri" pitchFamily="34" charset="-122"/>
                <a:cs typeface="Calibri" pitchFamily="34" charset="-120"/>
              </a:rPr>
              <a:t>ändras</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linjen</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när</a:t>
            </a:r>
            <a:r>
              <a:rPr lang="en-US" sz="2800">
                <a:solidFill>
                  <a:schemeClr val="bg1"/>
                </a:solidFill>
                <a:latin typeface="Calibri" pitchFamily="34" charset="0"/>
                <a:ea typeface="Calibri" pitchFamily="34" charset="-122"/>
                <a:cs typeface="Calibri" pitchFamily="34" charset="-120"/>
              </a:rPr>
              <a:t> du </a:t>
            </a:r>
            <a:r>
              <a:rPr lang="en-US" sz="2800" err="1">
                <a:solidFill>
                  <a:schemeClr val="bg1"/>
                </a:solidFill>
                <a:latin typeface="Calibri" pitchFamily="34" charset="0"/>
                <a:ea typeface="Calibri" pitchFamily="34" charset="-122"/>
                <a:cs typeface="Calibri" pitchFamily="34" charset="-120"/>
              </a:rPr>
              <a:t>ändrar</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lutning</a:t>
            </a:r>
            <a:r>
              <a:rPr lang="en-US" sz="2800">
                <a:solidFill>
                  <a:schemeClr val="bg1"/>
                </a:solidFill>
                <a:latin typeface="Calibri" pitchFamily="34" charset="0"/>
                <a:ea typeface="Calibri" pitchFamily="34" charset="-122"/>
                <a:cs typeface="Calibri" pitchFamily="34" charset="-120"/>
              </a:rPr>
              <a:t> och </a:t>
            </a:r>
            <a:r>
              <a:rPr lang="en-US" sz="2800" err="1">
                <a:solidFill>
                  <a:schemeClr val="bg1"/>
                </a:solidFill>
                <a:latin typeface="Calibri" pitchFamily="34" charset="0"/>
                <a:ea typeface="Calibri" pitchFamily="34" charset="-122"/>
                <a:cs typeface="Calibri" pitchFamily="34" charset="-120"/>
              </a:rPr>
              <a:t>skärningspunkt</a:t>
            </a:r>
            <a:r>
              <a:rPr lang="en-US" sz="2800">
                <a:solidFill>
                  <a:schemeClr val="bg1"/>
                </a:solidFill>
                <a:latin typeface="Calibri" pitchFamily="34" charset="0"/>
                <a:ea typeface="Calibri" pitchFamily="34" charset="-122"/>
                <a:cs typeface="Calibri" pitchFamily="34" charset="-120"/>
              </a:rPr>
              <a:t>?</a:t>
            </a:r>
            <a:endParaRPr lang="en-US" sz="2800">
              <a:solidFill>
                <a:schemeClr val="bg1"/>
              </a:solidFill>
            </a:endParaRPr>
          </a:p>
          <a:p>
            <a:pPr marL="514350" indent="-514350">
              <a:spcAft>
                <a:spcPts val="1200"/>
              </a:spcAft>
              <a:buSzPct val="100000"/>
              <a:buChar char="•"/>
            </a:pPr>
            <a:r>
              <a:rPr lang="en-US" sz="2800">
                <a:solidFill>
                  <a:schemeClr val="bg1"/>
                </a:solidFill>
                <a:latin typeface="Calibri" pitchFamily="34" charset="0"/>
                <a:ea typeface="Calibri" pitchFamily="34" charset="-122"/>
                <a:cs typeface="Calibri" pitchFamily="34" charset="-120"/>
              </a:rPr>
              <a:t>Hur bra </a:t>
            </a:r>
            <a:r>
              <a:rPr lang="en-US" sz="2800" err="1">
                <a:solidFill>
                  <a:schemeClr val="bg1"/>
                </a:solidFill>
                <a:latin typeface="Calibri" pitchFamily="34" charset="0"/>
                <a:ea typeface="Calibri" pitchFamily="34" charset="-122"/>
                <a:cs typeface="Calibri" pitchFamily="34" charset="-120"/>
              </a:rPr>
              <a:t>blir</a:t>
            </a:r>
            <a:r>
              <a:rPr lang="en-US" sz="2800">
                <a:solidFill>
                  <a:schemeClr val="bg1"/>
                </a:solidFill>
                <a:latin typeface="Calibri" pitchFamily="34" charset="0"/>
                <a:ea typeface="Calibri" pitchFamily="34" charset="-122"/>
                <a:cs typeface="Calibri" pitchFamily="34" charset="-120"/>
              </a:rPr>
              <a:t> </a:t>
            </a:r>
            <a:r>
              <a:rPr lang="en-US" sz="2800" err="1">
                <a:solidFill>
                  <a:schemeClr val="bg1"/>
                </a:solidFill>
                <a:latin typeface="Calibri" pitchFamily="34" charset="0"/>
                <a:ea typeface="Calibri" pitchFamily="34" charset="-122"/>
                <a:cs typeface="Calibri" pitchFamily="34" charset="-120"/>
              </a:rPr>
              <a:t>modellen</a:t>
            </a:r>
            <a:r>
              <a:rPr lang="en-US" sz="2800">
                <a:solidFill>
                  <a:schemeClr val="bg1"/>
                </a:solidFill>
                <a:latin typeface="Calibri" pitchFamily="34" charset="0"/>
                <a:ea typeface="Calibri" pitchFamily="34" charset="-122"/>
                <a:cs typeface="Calibri" pitchFamily="34" charset="-120"/>
              </a:rPr>
              <a:t>?</a:t>
            </a:r>
            <a:endParaRPr lang="en-US" sz="2800">
              <a:solidFill>
                <a:schemeClr val="bg1"/>
              </a:solidFill>
            </a:endParaRPr>
          </a:p>
          <a:p>
            <a:pPr>
              <a:spcAft>
                <a:spcPts val="1200"/>
              </a:spcAft>
              <a:buSzPct val="100000"/>
            </a:pPr>
            <a:endParaRPr lang="en-US" sz="2800">
              <a:solidFill>
                <a:schemeClr val="bg1"/>
              </a:solidFill>
            </a:endParaRPr>
          </a:p>
        </p:txBody>
      </p:sp>
      <p:pic>
        <p:nvPicPr>
          <p:cNvPr id="7" name="Image 0" descr="preencoded.png">
            <a:extLst>
              <a:ext uri="{FF2B5EF4-FFF2-40B4-BE49-F238E27FC236}">
                <a16:creationId xmlns:a16="http://schemas.microsoft.com/office/drawing/2014/main" id="{24A65492-2B07-FCC4-F221-149265085128}"/>
              </a:ext>
            </a:extLst>
          </p:cNvPr>
          <p:cNvPicPr>
            <a:picLocks noChangeAspect="1"/>
          </p:cNvPicPr>
          <p:nvPr/>
        </p:nvPicPr>
        <p:blipFill>
          <a:blip r:embed="rId3"/>
          <a:stretch>
            <a:fillRect/>
          </a:stretch>
        </p:blipFill>
        <p:spPr>
          <a:xfrm>
            <a:off x="873760" y="2057400"/>
            <a:ext cx="10287000" cy="71323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2" name="Shape 0"/>
          <p:cNvSpPr/>
          <p:nvPr/>
        </p:nvSpPr>
        <p:spPr>
          <a:xfrm>
            <a:off x="822960" y="685800"/>
            <a:ext cx="3606800" cy="1138428"/>
          </a:xfrm>
          <a:prstGeom prst="rect">
            <a:avLst/>
          </a:prstGeom>
          <a:solidFill>
            <a:srgbClr val="F76C5E"/>
          </a:solidFill>
          <a:ln w="12700">
            <a:solidFill>
              <a:srgbClr val="F76C5E"/>
            </a:solidFill>
            <a:prstDash val="solid"/>
          </a:ln>
        </p:spPr>
        <p:txBody>
          <a:bodyPr/>
          <a:lstStyle/>
          <a:p>
            <a:endParaRPr lang="sv-FI" sz="2700"/>
          </a:p>
        </p:txBody>
      </p:sp>
      <p:sp>
        <p:nvSpPr>
          <p:cNvPr id="3" name="Text 1"/>
          <p:cNvSpPr/>
          <p:nvPr/>
        </p:nvSpPr>
        <p:spPr>
          <a:xfrm>
            <a:off x="822960" y="685800"/>
            <a:ext cx="3606800" cy="1138428"/>
          </a:xfrm>
          <a:prstGeom prst="rect">
            <a:avLst/>
          </a:prstGeom>
          <a:noFill/>
          <a:ln/>
        </p:spPr>
        <p:txBody>
          <a:bodyPr wrap="square" lIns="0" tIns="0" rIns="0" bIns="0" rtlCol="0" anchor="ctr"/>
          <a:lstStyle/>
          <a:p>
            <a:pPr algn="ctr"/>
            <a:r>
              <a:rPr lang="en-US" sz="4000" b="1" kern="0" spc="600">
                <a:solidFill>
                  <a:srgbClr val="FFFFFF"/>
                </a:solidFill>
                <a:latin typeface="Calibri" pitchFamily="34" charset="0"/>
                <a:ea typeface="Calibri" pitchFamily="34" charset="-122"/>
                <a:cs typeface="Calibri" pitchFamily="34" charset="-120"/>
              </a:rPr>
              <a:t>UPPGIFT</a:t>
            </a:r>
            <a:endParaRPr lang="en-US" sz="4000"/>
          </a:p>
        </p:txBody>
      </p:sp>
      <p:sp>
        <p:nvSpPr>
          <p:cNvPr id="6" name="Shape 4"/>
          <p:cNvSpPr/>
          <p:nvPr/>
        </p:nvSpPr>
        <p:spPr>
          <a:xfrm>
            <a:off x="822960" y="2331720"/>
            <a:ext cx="16596360" cy="1165860"/>
          </a:xfrm>
          <a:prstGeom prst="rect">
            <a:avLst/>
          </a:prstGeom>
          <a:solidFill>
            <a:srgbClr val="FFFFFF"/>
          </a:solidFill>
          <a:ln w="12700">
            <a:solidFill>
              <a:srgbClr val="E0E0E0"/>
            </a:solidFill>
            <a:prstDash val="solid"/>
          </a:ln>
        </p:spPr>
        <p:txBody>
          <a:bodyPr/>
          <a:lstStyle/>
          <a:p>
            <a:endParaRPr lang="sv-FI" sz="2700"/>
          </a:p>
        </p:txBody>
      </p:sp>
      <p:sp>
        <p:nvSpPr>
          <p:cNvPr id="7" name="Shape 5"/>
          <p:cNvSpPr/>
          <p:nvPr/>
        </p:nvSpPr>
        <p:spPr>
          <a:xfrm>
            <a:off x="822960" y="2331720"/>
            <a:ext cx="137160" cy="116586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8" name="Shape 6"/>
          <p:cNvSpPr/>
          <p:nvPr/>
        </p:nvSpPr>
        <p:spPr>
          <a:xfrm>
            <a:off x="1165860" y="2578608"/>
            <a:ext cx="685800" cy="685800"/>
          </a:xfrm>
          <a:prstGeom prst="ellipse">
            <a:avLst/>
          </a:prstGeom>
          <a:solidFill>
            <a:schemeClr val="accent5">
              <a:lumMod val="75000"/>
            </a:schemeClr>
          </a:solidFill>
          <a:ln w="12700">
            <a:solidFill>
              <a:srgbClr val="62B6CB"/>
            </a:solidFill>
            <a:prstDash val="solid"/>
          </a:ln>
        </p:spPr>
        <p:txBody>
          <a:bodyPr/>
          <a:lstStyle/>
          <a:p>
            <a:endParaRPr lang="sv-FI" sz="2700"/>
          </a:p>
        </p:txBody>
      </p:sp>
      <p:sp>
        <p:nvSpPr>
          <p:cNvPr id="9" name="Text 7"/>
          <p:cNvSpPr/>
          <p:nvPr/>
        </p:nvSpPr>
        <p:spPr>
          <a:xfrm>
            <a:off x="1165860" y="2578608"/>
            <a:ext cx="685800" cy="685800"/>
          </a:xfrm>
          <a:prstGeom prst="rect">
            <a:avLst/>
          </a:prstGeom>
          <a:noFill/>
          <a:ln/>
        </p:spPr>
        <p:txBody>
          <a:bodyPr wrap="square" lIns="0" tIns="0" rIns="0" bIns="0" rtlCol="0" anchor="ctr"/>
          <a:lstStyle/>
          <a:p>
            <a:pPr algn="ctr"/>
            <a:r>
              <a:rPr lang="en-US" sz="2400" b="1">
                <a:solidFill>
                  <a:srgbClr val="FFFFFF"/>
                </a:solidFill>
                <a:latin typeface="Calibri" pitchFamily="34" charset="0"/>
                <a:ea typeface="Calibri" pitchFamily="34" charset="-122"/>
                <a:cs typeface="Calibri" pitchFamily="34" charset="-120"/>
              </a:rPr>
              <a:t>1</a:t>
            </a:r>
            <a:endParaRPr lang="en-US" sz="2400"/>
          </a:p>
        </p:txBody>
      </p:sp>
      <p:sp>
        <p:nvSpPr>
          <p:cNvPr id="10" name="Text 8"/>
          <p:cNvSpPr/>
          <p:nvPr/>
        </p:nvSpPr>
        <p:spPr>
          <a:xfrm>
            <a:off x="2057400" y="2331720"/>
            <a:ext cx="15087600" cy="116586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Vilket k-värde och m-värde fick du? </a:t>
            </a:r>
            <a:endParaRPr lang="en-US" sz="2800"/>
          </a:p>
        </p:txBody>
      </p:sp>
      <p:sp>
        <p:nvSpPr>
          <p:cNvPr id="11" name="Shape 9"/>
          <p:cNvSpPr/>
          <p:nvPr/>
        </p:nvSpPr>
        <p:spPr>
          <a:xfrm>
            <a:off x="822960" y="3703320"/>
            <a:ext cx="16596360" cy="1165860"/>
          </a:xfrm>
          <a:prstGeom prst="rect">
            <a:avLst/>
          </a:prstGeom>
          <a:solidFill>
            <a:srgbClr val="FFFFFF"/>
          </a:solidFill>
          <a:ln w="12700">
            <a:solidFill>
              <a:srgbClr val="E0E0E0"/>
            </a:solidFill>
            <a:prstDash val="solid"/>
          </a:ln>
        </p:spPr>
        <p:txBody>
          <a:bodyPr/>
          <a:lstStyle/>
          <a:p>
            <a:endParaRPr lang="sv-FI" sz="2700"/>
          </a:p>
        </p:txBody>
      </p:sp>
      <p:sp>
        <p:nvSpPr>
          <p:cNvPr id="12" name="Shape 10"/>
          <p:cNvSpPr/>
          <p:nvPr/>
        </p:nvSpPr>
        <p:spPr>
          <a:xfrm>
            <a:off x="822960" y="3703320"/>
            <a:ext cx="137160" cy="116586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13" name="Shape 11"/>
          <p:cNvSpPr/>
          <p:nvPr/>
        </p:nvSpPr>
        <p:spPr>
          <a:xfrm>
            <a:off x="1165860" y="3950208"/>
            <a:ext cx="685800" cy="685800"/>
          </a:xfrm>
          <a:prstGeom prst="ellipse">
            <a:avLst/>
          </a:prstGeom>
          <a:solidFill>
            <a:schemeClr val="accent5">
              <a:lumMod val="75000"/>
            </a:schemeClr>
          </a:solidFill>
          <a:ln w="12700">
            <a:solidFill>
              <a:srgbClr val="62B6CB"/>
            </a:solidFill>
            <a:prstDash val="solid"/>
          </a:ln>
        </p:spPr>
        <p:txBody>
          <a:bodyPr/>
          <a:lstStyle/>
          <a:p>
            <a:endParaRPr lang="sv-FI" sz="2700"/>
          </a:p>
        </p:txBody>
      </p:sp>
      <p:sp>
        <p:nvSpPr>
          <p:cNvPr id="14" name="Text 12"/>
          <p:cNvSpPr/>
          <p:nvPr/>
        </p:nvSpPr>
        <p:spPr>
          <a:xfrm>
            <a:off x="1165860" y="3950208"/>
            <a:ext cx="685800" cy="685800"/>
          </a:xfrm>
          <a:prstGeom prst="rect">
            <a:avLst/>
          </a:prstGeom>
          <a:noFill/>
          <a:ln/>
        </p:spPr>
        <p:txBody>
          <a:bodyPr wrap="square" lIns="0" tIns="0" rIns="0" bIns="0" rtlCol="0" anchor="ctr"/>
          <a:lstStyle/>
          <a:p>
            <a:pPr algn="ctr"/>
            <a:r>
              <a:rPr lang="en-US" sz="2400" b="1">
                <a:solidFill>
                  <a:srgbClr val="FFFFFF"/>
                </a:solidFill>
                <a:latin typeface="Calibri" pitchFamily="34" charset="0"/>
                <a:ea typeface="Calibri" pitchFamily="34" charset="-122"/>
                <a:cs typeface="Calibri" pitchFamily="34" charset="-120"/>
              </a:rPr>
              <a:t>2</a:t>
            </a:r>
            <a:endParaRPr lang="en-US" sz="2400"/>
          </a:p>
        </p:txBody>
      </p:sp>
      <p:sp>
        <p:nvSpPr>
          <p:cNvPr id="15" name="Text 13"/>
          <p:cNvSpPr/>
          <p:nvPr/>
        </p:nvSpPr>
        <p:spPr>
          <a:xfrm>
            <a:off x="2057400" y="3703320"/>
            <a:ext cx="15087600" cy="116586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Vad betyder ditt k-värde? För varje grad varmare det blir, säljs ungefär ___ fler glassar.</a:t>
            </a:r>
            <a:endParaRPr lang="en-US" sz="2800"/>
          </a:p>
        </p:txBody>
      </p:sp>
      <p:sp>
        <p:nvSpPr>
          <p:cNvPr id="16" name="Shape 14"/>
          <p:cNvSpPr/>
          <p:nvPr/>
        </p:nvSpPr>
        <p:spPr>
          <a:xfrm>
            <a:off x="822960" y="5074920"/>
            <a:ext cx="16596360" cy="1165860"/>
          </a:xfrm>
          <a:prstGeom prst="rect">
            <a:avLst/>
          </a:prstGeom>
          <a:solidFill>
            <a:srgbClr val="FFFFFF"/>
          </a:solidFill>
          <a:ln w="12700">
            <a:solidFill>
              <a:srgbClr val="E0E0E0"/>
            </a:solidFill>
            <a:prstDash val="solid"/>
          </a:ln>
        </p:spPr>
        <p:txBody>
          <a:bodyPr/>
          <a:lstStyle/>
          <a:p>
            <a:endParaRPr lang="sv-FI" sz="2700"/>
          </a:p>
        </p:txBody>
      </p:sp>
      <p:sp>
        <p:nvSpPr>
          <p:cNvPr id="17" name="Shape 15"/>
          <p:cNvSpPr/>
          <p:nvPr/>
        </p:nvSpPr>
        <p:spPr>
          <a:xfrm>
            <a:off x="822960" y="5074920"/>
            <a:ext cx="137160" cy="116586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18" name="Shape 16"/>
          <p:cNvSpPr/>
          <p:nvPr/>
        </p:nvSpPr>
        <p:spPr>
          <a:xfrm>
            <a:off x="1165860" y="5321808"/>
            <a:ext cx="685800" cy="685800"/>
          </a:xfrm>
          <a:prstGeom prst="ellipse">
            <a:avLst/>
          </a:prstGeom>
          <a:solidFill>
            <a:schemeClr val="accent5">
              <a:lumMod val="75000"/>
            </a:schemeClr>
          </a:solidFill>
          <a:ln w="12700">
            <a:solidFill>
              <a:srgbClr val="62B6CB"/>
            </a:solidFill>
            <a:prstDash val="solid"/>
          </a:ln>
        </p:spPr>
        <p:txBody>
          <a:bodyPr/>
          <a:lstStyle/>
          <a:p>
            <a:endParaRPr lang="sv-FI" sz="2700"/>
          </a:p>
        </p:txBody>
      </p:sp>
      <p:sp>
        <p:nvSpPr>
          <p:cNvPr id="19" name="Text 17"/>
          <p:cNvSpPr/>
          <p:nvPr/>
        </p:nvSpPr>
        <p:spPr>
          <a:xfrm>
            <a:off x="1165860" y="5321808"/>
            <a:ext cx="685800" cy="685800"/>
          </a:xfrm>
          <a:prstGeom prst="rect">
            <a:avLst/>
          </a:prstGeom>
          <a:noFill/>
          <a:ln/>
        </p:spPr>
        <p:txBody>
          <a:bodyPr wrap="square" lIns="0" tIns="0" rIns="0" bIns="0" rtlCol="0" anchor="ctr"/>
          <a:lstStyle/>
          <a:p>
            <a:pPr algn="ctr"/>
            <a:r>
              <a:rPr lang="en-US" sz="2400" b="1">
                <a:solidFill>
                  <a:srgbClr val="FFFFFF"/>
                </a:solidFill>
                <a:latin typeface="Calibri" pitchFamily="34" charset="0"/>
                <a:ea typeface="Calibri" pitchFamily="34" charset="-122"/>
                <a:cs typeface="Calibri" pitchFamily="34" charset="-120"/>
              </a:rPr>
              <a:t>3</a:t>
            </a:r>
            <a:endParaRPr lang="en-US" sz="2400"/>
          </a:p>
        </p:txBody>
      </p:sp>
      <p:sp>
        <p:nvSpPr>
          <p:cNvPr id="20" name="Text 18"/>
          <p:cNvSpPr/>
          <p:nvPr/>
        </p:nvSpPr>
        <p:spPr>
          <a:xfrm>
            <a:off x="2057400" y="5074920"/>
            <a:ext cx="15087600" cy="116586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Vad betyder m-värdet? Vad säger din modell om antalet glassar när det är 0°C?</a:t>
            </a:r>
            <a:endParaRPr lang="en-US" sz="2800"/>
          </a:p>
        </p:txBody>
      </p:sp>
      <p:sp>
        <p:nvSpPr>
          <p:cNvPr id="21" name="Shape 19"/>
          <p:cNvSpPr/>
          <p:nvPr/>
        </p:nvSpPr>
        <p:spPr>
          <a:xfrm>
            <a:off x="822960" y="6446520"/>
            <a:ext cx="16596360" cy="1165860"/>
          </a:xfrm>
          <a:prstGeom prst="rect">
            <a:avLst/>
          </a:prstGeom>
          <a:solidFill>
            <a:srgbClr val="FFFFFF"/>
          </a:solidFill>
          <a:ln w="12700">
            <a:solidFill>
              <a:srgbClr val="E0E0E0"/>
            </a:solidFill>
            <a:prstDash val="solid"/>
          </a:ln>
        </p:spPr>
        <p:txBody>
          <a:bodyPr/>
          <a:lstStyle/>
          <a:p>
            <a:endParaRPr lang="sv-FI" sz="2700"/>
          </a:p>
        </p:txBody>
      </p:sp>
      <p:sp>
        <p:nvSpPr>
          <p:cNvPr id="22" name="Shape 20"/>
          <p:cNvSpPr/>
          <p:nvPr/>
        </p:nvSpPr>
        <p:spPr>
          <a:xfrm>
            <a:off x="822960" y="6446520"/>
            <a:ext cx="137160" cy="116586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23" name="Shape 21"/>
          <p:cNvSpPr/>
          <p:nvPr/>
        </p:nvSpPr>
        <p:spPr>
          <a:xfrm>
            <a:off x="1165860" y="6693408"/>
            <a:ext cx="685800" cy="685800"/>
          </a:xfrm>
          <a:prstGeom prst="ellipse">
            <a:avLst/>
          </a:prstGeom>
          <a:solidFill>
            <a:schemeClr val="accent5">
              <a:lumMod val="75000"/>
            </a:schemeClr>
          </a:solidFill>
          <a:ln w="12700">
            <a:solidFill>
              <a:srgbClr val="62B6CB"/>
            </a:solidFill>
            <a:prstDash val="solid"/>
          </a:ln>
        </p:spPr>
        <p:txBody>
          <a:bodyPr/>
          <a:lstStyle/>
          <a:p>
            <a:endParaRPr lang="sv-FI" sz="2700"/>
          </a:p>
        </p:txBody>
      </p:sp>
      <p:sp>
        <p:nvSpPr>
          <p:cNvPr id="24" name="Text 22"/>
          <p:cNvSpPr/>
          <p:nvPr/>
        </p:nvSpPr>
        <p:spPr>
          <a:xfrm>
            <a:off x="1165860" y="6693408"/>
            <a:ext cx="685800" cy="685800"/>
          </a:xfrm>
          <a:prstGeom prst="rect">
            <a:avLst/>
          </a:prstGeom>
          <a:noFill/>
          <a:ln/>
        </p:spPr>
        <p:txBody>
          <a:bodyPr wrap="square" lIns="0" tIns="0" rIns="0" bIns="0" rtlCol="0" anchor="ctr"/>
          <a:lstStyle/>
          <a:p>
            <a:pPr algn="ctr"/>
            <a:r>
              <a:rPr lang="en-US" sz="2400" b="1">
                <a:solidFill>
                  <a:srgbClr val="FFFFFF"/>
                </a:solidFill>
                <a:latin typeface="Calibri" pitchFamily="34" charset="0"/>
                <a:ea typeface="Calibri" pitchFamily="34" charset="-122"/>
                <a:cs typeface="Calibri" pitchFamily="34" charset="-120"/>
              </a:rPr>
              <a:t>4</a:t>
            </a:r>
            <a:endParaRPr lang="en-US" sz="2400"/>
          </a:p>
        </p:txBody>
      </p:sp>
      <p:sp>
        <p:nvSpPr>
          <p:cNvPr id="25" name="Text 23"/>
          <p:cNvSpPr/>
          <p:nvPr/>
        </p:nvSpPr>
        <p:spPr>
          <a:xfrm>
            <a:off x="2057400" y="6446520"/>
            <a:ext cx="15087600" cy="116586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Imorgon ska det bli 23°C. Hur många glassar bör Strutkungen förbereda?</a:t>
            </a:r>
            <a:endParaRPr lang="en-US" sz="2800"/>
          </a:p>
        </p:txBody>
      </p:sp>
      <p:sp>
        <p:nvSpPr>
          <p:cNvPr id="26" name="Shape 24"/>
          <p:cNvSpPr/>
          <p:nvPr/>
        </p:nvSpPr>
        <p:spPr>
          <a:xfrm>
            <a:off x="822960" y="7818120"/>
            <a:ext cx="16596360" cy="1165860"/>
          </a:xfrm>
          <a:prstGeom prst="rect">
            <a:avLst/>
          </a:prstGeom>
          <a:solidFill>
            <a:srgbClr val="FFFFFF"/>
          </a:solidFill>
          <a:ln w="12700">
            <a:solidFill>
              <a:srgbClr val="E0E0E0"/>
            </a:solidFill>
            <a:prstDash val="solid"/>
          </a:ln>
        </p:spPr>
        <p:txBody>
          <a:bodyPr/>
          <a:lstStyle/>
          <a:p>
            <a:endParaRPr lang="sv-FI" sz="2700"/>
          </a:p>
        </p:txBody>
      </p:sp>
      <p:sp>
        <p:nvSpPr>
          <p:cNvPr id="27" name="Shape 25"/>
          <p:cNvSpPr/>
          <p:nvPr/>
        </p:nvSpPr>
        <p:spPr>
          <a:xfrm>
            <a:off x="822960" y="7818120"/>
            <a:ext cx="137160" cy="1165860"/>
          </a:xfrm>
          <a:prstGeom prst="rect">
            <a:avLst/>
          </a:prstGeom>
          <a:solidFill>
            <a:schemeClr val="accent5">
              <a:lumMod val="75000"/>
            </a:schemeClr>
          </a:solidFill>
          <a:ln w="12700">
            <a:solidFill>
              <a:srgbClr val="62B6CB"/>
            </a:solidFill>
            <a:prstDash val="solid"/>
          </a:ln>
        </p:spPr>
        <p:txBody>
          <a:bodyPr/>
          <a:lstStyle/>
          <a:p>
            <a:endParaRPr lang="sv-FI" sz="2700"/>
          </a:p>
        </p:txBody>
      </p:sp>
      <p:sp>
        <p:nvSpPr>
          <p:cNvPr id="28" name="Shape 26"/>
          <p:cNvSpPr/>
          <p:nvPr/>
        </p:nvSpPr>
        <p:spPr>
          <a:xfrm>
            <a:off x="1165860" y="8065008"/>
            <a:ext cx="685800" cy="685800"/>
          </a:xfrm>
          <a:prstGeom prst="ellipse">
            <a:avLst/>
          </a:prstGeom>
          <a:solidFill>
            <a:schemeClr val="accent5">
              <a:lumMod val="75000"/>
            </a:schemeClr>
          </a:solidFill>
          <a:ln w="12700">
            <a:solidFill>
              <a:srgbClr val="62B6CB"/>
            </a:solidFill>
            <a:prstDash val="solid"/>
          </a:ln>
        </p:spPr>
        <p:txBody>
          <a:bodyPr/>
          <a:lstStyle/>
          <a:p>
            <a:endParaRPr lang="sv-FI" sz="2700"/>
          </a:p>
        </p:txBody>
      </p:sp>
      <p:sp>
        <p:nvSpPr>
          <p:cNvPr id="29" name="Text 27"/>
          <p:cNvSpPr/>
          <p:nvPr/>
        </p:nvSpPr>
        <p:spPr>
          <a:xfrm>
            <a:off x="1165860" y="8065008"/>
            <a:ext cx="685800" cy="685800"/>
          </a:xfrm>
          <a:prstGeom prst="rect">
            <a:avLst/>
          </a:prstGeom>
          <a:noFill/>
          <a:ln/>
        </p:spPr>
        <p:txBody>
          <a:bodyPr wrap="square" lIns="0" tIns="0" rIns="0" bIns="0" rtlCol="0" anchor="ctr"/>
          <a:lstStyle/>
          <a:p>
            <a:pPr algn="ctr"/>
            <a:r>
              <a:rPr lang="en-US" sz="2400" b="1">
                <a:solidFill>
                  <a:srgbClr val="FFFFFF"/>
                </a:solidFill>
                <a:latin typeface="Calibri" pitchFamily="34" charset="0"/>
                <a:ea typeface="Calibri" pitchFamily="34" charset="-122"/>
                <a:cs typeface="Calibri" pitchFamily="34" charset="-120"/>
              </a:rPr>
              <a:t>5</a:t>
            </a:r>
            <a:endParaRPr lang="en-US" sz="2400"/>
          </a:p>
        </p:txBody>
      </p:sp>
      <p:sp>
        <p:nvSpPr>
          <p:cNvPr id="30" name="Text 28"/>
          <p:cNvSpPr/>
          <p:nvPr/>
        </p:nvSpPr>
        <p:spPr>
          <a:xfrm>
            <a:off x="2057400" y="7818120"/>
            <a:ext cx="15087600" cy="116586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Vad händer om du sätter k = 0? Hur ser linjen ut då?</a:t>
            </a:r>
            <a:endParaRPr lang="en-US" sz="2800"/>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Shape 0"/>
          <p:cNvSpPr/>
          <p:nvPr/>
        </p:nvSpPr>
        <p:spPr>
          <a:xfrm>
            <a:off x="822960" y="685800"/>
            <a:ext cx="822960" cy="822960"/>
          </a:xfrm>
          <a:prstGeom prst="ellipse">
            <a:avLst/>
          </a:prstGeom>
          <a:solidFill>
            <a:srgbClr val="F76C5E"/>
          </a:solidFill>
          <a:ln w="12700">
            <a:solidFill>
              <a:srgbClr val="F76C5E"/>
            </a:solidFill>
            <a:prstDash val="solid"/>
          </a:ln>
        </p:spPr>
        <p:txBody>
          <a:bodyPr/>
          <a:lstStyle/>
          <a:p>
            <a:endParaRPr lang="sv-FI" sz="2700"/>
          </a:p>
        </p:txBody>
      </p:sp>
      <p:sp>
        <p:nvSpPr>
          <p:cNvPr id="3" name="Text 1"/>
          <p:cNvSpPr/>
          <p:nvPr/>
        </p:nvSpPr>
        <p:spPr>
          <a:xfrm>
            <a:off x="822960" y="685800"/>
            <a:ext cx="822960" cy="82296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B</a:t>
            </a:r>
            <a:endParaRPr lang="en-US" sz="2700"/>
          </a:p>
        </p:txBody>
      </p:sp>
      <p:sp>
        <p:nvSpPr>
          <p:cNvPr id="4" name="Text 2"/>
          <p:cNvSpPr/>
          <p:nvPr/>
        </p:nvSpPr>
        <p:spPr>
          <a:xfrm>
            <a:off x="1920240" y="685800"/>
            <a:ext cx="15087600" cy="960120"/>
          </a:xfrm>
          <a:prstGeom prst="rect">
            <a:avLst/>
          </a:prstGeom>
          <a:noFill/>
          <a:ln/>
        </p:spPr>
        <p:txBody>
          <a:bodyPr wrap="square" lIns="0" tIns="0" rIns="0" bIns="0" rtlCol="0" anchor="ctr"/>
          <a:lstStyle/>
          <a:p>
            <a:r>
              <a:rPr lang="en-US" sz="4500" b="1" err="1">
                <a:solidFill>
                  <a:schemeClr val="bg1"/>
                </a:solidFill>
                <a:latin typeface="FUTURA MEDIUM" panose="020B0602020204020303" pitchFamily="34" charset="-79"/>
                <a:ea typeface="Calibri" pitchFamily="34" charset="-122"/>
                <a:cs typeface="FUTURA MEDIUM" panose="020B0602020204020303" pitchFamily="34" charset="-79"/>
              </a:rPr>
              <a:t>Verkligheten</a:t>
            </a:r>
            <a:endParaRPr lang="en-US" sz="4500">
              <a:solidFill>
                <a:schemeClr val="bg1"/>
              </a:solidFill>
              <a:latin typeface="Futura Medium" panose="020B0602020204020303" pitchFamily="34" charset="-79"/>
              <a:cs typeface="Futura Medium" panose="020B0602020204020303" pitchFamily="34" charset="-79"/>
            </a:endParaRPr>
          </a:p>
        </p:txBody>
      </p:sp>
      <p:sp>
        <p:nvSpPr>
          <p:cNvPr id="6" name="Shape 3"/>
          <p:cNvSpPr/>
          <p:nvPr/>
        </p:nvSpPr>
        <p:spPr>
          <a:xfrm>
            <a:off x="11932920" y="2057400"/>
            <a:ext cx="5486400" cy="7132320"/>
          </a:xfrm>
          <a:prstGeom prst="rect">
            <a:avLst/>
          </a:prstGeom>
          <a:solidFill>
            <a:srgbClr val="F76B5D"/>
          </a:solidFill>
          <a:ln w="12700">
            <a:solidFill>
              <a:srgbClr val="1B4965"/>
            </a:solidFill>
            <a:prstDash val="solid"/>
          </a:ln>
        </p:spPr>
        <p:txBody>
          <a:bodyPr/>
          <a:lstStyle/>
          <a:p>
            <a:endParaRPr lang="sv-FI" sz="2700"/>
          </a:p>
        </p:txBody>
      </p:sp>
      <p:sp>
        <p:nvSpPr>
          <p:cNvPr id="7" name="Text 4"/>
          <p:cNvSpPr/>
          <p:nvPr/>
        </p:nvSpPr>
        <p:spPr>
          <a:xfrm>
            <a:off x="12207240" y="2331720"/>
            <a:ext cx="5074920" cy="548640"/>
          </a:xfrm>
          <a:prstGeom prst="rect">
            <a:avLst/>
          </a:prstGeom>
          <a:noFill/>
          <a:ln/>
        </p:spPr>
        <p:txBody>
          <a:bodyPr wrap="square" lIns="0" tIns="0" rIns="0" bIns="0" rtlCol="0" anchor="ctr"/>
          <a:lstStyle/>
          <a:p>
            <a:endParaRPr lang="en-US" sz="2100">
              <a:solidFill>
                <a:schemeClr val="bg1"/>
              </a:solidFill>
            </a:endParaRPr>
          </a:p>
        </p:txBody>
      </p:sp>
      <p:sp>
        <p:nvSpPr>
          <p:cNvPr id="8" name="Text 5"/>
          <p:cNvSpPr/>
          <p:nvPr/>
        </p:nvSpPr>
        <p:spPr>
          <a:xfrm>
            <a:off x="12207240" y="2331720"/>
            <a:ext cx="5074920" cy="3612471"/>
          </a:xfrm>
          <a:prstGeom prst="rect">
            <a:avLst/>
          </a:prstGeom>
          <a:noFill/>
          <a:ln/>
        </p:spPr>
        <p:txBody>
          <a:bodyPr wrap="square" rtlCol="0" anchor="ctr"/>
          <a:lstStyle/>
          <a:p>
            <a:pPr lvl="0">
              <a:defRPr/>
            </a:pPr>
            <a:r>
              <a:rPr lang="sv-FI" sz="2800" dirty="0">
                <a:solidFill>
                  <a:schemeClr val="bg1"/>
                </a:solidFill>
              </a:rPr>
              <a:t>Data följer sällan en linje så bra som ovan. Om de gjorde det skulle vi aldrig behöva göra en modell för att uppskatta något, eftersom den skulle vara exakt. Men vissa äter 10 glassar när det är -20 och ingen alls när det är varmt.</a:t>
            </a:r>
          </a:p>
        </p:txBody>
      </p:sp>
      <p:sp>
        <p:nvSpPr>
          <p:cNvPr id="10" name="Text 7"/>
          <p:cNvSpPr/>
          <p:nvPr/>
        </p:nvSpPr>
        <p:spPr>
          <a:xfrm>
            <a:off x="12207240" y="6540038"/>
            <a:ext cx="5074920" cy="2709949"/>
          </a:xfrm>
          <a:prstGeom prst="rect">
            <a:avLst/>
          </a:prstGeom>
          <a:noFill/>
          <a:ln/>
        </p:spPr>
        <p:txBody>
          <a:bodyPr wrap="square" rtlCol="0" anchor="ctr"/>
          <a:lstStyle/>
          <a:p>
            <a:r>
              <a:rPr lang="en-US" sz="2800" dirty="0" err="1">
                <a:solidFill>
                  <a:schemeClr val="bg1"/>
                </a:solidFill>
                <a:latin typeface="Calibri" pitchFamily="34" charset="0"/>
                <a:ea typeface="Calibri" pitchFamily="34" charset="-122"/>
                <a:cs typeface="Calibri" pitchFamily="34" charset="-120"/>
              </a:rPr>
              <a:t>Verktyget</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visar</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hur</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långt</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punkterna</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är</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från</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linjen</a:t>
            </a:r>
            <a:r>
              <a:rPr lang="en-US" sz="2800" dirty="0">
                <a:solidFill>
                  <a:schemeClr val="bg1"/>
                </a:solidFill>
                <a:latin typeface="Calibri" pitchFamily="34" charset="0"/>
                <a:ea typeface="Calibri" pitchFamily="34" charset="-122"/>
                <a:cs typeface="Calibri" pitchFamily="34" charset="-120"/>
              </a:rPr>
              <a:t>. </a:t>
            </a:r>
          </a:p>
          <a:p>
            <a:endParaRPr lang="en-US" sz="2800" dirty="0">
              <a:solidFill>
                <a:schemeClr val="bg1"/>
              </a:solidFill>
              <a:latin typeface="Calibri" pitchFamily="34" charset="0"/>
              <a:ea typeface="Calibri" pitchFamily="34" charset="-122"/>
              <a:cs typeface="Calibri" pitchFamily="34" charset="-120"/>
            </a:endParaRPr>
          </a:p>
          <a:p>
            <a:r>
              <a:rPr lang="en-US" sz="2800" dirty="0">
                <a:solidFill>
                  <a:schemeClr val="bg1"/>
                </a:solidFill>
                <a:latin typeface="Calibri" pitchFamily="34" charset="0"/>
                <a:ea typeface="Calibri" pitchFamily="34" charset="-122"/>
                <a:cs typeface="Calibri" pitchFamily="34" charset="-120"/>
              </a:rPr>
              <a:t>--&gt; </a:t>
            </a:r>
            <a:r>
              <a:rPr lang="en-US" sz="2800" dirty="0" err="1">
                <a:solidFill>
                  <a:schemeClr val="bg1"/>
                </a:solidFill>
                <a:latin typeface="Calibri" pitchFamily="34" charset="0"/>
                <a:ea typeface="Calibri" pitchFamily="34" charset="-122"/>
                <a:cs typeface="Calibri" pitchFamily="34" charset="-120"/>
              </a:rPr>
              <a:t>Mål</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att</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hitta</a:t>
            </a:r>
            <a:r>
              <a:rPr lang="en-US" sz="2800" dirty="0">
                <a:solidFill>
                  <a:schemeClr val="bg1"/>
                </a:solidFill>
                <a:latin typeface="Calibri" pitchFamily="34" charset="0"/>
                <a:ea typeface="Calibri" pitchFamily="34" charset="-122"/>
                <a:cs typeface="Calibri" pitchFamily="34" charset="-120"/>
              </a:rPr>
              <a:t> det </a:t>
            </a:r>
            <a:r>
              <a:rPr lang="en-US" sz="2800" dirty="0" err="1">
                <a:solidFill>
                  <a:schemeClr val="bg1"/>
                </a:solidFill>
                <a:latin typeface="Calibri" pitchFamily="34" charset="0"/>
                <a:ea typeface="Calibri" pitchFamily="34" charset="-122"/>
                <a:cs typeface="Calibri" pitchFamily="34" charset="-120"/>
              </a:rPr>
              <a:t>minsta</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möjliga</a:t>
            </a:r>
            <a:r>
              <a:rPr lang="en-US" sz="2800" dirty="0">
                <a:solidFill>
                  <a:schemeClr val="bg1"/>
                </a:solidFill>
                <a:latin typeface="Calibri" pitchFamily="34" charset="0"/>
                <a:ea typeface="Calibri" pitchFamily="34" charset="-122"/>
                <a:cs typeface="Calibri" pitchFamily="34" charset="-120"/>
              </a:rPr>
              <a:t> </a:t>
            </a:r>
            <a:r>
              <a:rPr lang="en-US" sz="2800" dirty="0" err="1">
                <a:solidFill>
                  <a:schemeClr val="bg1"/>
                </a:solidFill>
                <a:latin typeface="Calibri" pitchFamily="34" charset="0"/>
                <a:ea typeface="Calibri" pitchFamily="34" charset="-122"/>
                <a:cs typeface="Calibri" pitchFamily="34" charset="-120"/>
              </a:rPr>
              <a:t>totalfel</a:t>
            </a:r>
            <a:r>
              <a:rPr lang="en-US" sz="2800" dirty="0">
                <a:solidFill>
                  <a:schemeClr val="bg1"/>
                </a:solidFill>
                <a:latin typeface="Calibri" pitchFamily="34" charset="0"/>
                <a:ea typeface="Calibri" pitchFamily="34" charset="-122"/>
                <a:cs typeface="Calibri" pitchFamily="34" charset="-120"/>
              </a:rPr>
              <a:t>.</a:t>
            </a:r>
            <a:endParaRPr lang="en-US" sz="2800" dirty="0">
              <a:solidFill>
                <a:schemeClr val="bg1"/>
              </a:solidFill>
            </a:endParaRPr>
          </a:p>
        </p:txBody>
      </p:sp>
      <p:sp>
        <p:nvSpPr>
          <p:cNvPr id="13" name="Text 5">
            <a:extLst>
              <a:ext uri="{FF2B5EF4-FFF2-40B4-BE49-F238E27FC236}">
                <a16:creationId xmlns:a16="http://schemas.microsoft.com/office/drawing/2014/main" id="{B26DE619-DCA0-7653-A3A2-01A75DB315B3}"/>
              </a:ext>
            </a:extLst>
          </p:cNvPr>
          <p:cNvSpPr/>
          <p:nvPr/>
        </p:nvSpPr>
        <p:spPr>
          <a:xfrm>
            <a:off x="12207240" y="6036222"/>
            <a:ext cx="4800600" cy="822960"/>
          </a:xfrm>
          <a:prstGeom prst="rect">
            <a:avLst/>
          </a:prstGeom>
          <a:noFill/>
          <a:ln/>
        </p:spPr>
        <p:txBody>
          <a:bodyPr wrap="square" lIns="0" tIns="0" rIns="0" bIns="0" rtlCol="0" anchor="ctr"/>
          <a:lstStyle/>
          <a:p>
            <a:r>
              <a:rPr lang="en-US" sz="3000" b="1" dirty="0" err="1">
                <a:solidFill>
                  <a:schemeClr val="bg1"/>
                </a:solidFill>
                <a:latin typeface="Calibri" pitchFamily="34" charset="0"/>
                <a:ea typeface="Calibri" pitchFamily="34" charset="-122"/>
                <a:cs typeface="Calibri" pitchFamily="34" charset="-120"/>
              </a:rPr>
              <a:t>Felmarginal</a:t>
            </a:r>
            <a:endParaRPr lang="en-US" sz="3000" dirty="0">
              <a:solidFill>
                <a:schemeClr val="bg1"/>
              </a:solidFill>
            </a:endParaRPr>
          </a:p>
        </p:txBody>
      </p:sp>
      <p:sp>
        <p:nvSpPr>
          <p:cNvPr id="14" name="Text 5">
            <a:extLst>
              <a:ext uri="{FF2B5EF4-FFF2-40B4-BE49-F238E27FC236}">
                <a16:creationId xmlns:a16="http://schemas.microsoft.com/office/drawing/2014/main" id="{92DE90FD-7CA0-5E10-4681-E8305B8E814A}"/>
              </a:ext>
            </a:extLst>
          </p:cNvPr>
          <p:cNvSpPr/>
          <p:nvPr/>
        </p:nvSpPr>
        <p:spPr>
          <a:xfrm>
            <a:off x="12207240" y="2177935"/>
            <a:ext cx="4800600" cy="822960"/>
          </a:xfrm>
          <a:prstGeom prst="rect">
            <a:avLst/>
          </a:prstGeom>
          <a:noFill/>
          <a:ln/>
        </p:spPr>
        <p:txBody>
          <a:bodyPr wrap="square" lIns="0" tIns="0" rIns="0" bIns="0" rtlCol="0" anchor="ctr"/>
          <a:lstStyle/>
          <a:p>
            <a:endParaRPr lang="en-US" sz="3000">
              <a:solidFill>
                <a:schemeClr val="bg1"/>
              </a:solidFill>
            </a:endParaRPr>
          </a:p>
        </p:txBody>
      </p:sp>
      <p:pic>
        <p:nvPicPr>
          <p:cNvPr id="17" name="Image 0" descr="preencoded.png">
            <a:extLst>
              <a:ext uri="{FF2B5EF4-FFF2-40B4-BE49-F238E27FC236}">
                <a16:creationId xmlns:a16="http://schemas.microsoft.com/office/drawing/2014/main" id="{34C61C6A-1B47-3872-59EE-42125F08C126}"/>
              </a:ext>
            </a:extLst>
          </p:cNvPr>
          <p:cNvPicPr>
            <a:picLocks noChangeAspect="1"/>
          </p:cNvPicPr>
          <p:nvPr/>
        </p:nvPicPr>
        <p:blipFill>
          <a:blip r:embed="rId3"/>
          <a:stretch>
            <a:fillRect/>
          </a:stretch>
        </p:blipFill>
        <p:spPr>
          <a:xfrm>
            <a:off x="868679" y="2057397"/>
            <a:ext cx="10286999" cy="713231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092CB3C6-AF8D-C73E-AA99-FA42144186B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3EE31CB-1A4C-8C34-A90D-FA67B58F6D4C}"/>
              </a:ext>
            </a:extLst>
          </p:cNvPr>
          <p:cNvSpPr/>
          <p:nvPr/>
        </p:nvSpPr>
        <p:spPr>
          <a:xfrm>
            <a:off x="822960" y="685800"/>
            <a:ext cx="822960" cy="822960"/>
          </a:xfrm>
          <a:prstGeom prst="ellipse">
            <a:avLst/>
          </a:prstGeom>
          <a:solidFill>
            <a:srgbClr val="F76C5E"/>
          </a:solidFill>
          <a:ln w="12700">
            <a:solidFill>
              <a:srgbClr val="F76C5E"/>
            </a:solidFill>
            <a:prstDash val="solid"/>
          </a:ln>
        </p:spPr>
        <p:txBody>
          <a:bodyPr/>
          <a:lstStyle/>
          <a:p>
            <a:endParaRPr lang="sv-FI" sz="2700"/>
          </a:p>
        </p:txBody>
      </p:sp>
      <p:sp>
        <p:nvSpPr>
          <p:cNvPr id="3" name="Text 1">
            <a:extLst>
              <a:ext uri="{FF2B5EF4-FFF2-40B4-BE49-F238E27FC236}">
                <a16:creationId xmlns:a16="http://schemas.microsoft.com/office/drawing/2014/main" id="{9390DED6-CEE3-E39E-DDB7-2754C0836A28}"/>
              </a:ext>
            </a:extLst>
          </p:cNvPr>
          <p:cNvSpPr/>
          <p:nvPr/>
        </p:nvSpPr>
        <p:spPr>
          <a:xfrm>
            <a:off x="822960" y="685800"/>
            <a:ext cx="822960" cy="822960"/>
          </a:xfrm>
          <a:prstGeom prst="rect">
            <a:avLst/>
          </a:prstGeom>
          <a:noFill/>
          <a:ln/>
        </p:spPr>
        <p:txBody>
          <a:bodyPr wrap="square" lIns="0" tIns="0" rIns="0" bIns="0" rtlCol="0" anchor="ctr"/>
          <a:lstStyle/>
          <a:p>
            <a:pPr algn="ctr"/>
            <a:r>
              <a:rPr lang="en-US" sz="2700" b="1">
                <a:solidFill>
                  <a:srgbClr val="FFFFFF"/>
                </a:solidFill>
                <a:latin typeface="Calibri" pitchFamily="34" charset="0"/>
                <a:ea typeface="Calibri" pitchFamily="34" charset="-122"/>
                <a:cs typeface="Calibri" pitchFamily="34" charset="-120"/>
              </a:rPr>
              <a:t>B</a:t>
            </a:r>
            <a:endParaRPr lang="en-US" sz="2700"/>
          </a:p>
        </p:txBody>
      </p:sp>
      <p:sp>
        <p:nvSpPr>
          <p:cNvPr id="4" name="Text 2">
            <a:extLst>
              <a:ext uri="{FF2B5EF4-FFF2-40B4-BE49-F238E27FC236}">
                <a16:creationId xmlns:a16="http://schemas.microsoft.com/office/drawing/2014/main" id="{EC5C3805-D7A6-234D-BF61-07AE808FCCCE}"/>
              </a:ext>
            </a:extLst>
          </p:cNvPr>
          <p:cNvSpPr/>
          <p:nvPr/>
        </p:nvSpPr>
        <p:spPr>
          <a:xfrm>
            <a:off x="1920240" y="685800"/>
            <a:ext cx="15087600" cy="960120"/>
          </a:xfrm>
          <a:prstGeom prst="rect">
            <a:avLst/>
          </a:prstGeom>
          <a:noFill/>
          <a:ln/>
        </p:spPr>
        <p:txBody>
          <a:bodyPr wrap="square" lIns="0" tIns="0" rIns="0" bIns="0" rtlCol="0" anchor="ctr"/>
          <a:lstStyle/>
          <a:p>
            <a:r>
              <a:rPr lang="en-US" sz="4500" b="1">
                <a:solidFill>
                  <a:schemeClr val="bg1"/>
                </a:solidFill>
                <a:latin typeface="FUTURA MEDIUM" panose="020B0602020204020303" pitchFamily="34" charset="-79"/>
                <a:ea typeface="Calibri" pitchFamily="34" charset="-122"/>
                <a:cs typeface="FUTURA MEDIUM" panose="020B0602020204020303" pitchFamily="34" charset="-79"/>
              </a:rPr>
              <a:t>Data</a:t>
            </a:r>
            <a:endParaRPr lang="en-US" sz="4500">
              <a:solidFill>
                <a:schemeClr val="bg1"/>
              </a:solidFill>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AE32B67E-55E1-23D2-5B8E-7798F34B0D52}"/>
              </a:ext>
            </a:extLst>
          </p:cNvPr>
          <p:cNvSpPr/>
          <p:nvPr/>
        </p:nvSpPr>
        <p:spPr>
          <a:xfrm>
            <a:off x="12207240" y="2331720"/>
            <a:ext cx="5074920" cy="548640"/>
          </a:xfrm>
          <a:prstGeom prst="rect">
            <a:avLst/>
          </a:prstGeom>
          <a:noFill/>
          <a:ln/>
        </p:spPr>
        <p:txBody>
          <a:bodyPr wrap="square" lIns="0" tIns="0" rIns="0" bIns="0" rtlCol="0" anchor="ctr"/>
          <a:lstStyle/>
          <a:p>
            <a:endParaRPr lang="en-US" sz="2100">
              <a:solidFill>
                <a:schemeClr val="bg1"/>
              </a:solidFill>
            </a:endParaRPr>
          </a:p>
        </p:txBody>
      </p:sp>
      <p:sp>
        <p:nvSpPr>
          <p:cNvPr id="14" name="Text 5">
            <a:extLst>
              <a:ext uri="{FF2B5EF4-FFF2-40B4-BE49-F238E27FC236}">
                <a16:creationId xmlns:a16="http://schemas.microsoft.com/office/drawing/2014/main" id="{650CA62F-15B5-C058-F9EB-334B2486D3D4}"/>
              </a:ext>
            </a:extLst>
          </p:cNvPr>
          <p:cNvSpPr/>
          <p:nvPr/>
        </p:nvSpPr>
        <p:spPr>
          <a:xfrm>
            <a:off x="12207240" y="2177935"/>
            <a:ext cx="4800600" cy="822960"/>
          </a:xfrm>
          <a:prstGeom prst="rect">
            <a:avLst/>
          </a:prstGeom>
          <a:noFill/>
          <a:ln/>
        </p:spPr>
        <p:txBody>
          <a:bodyPr wrap="square" lIns="0" tIns="0" rIns="0" bIns="0" rtlCol="0" anchor="ctr"/>
          <a:lstStyle/>
          <a:p>
            <a:endParaRPr lang="en-US" sz="3000">
              <a:solidFill>
                <a:schemeClr val="bg1"/>
              </a:solidFill>
            </a:endParaRPr>
          </a:p>
        </p:txBody>
      </p:sp>
      <p:graphicFrame>
        <p:nvGraphicFramePr>
          <p:cNvPr id="5" name="Tabell 4">
            <a:extLst>
              <a:ext uri="{FF2B5EF4-FFF2-40B4-BE49-F238E27FC236}">
                <a16:creationId xmlns:a16="http://schemas.microsoft.com/office/drawing/2014/main" id="{6A847579-CE5E-FCF1-4E66-E39B72BEA565}"/>
              </a:ext>
            </a:extLst>
          </p:cNvPr>
          <p:cNvGraphicFramePr>
            <a:graphicFrameLocks noGrp="1"/>
          </p:cNvGraphicFramePr>
          <p:nvPr>
            <p:extLst>
              <p:ext uri="{D42A27DB-BD31-4B8C-83A1-F6EECF244321}">
                <p14:modId xmlns:p14="http://schemas.microsoft.com/office/powerpoint/2010/main" val="2332875728"/>
              </p:ext>
            </p:extLst>
          </p:nvPr>
        </p:nvGraphicFramePr>
        <p:xfrm>
          <a:off x="1005840" y="1882373"/>
          <a:ext cx="9342120" cy="7652326"/>
        </p:xfrm>
        <a:graphic>
          <a:graphicData uri="http://schemas.openxmlformats.org/drawingml/2006/table">
            <a:tbl>
              <a:tblPr firstRow="1" firstCol="1" bandRow="1">
                <a:tableStyleId>{5C22544A-7EE6-4342-B048-85BDC9FD1C3A}</a:tableStyleId>
              </a:tblPr>
              <a:tblGrid>
                <a:gridCol w="2335530">
                  <a:extLst>
                    <a:ext uri="{9D8B030D-6E8A-4147-A177-3AD203B41FA5}">
                      <a16:colId xmlns:a16="http://schemas.microsoft.com/office/drawing/2014/main" val="79585132"/>
                    </a:ext>
                  </a:extLst>
                </a:gridCol>
                <a:gridCol w="3503295">
                  <a:extLst>
                    <a:ext uri="{9D8B030D-6E8A-4147-A177-3AD203B41FA5}">
                      <a16:colId xmlns:a16="http://schemas.microsoft.com/office/drawing/2014/main" val="808932597"/>
                    </a:ext>
                  </a:extLst>
                </a:gridCol>
                <a:gridCol w="3503295">
                  <a:extLst>
                    <a:ext uri="{9D8B030D-6E8A-4147-A177-3AD203B41FA5}">
                      <a16:colId xmlns:a16="http://schemas.microsoft.com/office/drawing/2014/main" val="1226081795"/>
                    </a:ext>
                  </a:extLst>
                </a:gridCol>
              </a:tblGrid>
              <a:tr h="694670">
                <a:tc>
                  <a:txBody>
                    <a:bodyPr/>
                    <a:lstStyle/>
                    <a:p>
                      <a:pPr algn="ctr">
                        <a:buNone/>
                      </a:pPr>
                      <a:r>
                        <a:rPr lang="sv-FI" sz="2600">
                          <a:effectLst/>
                        </a:rPr>
                        <a:t>Dag</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Temperatur (°C)</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Sålda glassar</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832044679"/>
                  </a:ext>
                </a:extLst>
              </a:tr>
              <a:tr h="694670">
                <a:tc>
                  <a:txBody>
                    <a:bodyPr/>
                    <a:lstStyle/>
                    <a:p>
                      <a:pPr algn="ctr">
                        <a:buNone/>
                      </a:pPr>
                      <a:r>
                        <a:rPr lang="sv-FI" sz="2600">
                          <a:effectLst/>
                        </a:rPr>
                        <a:t>1</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11</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40</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2943835025"/>
                  </a:ext>
                </a:extLst>
              </a:tr>
              <a:tr h="694670">
                <a:tc>
                  <a:txBody>
                    <a:bodyPr/>
                    <a:lstStyle/>
                    <a:p>
                      <a:pPr algn="ctr">
                        <a:buNone/>
                      </a:pPr>
                      <a:r>
                        <a:rPr lang="sv-FI" sz="2600">
                          <a:effectLst/>
                        </a:rPr>
                        <a:t>2</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15</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58</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4186416738"/>
                  </a:ext>
                </a:extLst>
              </a:tr>
              <a:tr h="694670">
                <a:tc>
                  <a:txBody>
                    <a:bodyPr/>
                    <a:lstStyle/>
                    <a:p>
                      <a:pPr algn="ctr">
                        <a:buNone/>
                      </a:pPr>
                      <a:r>
                        <a:rPr lang="sv-FI" sz="2600">
                          <a:effectLst/>
                        </a:rPr>
                        <a:t>3</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18</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55</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693610001"/>
                  </a:ext>
                </a:extLst>
              </a:tr>
              <a:tr h="694670">
                <a:tc>
                  <a:txBody>
                    <a:bodyPr/>
                    <a:lstStyle/>
                    <a:p>
                      <a:pPr algn="ctr">
                        <a:buNone/>
                      </a:pPr>
                      <a:r>
                        <a:rPr lang="sv-FI" sz="2600">
                          <a:effectLst/>
                        </a:rPr>
                        <a:t>4</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27</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60</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2598415973"/>
                  </a:ext>
                </a:extLst>
              </a:tr>
              <a:tr h="694670">
                <a:tc>
                  <a:txBody>
                    <a:bodyPr/>
                    <a:lstStyle/>
                    <a:p>
                      <a:pPr algn="ctr">
                        <a:buNone/>
                      </a:pPr>
                      <a:r>
                        <a:rPr lang="sv-FI" sz="2600">
                          <a:effectLst/>
                        </a:rPr>
                        <a:t>5</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21</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88</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557177625"/>
                  </a:ext>
                </a:extLst>
              </a:tr>
              <a:tr h="694670">
                <a:tc>
                  <a:txBody>
                    <a:bodyPr/>
                    <a:lstStyle/>
                    <a:p>
                      <a:pPr algn="ctr">
                        <a:buNone/>
                      </a:pPr>
                      <a:r>
                        <a:rPr lang="sv-FI" sz="2600">
                          <a:effectLst/>
                        </a:rPr>
                        <a:t>6</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23</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75</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3076234876"/>
                  </a:ext>
                </a:extLst>
              </a:tr>
              <a:tr h="694670">
                <a:tc>
                  <a:txBody>
                    <a:bodyPr/>
                    <a:lstStyle/>
                    <a:p>
                      <a:pPr algn="ctr">
                        <a:buNone/>
                      </a:pPr>
                      <a:r>
                        <a:rPr lang="sv-FI" sz="2600">
                          <a:effectLst/>
                        </a:rPr>
                        <a:t>7</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25</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110</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2079087942"/>
                  </a:ext>
                </a:extLst>
              </a:tr>
              <a:tr h="694670">
                <a:tc>
                  <a:txBody>
                    <a:bodyPr/>
                    <a:lstStyle/>
                    <a:p>
                      <a:pPr algn="ctr">
                        <a:buNone/>
                      </a:pPr>
                      <a:r>
                        <a:rPr lang="sv-FI" sz="2600">
                          <a:effectLst/>
                        </a:rPr>
                        <a:t>8</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29</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105</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2931212364"/>
                  </a:ext>
                </a:extLst>
              </a:tr>
              <a:tr h="694670">
                <a:tc>
                  <a:txBody>
                    <a:bodyPr/>
                    <a:lstStyle/>
                    <a:p>
                      <a:pPr algn="ctr">
                        <a:buNone/>
                      </a:pPr>
                      <a:r>
                        <a:rPr lang="sv-FI" sz="2600">
                          <a:effectLst/>
                        </a:rPr>
                        <a:t>9</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8</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75</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2540452138"/>
                  </a:ext>
                </a:extLst>
              </a:tr>
              <a:tr h="694670">
                <a:tc>
                  <a:txBody>
                    <a:bodyPr/>
                    <a:lstStyle/>
                    <a:p>
                      <a:pPr algn="ctr">
                        <a:buNone/>
                      </a:pPr>
                      <a:r>
                        <a:rPr lang="sv-FI" sz="2600">
                          <a:effectLst/>
                        </a:rPr>
                        <a:t>10</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31</a:t>
                      </a:r>
                      <a:endParaRPr lang="sv-FI" sz="2600">
                        <a:effectLst/>
                        <a:latin typeface="Calibri" panose="020F0502020204030204" pitchFamily="34" charset="0"/>
                        <a:ea typeface="Calibri" panose="020F0502020204030204" pitchFamily="34" charset="0"/>
                      </a:endParaRPr>
                    </a:p>
                  </a:txBody>
                  <a:tcPr marL="209599" marR="209599" marT="149713" marB="149713"/>
                </a:tc>
                <a:tc>
                  <a:txBody>
                    <a:bodyPr/>
                    <a:lstStyle/>
                    <a:p>
                      <a:pPr algn="ctr">
                        <a:buNone/>
                      </a:pPr>
                      <a:r>
                        <a:rPr lang="sv-FI" sz="2600">
                          <a:effectLst/>
                        </a:rPr>
                        <a:t>135</a:t>
                      </a:r>
                      <a:endParaRPr lang="sv-FI" sz="2600">
                        <a:effectLst/>
                        <a:latin typeface="Calibri" panose="020F0502020204030204" pitchFamily="34" charset="0"/>
                        <a:ea typeface="Calibri" panose="020F0502020204030204" pitchFamily="34" charset="0"/>
                      </a:endParaRPr>
                    </a:p>
                  </a:txBody>
                  <a:tcPr marL="209599" marR="209599" marT="149713" marB="149713"/>
                </a:tc>
                <a:extLst>
                  <a:ext uri="{0D108BD9-81ED-4DB2-BD59-A6C34878D82A}">
                    <a16:rowId xmlns:a16="http://schemas.microsoft.com/office/drawing/2014/main" val="4025732891"/>
                  </a:ext>
                </a:extLst>
              </a:tr>
            </a:tbl>
          </a:graphicData>
        </a:graphic>
      </p:graphicFrame>
      <p:sp>
        <p:nvSpPr>
          <p:cNvPr id="12" name="Text 5">
            <a:extLst>
              <a:ext uri="{FF2B5EF4-FFF2-40B4-BE49-F238E27FC236}">
                <a16:creationId xmlns:a16="http://schemas.microsoft.com/office/drawing/2014/main" id="{19799785-D48D-F20F-9A5E-E098A5675151}"/>
              </a:ext>
            </a:extLst>
          </p:cNvPr>
          <p:cNvSpPr/>
          <p:nvPr/>
        </p:nvSpPr>
        <p:spPr>
          <a:xfrm>
            <a:off x="11143210" y="2331720"/>
            <a:ext cx="6928658" cy="2664229"/>
          </a:xfrm>
          <a:prstGeom prst="rect">
            <a:avLst/>
          </a:prstGeom>
          <a:noFill/>
          <a:ln/>
        </p:spPr>
        <p:txBody>
          <a:bodyPr wrap="square" lIns="0" tIns="0" rIns="0" bIns="0" rtlCol="0" anchor="ctr"/>
          <a:lstStyle/>
          <a:p>
            <a:r>
              <a:rPr lang="en-US" sz="19900">
                <a:solidFill>
                  <a:srgbClr val="FFFF00"/>
                </a:solidFill>
              </a:rPr>
              <a:t>EXTRA</a:t>
            </a:r>
          </a:p>
        </p:txBody>
      </p:sp>
      <p:sp>
        <p:nvSpPr>
          <p:cNvPr id="6" name="textruta 5">
            <a:extLst>
              <a:ext uri="{FF2B5EF4-FFF2-40B4-BE49-F238E27FC236}">
                <a16:creationId xmlns:a16="http://schemas.microsoft.com/office/drawing/2014/main" id="{F3EB2CE0-F53F-5D5F-0014-11BE6D599F29}"/>
              </a:ext>
            </a:extLst>
          </p:cNvPr>
          <p:cNvSpPr txBox="1"/>
          <p:nvPr/>
        </p:nvSpPr>
        <p:spPr>
          <a:xfrm>
            <a:off x="11297920" y="5230784"/>
            <a:ext cx="6360160" cy="2308324"/>
          </a:xfrm>
          <a:prstGeom prst="rect">
            <a:avLst/>
          </a:prstGeom>
          <a:noFill/>
        </p:spPr>
        <p:txBody>
          <a:bodyPr wrap="square" rtlCol="0">
            <a:spAutoFit/>
          </a:bodyPr>
          <a:lstStyle/>
          <a:p>
            <a:pPr algn="ctr"/>
            <a:r>
              <a:rPr lang="sv-FI" sz="3600" dirty="0">
                <a:solidFill>
                  <a:srgbClr val="FFFF00"/>
                </a:solidFill>
              </a:rPr>
              <a:t>Om du t.ex. vill ge eleverna data att jobba med utanför verktyget. </a:t>
            </a:r>
            <a:br>
              <a:rPr lang="sv-FI" sz="3600" dirty="0">
                <a:solidFill>
                  <a:srgbClr val="FFFF00"/>
                </a:solidFill>
              </a:rPr>
            </a:br>
            <a:r>
              <a:rPr lang="sv-FI" sz="3600" dirty="0">
                <a:solidFill>
                  <a:srgbClr val="FFFF00"/>
                </a:solidFill>
              </a:rPr>
              <a:t>Detta är inte en del av själva presentationsmaterialet.</a:t>
            </a:r>
          </a:p>
        </p:txBody>
      </p:sp>
    </p:spTree>
    <p:extLst>
      <p:ext uri="{BB962C8B-B14F-4D97-AF65-F5344CB8AC3E}">
        <p14:creationId xmlns:p14="http://schemas.microsoft.com/office/powerpoint/2010/main" val="34982110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6" name="Shape 4"/>
          <p:cNvSpPr/>
          <p:nvPr/>
        </p:nvSpPr>
        <p:spPr>
          <a:xfrm>
            <a:off x="822960" y="2468880"/>
            <a:ext cx="16596360" cy="1440180"/>
          </a:xfrm>
          <a:prstGeom prst="rect">
            <a:avLst/>
          </a:prstGeom>
          <a:solidFill>
            <a:srgbClr val="FFFFFF"/>
          </a:solidFill>
          <a:ln w="12700">
            <a:solidFill>
              <a:srgbClr val="E0E0E0"/>
            </a:solidFill>
            <a:prstDash val="solid"/>
          </a:ln>
        </p:spPr>
        <p:txBody>
          <a:bodyPr/>
          <a:lstStyle/>
          <a:p>
            <a:endParaRPr lang="sv-FI" sz="2700"/>
          </a:p>
        </p:txBody>
      </p:sp>
      <p:sp>
        <p:nvSpPr>
          <p:cNvPr id="7" name="Shape 5"/>
          <p:cNvSpPr/>
          <p:nvPr/>
        </p:nvSpPr>
        <p:spPr>
          <a:xfrm>
            <a:off x="822960" y="2468880"/>
            <a:ext cx="137160" cy="1440180"/>
          </a:xfrm>
          <a:prstGeom prst="rect">
            <a:avLst/>
          </a:prstGeom>
          <a:solidFill>
            <a:srgbClr val="F76B5D"/>
          </a:solidFill>
          <a:ln w="12700">
            <a:solidFill>
              <a:srgbClr val="FFD166"/>
            </a:solidFill>
            <a:prstDash val="solid"/>
          </a:ln>
        </p:spPr>
        <p:txBody>
          <a:bodyPr/>
          <a:lstStyle/>
          <a:p>
            <a:endParaRPr lang="sv-FI" sz="2700"/>
          </a:p>
        </p:txBody>
      </p:sp>
      <p:sp>
        <p:nvSpPr>
          <p:cNvPr id="8" name="Shape 6"/>
          <p:cNvSpPr/>
          <p:nvPr/>
        </p:nvSpPr>
        <p:spPr>
          <a:xfrm>
            <a:off x="1165860" y="2852928"/>
            <a:ext cx="685800" cy="685800"/>
          </a:xfrm>
          <a:prstGeom prst="ellipse">
            <a:avLst/>
          </a:prstGeom>
          <a:solidFill>
            <a:srgbClr val="F76B5D"/>
          </a:solidFill>
          <a:ln w="12700">
            <a:solidFill>
              <a:srgbClr val="FFD166"/>
            </a:solidFill>
            <a:prstDash val="solid"/>
          </a:ln>
        </p:spPr>
        <p:txBody>
          <a:bodyPr/>
          <a:lstStyle/>
          <a:p>
            <a:endParaRPr lang="sv-FI" sz="2700"/>
          </a:p>
        </p:txBody>
      </p:sp>
      <p:sp>
        <p:nvSpPr>
          <p:cNvPr id="9" name="Text 7"/>
          <p:cNvSpPr/>
          <p:nvPr/>
        </p:nvSpPr>
        <p:spPr>
          <a:xfrm>
            <a:off x="1165860" y="2852928"/>
            <a:ext cx="685800" cy="685800"/>
          </a:xfrm>
          <a:prstGeom prst="rect">
            <a:avLst/>
          </a:prstGeom>
          <a:noFill/>
          <a:ln/>
        </p:spPr>
        <p:txBody>
          <a:bodyPr wrap="square" lIns="0" tIns="0" rIns="0" bIns="0" rtlCol="0" anchor="ctr"/>
          <a:lstStyle/>
          <a:p>
            <a:pPr algn="ctr"/>
            <a:r>
              <a:rPr lang="en-US" sz="2100" b="1">
                <a:solidFill>
                  <a:schemeClr val="bg1"/>
                </a:solidFill>
                <a:latin typeface="Calibri" pitchFamily="34" charset="0"/>
                <a:ea typeface="Calibri" pitchFamily="34" charset="-122"/>
                <a:cs typeface="Calibri" pitchFamily="34" charset="-120"/>
              </a:rPr>
              <a:t>6</a:t>
            </a:r>
            <a:endParaRPr lang="en-US" sz="2100">
              <a:solidFill>
                <a:schemeClr val="bg1"/>
              </a:solidFill>
            </a:endParaRPr>
          </a:p>
        </p:txBody>
      </p:sp>
      <p:sp>
        <p:nvSpPr>
          <p:cNvPr id="10" name="Text 8"/>
          <p:cNvSpPr/>
          <p:nvPr/>
        </p:nvSpPr>
        <p:spPr>
          <a:xfrm>
            <a:off x="2057400" y="2468880"/>
            <a:ext cx="15087600" cy="1440180"/>
          </a:xfrm>
          <a:prstGeom prst="rect">
            <a:avLst/>
          </a:prstGeom>
          <a:noFill/>
          <a:ln/>
        </p:spPr>
        <p:txBody>
          <a:bodyPr wrap="square" rtlCol="0" anchor="ctr"/>
          <a:lstStyle/>
          <a:p>
            <a:r>
              <a:rPr lang="en-US" sz="2800" dirty="0" err="1">
                <a:solidFill>
                  <a:srgbClr val="1C2541"/>
                </a:solidFill>
                <a:latin typeface="Calibri" pitchFamily="34" charset="0"/>
                <a:ea typeface="Calibri" pitchFamily="34" charset="-122"/>
                <a:cs typeface="Calibri" pitchFamily="34" charset="-120"/>
              </a:rPr>
              <a:t>Försök</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hitta</a:t>
            </a:r>
            <a:r>
              <a:rPr lang="en-US" sz="2800" dirty="0">
                <a:solidFill>
                  <a:srgbClr val="1C2541"/>
                </a:solidFill>
                <a:latin typeface="Calibri" pitchFamily="34" charset="0"/>
                <a:ea typeface="Calibri" pitchFamily="34" charset="-122"/>
                <a:cs typeface="Calibri" pitchFamily="34" charset="-120"/>
              </a:rPr>
              <a:t> den </a:t>
            </a:r>
            <a:r>
              <a:rPr lang="en-US" sz="2800" dirty="0" err="1">
                <a:solidFill>
                  <a:srgbClr val="1C2541"/>
                </a:solidFill>
                <a:latin typeface="Calibri" pitchFamily="34" charset="0"/>
                <a:ea typeface="Calibri" pitchFamily="34" charset="-122"/>
                <a:cs typeface="Calibri" pitchFamily="34" charset="-120"/>
              </a:rPr>
              <a:t>linje</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som</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passar</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bäst</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totalt</a:t>
            </a:r>
            <a:r>
              <a:rPr lang="en-US" sz="2800" dirty="0">
                <a:solidFill>
                  <a:srgbClr val="1C2541"/>
                </a:solidFill>
                <a:latin typeface="Calibri" pitchFamily="34" charset="0"/>
                <a:ea typeface="Calibri" pitchFamily="34" charset="-122"/>
                <a:cs typeface="Calibri" pitchFamily="34" charset="-120"/>
              </a:rPr>
              <a:t> sett. Hur </a:t>
            </a:r>
            <a:r>
              <a:rPr lang="en-US" sz="2800" dirty="0" err="1">
                <a:solidFill>
                  <a:srgbClr val="1C2541"/>
                </a:solidFill>
                <a:latin typeface="Calibri" pitchFamily="34" charset="0"/>
                <a:ea typeface="Calibri" pitchFamily="34" charset="-122"/>
                <a:cs typeface="Calibri" pitchFamily="34" charset="-120"/>
              </a:rPr>
              <a:t>litet</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kan</a:t>
            </a:r>
            <a:r>
              <a:rPr lang="en-US" sz="2800" dirty="0">
                <a:solidFill>
                  <a:srgbClr val="1C2541"/>
                </a:solidFill>
                <a:latin typeface="Calibri" pitchFamily="34" charset="0"/>
                <a:ea typeface="Calibri" pitchFamily="34" charset="-122"/>
                <a:cs typeface="Calibri" pitchFamily="34" charset="-120"/>
              </a:rPr>
              <a:t> du </a:t>
            </a:r>
            <a:r>
              <a:rPr lang="en-US" sz="2800" dirty="0" err="1">
                <a:solidFill>
                  <a:srgbClr val="1C2541"/>
                </a:solidFill>
                <a:latin typeface="Calibri" pitchFamily="34" charset="0"/>
                <a:ea typeface="Calibri" pitchFamily="34" charset="-122"/>
                <a:cs typeface="Calibri" pitchFamily="34" charset="-120"/>
              </a:rPr>
              <a:t>få</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medelfelet</a:t>
            </a:r>
            <a:r>
              <a:rPr lang="en-US" sz="2800" dirty="0">
                <a:solidFill>
                  <a:srgbClr val="1C2541"/>
                </a:solidFill>
                <a:latin typeface="Calibri" pitchFamily="34" charset="0"/>
                <a:ea typeface="Calibri" pitchFamily="34" charset="-122"/>
                <a:cs typeface="Calibri" pitchFamily="34" charset="-120"/>
              </a:rPr>
              <a:t>?</a:t>
            </a:r>
            <a:endParaRPr lang="en-US" sz="2800" dirty="0"/>
          </a:p>
        </p:txBody>
      </p:sp>
      <p:sp>
        <p:nvSpPr>
          <p:cNvPr id="11" name="Shape 9"/>
          <p:cNvSpPr/>
          <p:nvPr/>
        </p:nvSpPr>
        <p:spPr>
          <a:xfrm>
            <a:off x="822960" y="4114800"/>
            <a:ext cx="16596360" cy="1440180"/>
          </a:xfrm>
          <a:prstGeom prst="rect">
            <a:avLst/>
          </a:prstGeom>
          <a:solidFill>
            <a:srgbClr val="FFFFFF"/>
          </a:solidFill>
          <a:ln w="12700">
            <a:solidFill>
              <a:srgbClr val="E0E0E0"/>
            </a:solidFill>
            <a:prstDash val="solid"/>
          </a:ln>
        </p:spPr>
        <p:txBody>
          <a:bodyPr/>
          <a:lstStyle/>
          <a:p>
            <a:endParaRPr lang="sv-FI" sz="2700"/>
          </a:p>
        </p:txBody>
      </p:sp>
      <p:sp>
        <p:nvSpPr>
          <p:cNvPr id="12" name="Shape 10"/>
          <p:cNvSpPr/>
          <p:nvPr/>
        </p:nvSpPr>
        <p:spPr>
          <a:xfrm>
            <a:off x="822960" y="4114800"/>
            <a:ext cx="137160" cy="1440180"/>
          </a:xfrm>
          <a:prstGeom prst="rect">
            <a:avLst/>
          </a:prstGeom>
          <a:solidFill>
            <a:srgbClr val="F76B5D"/>
          </a:solidFill>
          <a:ln w="12700">
            <a:solidFill>
              <a:srgbClr val="FFD166"/>
            </a:solidFill>
            <a:prstDash val="solid"/>
          </a:ln>
        </p:spPr>
        <p:txBody>
          <a:bodyPr/>
          <a:lstStyle/>
          <a:p>
            <a:endParaRPr lang="sv-FI" sz="2700"/>
          </a:p>
        </p:txBody>
      </p:sp>
      <p:sp>
        <p:nvSpPr>
          <p:cNvPr id="13" name="Shape 11"/>
          <p:cNvSpPr/>
          <p:nvPr/>
        </p:nvSpPr>
        <p:spPr>
          <a:xfrm>
            <a:off x="1165860" y="4498848"/>
            <a:ext cx="685800" cy="685800"/>
          </a:xfrm>
          <a:prstGeom prst="ellipse">
            <a:avLst/>
          </a:prstGeom>
          <a:solidFill>
            <a:srgbClr val="F76B5D"/>
          </a:solidFill>
          <a:ln w="12700">
            <a:solidFill>
              <a:srgbClr val="FFD166"/>
            </a:solidFill>
            <a:prstDash val="solid"/>
          </a:ln>
        </p:spPr>
        <p:txBody>
          <a:bodyPr/>
          <a:lstStyle/>
          <a:p>
            <a:endParaRPr lang="sv-FI" sz="2700"/>
          </a:p>
        </p:txBody>
      </p:sp>
      <p:sp>
        <p:nvSpPr>
          <p:cNvPr id="14" name="Text 12"/>
          <p:cNvSpPr/>
          <p:nvPr/>
        </p:nvSpPr>
        <p:spPr>
          <a:xfrm>
            <a:off x="1165860" y="4498848"/>
            <a:ext cx="685800" cy="685800"/>
          </a:xfrm>
          <a:prstGeom prst="rect">
            <a:avLst/>
          </a:prstGeom>
          <a:noFill/>
          <a:ln/>
        </p:spPr>
        <p:txBody>
          <a:bodyPr wrap="square" lIns="0" tIns="0" rIns="0" bIns="0" rtlCol="0" anchor="ctr"/>
          <a:lstStyle/>
          <a:p>
            <a:pPr algn="ctr"/>
            <a:r>
              <a:rPr lang="en-US" sz="2100" b="1">
                <a:solidFill>
                  <a:schemeClr val="bg1"/>
                </a:solidFill>
                <a:latin typeface="Calibri" pitchFamily="34" charset="0"/>
                <a:ea typeface="Calibri" pitchFamily="34" charset="-122"/>
                <a:cs typeface="Calibri" pitchFamily="34" charset="-120"/>
              </a:rPr>
              <a:t>7</a:t>
            </a:r>
            <a:endParaRPr lang="en-US" sz="2100">
              <a:solidFill>
                <a:schemeClr val="bg1"/>
              </a:solidFill>
            </a:endParaRPr>
          </a:p>
        </p:txBody>
      </p:sp>
      <p:sp>
        <p:nvSpPr>
          <p:cNvPr id="15" name="Text 13"/>
          <p:cNvSpPr/>
          <p:nvPr/>
        </p:nvSpPr>
        <p:spPr>
          <a:xfrm>
            <a:off x="2057400" y="4114800"/>
            <a:ext cx="15087600" cy="1440180"/>
          </a:xfrm>
          <a:prstGeom prst="rect">
            <a:avLst/>
          </a:prstGeom>
          <a:noFill/>
          <a:ln/>
        </p:spPr>
        <p:txBody>
          <a:bodyPr wrap="square" rtlCol="0" anchor="ctr"/>
          <a:lstStyle/>
          <a:p>
            <a:r>
              <a:rPr lang="en-US" sz="2800" err="1">
                <a:solidFill>
                  <a:srgbClr val="1C2541"/>
                </a:solidFill>
                <a:latin typeface="Calibri" pitchFamily="34" charset="0"/>
                <a:ea typeface="Calibri" pitchFamily="34" charset="-122"/>
                <a:cs typeface="Calibri" pitchFamily="34" charset="-120"/>
              </a:rPr>
              <a:t>Skriv</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ner</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ditt</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nya</a:t>
            </a:r>
            <a:r>
              <a:rPr lang="en-US" sz="2800">
                <a:solidFill>
                  <a:srgbClr val="1C2541"/>
                </a:solidFill>
                <a:latin typeface="Calibri" pitchFamily="34" charset="0"/>
                <a:ea typeface="Calibri" pitchFamily="34" charset="-122"/>
                <a:cs typeface="Calibri" pitchFamily="34" charset="-120"/>
              </a:rPr>
              <a:t> k och m. Skiljer de sig </a:t>
            </a:r>
            <a:r>
              <a:rPr lang="en-US" sz="2800" err="1">
                <a:solidFill>
                  <a:srgbClr val="1C2541"/>
                </a:solidFill>
                <a:latin typeface="Calibri" pitchFamily="34" charset="0"/>
                <a:ea typeface="Calibri" pitchFamily="34" charset="-122"/>
                <a:cs typeface="Calibri" pitchFamily="34" charset="-120"/>
              </a:rPr>
              <a:t>mycket</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från</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drömvärlden</a:t>
            </a:r>
            <a:r>
              <a:rPr lang="en-US" sz="2800">
                <a:solidFill>
                  <a:srgbClr val="1C2541"/>
                </a:solidFill>
                <a:latin typeface="Calibri" pitchFamily="34" charset="0"/>
                <a:ea typeface="Calibri" pitchFamily="34" charset="-122"/>
                <a:cs typeface="Calibri" pitchFamily="34" charset="-120"/>
              </a:rPr>
              <a:t>?</a:t>
            </a:r>
            <a:endParaRPr lang="en-US" sz="2800"/>
          </a:p>
        </p:txBody>
      </p:sp>
      <p:sp>
        <p:nvSpPr>
          <p:cNvPr id="28" name="Shape 0">
            <a:extLst>
              <a:ext uri="{FF2B5EF4-FFF2-40B4-BE49-F238E27FC236}">
                <a16:creationId xmlns:a16="http://schemas.microsoft.com/office/drawing/2014/main" id="{BF4E41F0-F2CA-E56D-2324-2771F64A04CE}"/>
              </a:ext>
            </a:extLst>
          </p:cNvPr>
          <p:cNvSpPr/>
          <p:nvPr/>
        </p:nvSpPr>
        <p:spPr>
          <a:xfrm>
            <a:off x="822960" y="685800"/>
            <a:ext cx="3606800" cy="1138428"/>
          </a:xfrm>
          <a:prstGeom prst="rect">
            <a:avLst/>
          </a:prstGeom>
          <a:solidFill>
            <a:srgbClr val="F76C5E"/>
          </a:solidFill>
          <a:ln w="12700">
            <a:solidFill>
              <a:srgbClr val="F76C5E"/>
            </a:solidFill>
            <a:prstDash val="solid"/>
          </a:ln>
        </p:spPr>
        <p:txBody>
          <a:bodyPr anchor="ctr"/>
          <a:lstStyle/>
          <a:p>
            <a:pPr algn="ctr"/>
            <a:r>
              <a:rPr lang="en-US" sz="4000" b="1" kern="0" spc="600">
                <a:solidFill>
                  <a:srgbClr val="FFFFFF"/>
                </a:solidFill>
                <a:latin typeface="Calibri" pitchFamily="34" charset="0"/>
                <a:ea typeface="Calibri" pitchFamily="34" charset="-122"/>
                <a:cs typeface="Calibri" pitchFamily="34" charset="-120"/>
              </a:rPr>
              <a:t>UPPGIFT</a:t>
            </a:r>
            <a:endParaRPr lang="sv-FI" sz="4000"/>
          </a:p>
        </p:txBody>
      </p:sp>
      <p:sp>
        <p:nvSpPr>
          <p:cNvPr id="29" name="Shape 9">
            <a:extLst>
              <a:ext uri="{FF2B5EF4-FFF2-40B4-BE49-F238E27FC236}">
                <a16:creationId xmlns:a16="http://schemas.microsoft.com/office/drawing/2014/main" id="{334D4849-3607-1BED-D6B8-566AC9E3B212}"/>
              </a:ext>
            </a:extLst>
          </p:cNvPr>
          <p:cNvSpPr/>
          <p:nvPr/>
        </p:nvSpPr>
        <p:spPr>
          <a:xfrm>
            <a:off x="822960" y="5760720"/>
            <a:ext cx="16596360" cy="1440180"/>
          </a:xfrm>
          <a:prstGeom prst="rect">
            <a:avLst/>
          </a:prstGeom>
          <a:solidFill>
            <a:srgbClr val="FFFFFF"/>
          </a:solidFill>
          <a:ln w="12700">
            <a:solidFill>
              <a:srgbClr val="E0E0E0"/>
            </a:solidFill>
            <a:prstDash val="solid"/>
          </a:ln>
        </p:spPr>
        <p:txBody>
          <a:bodyPr/>
          <a:lstStyle/>
          <a:p>
            <a:endParaRPr lang="sv-FI" sz="2700"/>
          </a:p>
        </p:txBody>
      </p:sp>
      <p:sp>
        <p:nvSpPr>
          <p:cNvPr id="30" name="Shape 10">
            <a:extLst>
              <a:ext uri="{FF2B5EF4-FFF2-40B4-BE49-F238E27FC236}">
                <a16:creationId xmlns:a16="http://schemas.microsoft.com/office/drawing/2014/main" id="{FCECF8A0-6C00-6DD2-5F63-D4D4043B3B1E}"/>
              </a:ext>
            </a:extLst>
          </p:cNvPr>
          <p:cNvSpPr/>
          <p:nvPr/>
        </p:nvSpPr>
        <p:spPr>
          <a:xfrm>
            <a:off x="822960" y="5760720"/>
            <a:ext cx="137160" cy="1440180"/>
          </a:xfrm>
          <a:prstGeom prst="rect">
            <a:avLst/>
          </a:prstGeom>
          <a:solidFill>
            <a:srgbClr val="F76B5D"/>
          </a:solidFill>
          <a:ln w="12700">
            <a:solidFill>
              <a:srgbClr val="FFD166"/>
            </a:solidFill>
            <a:prstDash val="solid"/>
          </a:ln>
        </p:spPr>
        <p:txBody>
          <a:bodyPr/>
          <a:lstStyle/>
          <a:p>
            <a:endParaRPr lang="sv-FI" sz="2700"/>
          </a:p>
        </p:txBody>
      </p:sp>
      <p:sp>
        <p:nvSpPr>
          <p:cNvPr id="33" name="Shape 11">
            <a:extLst>
              <a:ext uri="{FF2B5EF4-FFF2-40B4-BE49-F238E27FC236}">
                <a16:creationId xmlns:a16="http://schemas.microsoft.com/office/drawing/2014/main" id="{58293E5C-79C9-FA86-D155-CE8D763358CC}"/>
              </a:ext>
            </a:extLst>
          </p:cNvPr>
          <p:cNvSpPr/>
          <p:nvPr/>
        </p:nvSpPr>
        <p:spPr>
          <a:xfrm>
            <a:off x="1165860" y="6137910"/>
            <a:ext cx="685800" cy="685800"/>
          </a:xfrm>
          <a:prstGeom prst="ellipse">
            <a:avLst/>
          </a:prstGeom>
          <a:solidFill>
            <a:srgbClr val="F76B5D"/>
          </a:solidFill>
          <a:ln w="12700">
            <a:solidFill>
              <a:srgbClr val="FFD166"/>
            </a:solidFill>
            <a:prstDash val="solid"/>
          </a:ln>
        </p:spPr>
        <p:txBody>
          <a:bodyPr/>
          <a:lstStyle/>
          <a:p>
            <a:endParaRPr lang="sv-FI" sz="2700"/>
          </a:p>
        </p:txBody>
      </p:sp>
      <p:sp>
        <p:nvSpPr>
          <p:cNvPr id="31" name="Text 12">
            <a:extLst>
              <a:ext uri="{FF2B5EF4-FFF2-40B4-BE49-F238E27FC236}">
                <a16:creationId xmlns:a16="http://schemas.microsoft.com/office/drawing/2014/main" id="{DBCCA5CC-BA70-7F2C-E649-8CFBDE264759}"/>
              </a:ext>
            </a:extLst>
          </p:cNvPr>
          <p:cNvSpPr/>
          <p:nvPr/>
        </p:nvSpPr>
        <p:spPr>
          <a:xfrm>
            <a:off x="1165860" y="6144768"/>
            <a:ext cx="685800" cy="685800"/>
          </a:xfrm>
          <a:prstGeom prst="rect">
            <a:avLst/>
          </a:prstGeom>
          <a:noFill/>
          <a:ln/>
        </p:spPr>
        <p:txBody>
          <a:bodyPr wrap="square" lIns="0" tIns="0" rIns="0" bIns="0" rtlCol="0" anchor="ctr"/>
          <a:lstStyle/>
          <a:p>
            <a:pPr algn="ctr"/>
            <a:r>
              <a:rPr lang="en-US" sz="2100" b="1">
                <a:solidFill>
                  <a:schemeClr val="bg1"/>
                </a:solidFill>
                <a:latin typeface="Calibri" pitchFamily="34" charset="0"/>
                <a:ea typeface="Calibri" pitchFamily="34" charset="-122"/>
                <a:cs typeface="Calibri" pitchFamily="34" charset="-120"/>
              </a:rPr>
              <a:t>8</a:t>
            </a:r>
            <a:endParaRPr lang="en-US" sz="2100">
              <a:solidFill>
                <a:schemeClr val="bg1"/>
              </a:solidFill>
            </a:endParaRPr>
          </a:p>
        </p:txBody>
      </p:sp>
      <p:sp>
        <p:nvSpPr>
          <p:cNvPr id="32" name="Text 13">
            <a:extLst>
              <a:ext uri="{FF2B5EF4-FFF2-40B4-BE49-F238E27FC236}">
                <a16:creationId xmlns:a16="http://schemas.microsoft.com/office/drawing/2014/main" id="{BADEC457-DEEB-F736-CD85-0B89022581A5}"/>
              </a:ext>
            </a:extLst>
          </p:cNvPr>
          <p:cNvSpPr/>
          <p:nvPr/>
        </p:nvSpPr>
        <p:spPr>
          <a:xfrm>
            <a:off x="2057400" y="5760720"/>
            <a:ext cx="15087600" cy="144018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Ge </a:t>
            </a:r>
            <a:r>
              <a:rPr lang="en-US" sz="2800" err="1">
                <a:solidFill>
                  <a:srgbClr val="1C2541"/>
                </a:solidFill>
                <a:latin typeface="Calibri" pitchFamily="34" charset="0"/>
                <a:ea typeface="Calibri" pitchFamily="34" charset="-122"/>
                <a:cs typeface="Calibri" pitchFamily="34" charset="-120"/>
              </a:rPr>
              <a:t>minst</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en</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realistisk</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förklaring</a:t>
            </a:r>
            <a:r>
              <a:rPr lang="en-US" sz="2800">
                <a:solidFill>
                  <a:srgbClr val="1C2541"/>
                </a:solidFill>
                <a:latin typeface="Calibri" pitchFamily="34" charset="0"/>
                <a:ea typeface="Calibri" pitchFamily="34" charset="-122"/>
                <a:cs typeface="Calibri" pitchFamily="34" charset="-120"/>
              </a:rPr>
              <a:t> till </a:t>
            </a:r>
            <a:r>
              <a:rPr lang="en-US" sz="2800" err="1">
                <a:solidFill>
                  <a:srgbClr val="1C2541"/>
                </a:solidFill>
                <a:latin typeface="Calibri" pitchFamily="34" charset="0"/>
                <a:ea typeface="Calibri" pitchFamily="34" charset="-122"/>
                <a:cs typeface="Calibri" pitchFamily="34" charset="-120"/>
              </a:rPr>
              <a:t>varför</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en</a:t>
            </a:r>
            <a:r>
              <a:rPr lang="en-US" sz="2800">
                <a:solidFill>
                  <a:srgbClr val="1C2541"/>
                </a:solidFill>
                <a:latin typeface="Calibri" pitchFamily="34" charset="0"/>
                <a:ea typeface="Calibri" pitchFamily="34" charset="-122"/>
                <a:cs typeface="Calibri" pitchFamily="34" charset="-120"/>
              </a:rPr>
              <a:t> av de </a:t>
            </a:r>
            <a:r>
              <a:rPr lang="en-US" sz="2800" err="1">
                <a:solidFill>
                  <a:srgbClr val="1C2541"/>
                </a:solidFill>
                <a:latin typeface="Calibri" pitchFamily="34" charset="0"/>
                <a:ea typeface="Calibri" pitchFamily="34" charset="-122"/>
                <a:cs typeface="Calibri" pitchFamily="34" charset="-120"/>
              </a:rPr>
              <a:t>udda</a:t>
            </a:r>
            <a:r>
              <a:rPr lang="en-US" sz="2800">
                <a:solidFill>
                  <a:srgbClr val="1C2541"/>
                </a:solidFill>
                <a:latin typeface="Calibri" pitchFamily="34" charset="0"/>
                <a:ea typeface="Calibri" pitchFamily="34" charset="-122"/>
                <a:cs typeface="Calibri" pitchFamily="34" charset="-120"/>
              </a:rPr>
              <a:t> </a:t>
            </a:r>
            <a:r>
              <a:rPr lang="en-US" sz="2800" err="1">
                <a:solidFill>
                  <a:srgbClr val="1C2541"/>
                </a:solidFill>
                <a:latin typeface="Calibri" pitchFamily="34" charset="0"/>
                <a:ea typeface="Calibri" pitchFamily="34" charset="-122"/>
                <a:cs typeface="Calibri" pitchFamily="34" charset="-120"/>
              </a:rPr>
              <a:t>punkterna</a:t>
            </a:r>
            <a:r>
              <a:rPr lang="en-US" sz="2800">
                <a:solidFill>
                  <a:srgbClr val="1C2541"/>
                </a:solidFill>
                <a:latin typeface="Calibri" pitchFamily="34" charset="0"/>
                <a:ea typeface="Calibri" pitchFamily="34" charset="-122"/>
                <a:cs typeface="Calibri" pitchFamily="34" charset="-120"/>
              </a:rPr>
              <a:t> ligger </a:t>
            </a:r>
            <a:r>
              <a:rPr lang="en-US" sz="2800" err="1">
                <a:solidFill>
                  <a:srgbClr val="1C2541"/>
                </a:solidFill>
                <a:latin typeface="Calibri" pitchFamily="34" charset="0"/>
                <a:ea typeface="Calibri" pitchFamily="34" charset="-122"/>
                <a:cs typeface="Calibri" pitchFamily="34" charset="-120"/>
              </a:rPr>
              <a:t>där</a:t>
            </a:r>
            <a:r>
              <a:rPr lang="en-US" sz="2800">
                <a:solidFill>
                  <a:srgbClr val="1C2541"/>
                </a:solidFill>
                <a:latin typeface="Calibri" pitchFamily="34" charset="0"/>
                <a:ea typeface="Calibri" pitchFamily="34" charset="-122"/>
                <a:cs typeface="Calibri" pitchFamily="34" charset="-120"/>
              </a:rPr>
              <a:t> den </a:t>
            </a:r>
            <a:r>
              <a:rPr lang="en-US" sz="2800" err="1">
                <a:solidFill>
                  <a:srgbClr val="1C2541"/>
                </a:solidFill>
                <a:latin typeface="Calibri" pitchFamily="34" charset="0"/>
                <a:ea typeface="Calibri" pitchFamily="34" charset="-122"/>
                <a:cs typeface="Calibri" pitchFamily="34" charset="-120"/>
              </a:rPr>
              <a:t>gör</a:t>
            </a:r>
            <a:r>
              <a:rPr lang="en-US" sz="2800">
                <a:solidFill>
                  <a:srgbClr val="1C2541"/>
                </a:solidFill>
                <a:latin typeface="Calibri" pitchFamily="34" charset="0"/>
                <a:ea typeface="Calibri" pitchFamily="34" charset="-122"/>
                <a:cs typeface="Calibri" pitchFamily="34" charset="-120"/>
              </a:rPr>
              <a:t>.</a:t>
            </a: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Shape 0"/>
          <p:cNvSpPr/>
          <p:nvPr/>
        </p:nvSpPr>
        <p:spPr>
          <a:xfrm>
            <a:off x="822960" y="685800"/>
            <a:ext cx="822960" cy="822960"/>
          </a:xfrm>
          <a:prstGeom prst="ellipse">
            <a:avLst/>
          </a:prstGeom>
          <a:solidFill>
            <a:srgbClr val="FFD166"/>
          </a:solidFill>
          <a:ln w="12700">
            <a:solidFill>
              <a:srgbClr val="FFD166"/>
            </a:solidFill>
            <a:prstDash val="solid"/>
          </a:ln>
        </p:spPr>
        <p:txBody>
          <a:bodyPr/>
          <a:lstStyle/>
          <a:p>
            <a:endParaRPr lang="sv-FI" sz="2700"/>
          </a:p>
        </p:txBody>
      </p:sp>
      <p:sp>
        <p:nvSpPr>
          <p:cNvPr id="3" name="Text 1"/>
          <p:cNvSpPr/>
          <p:nvPr/>
        </p:nvSpPr>
        <p:spPr>
          <a:xfrm>
            <a:off x="822960" y="685800"/>
            <a:ext cx="822960" cy="822960"/>
          </a:xfrm>
          <a:prstGeom prst="rect">
            <a:avLst/>
          </a:prstGeom>
          <a:noFill/>
          <a:ln/>
        </p:spPr>
        <p:txBody>
          <a:bodyPr wrap="square" lIns="0" tIns="0" rIns="0" bIns="0" rtlCol="0" anchor="ctr"/>
          <a:lstStyle/>
          <a:p>
            <a:pPr algn="ctr"/>
            <a:r>
              <a:rPr lang="en-US" sz="2700" b="1">
                <a:solidFill>
                  <a:srgbClr val="1B4965"/>
                </a:solidFill>
                <a:latin typeface="Calibri" pitchFamily="34" charset="0"/>
                <a:ea typeface="Calibri" pitchFamily="34" charset="-122"/>
                <a:cs typeface="Calibri" pitchFamily="34" charset="-120"/>
              </a:rPr>
              <a:t>C</a:t>
            </a:r>
            <a:endParaRPr lang="en-US" sz="2700"/>
          </a:p>
        </p:txBody>
      </p:sp>
      <p:sp>
        <p:nvSpPr>
          <p:cNvPr id="4" name="Text 2"/>
          <p:cNvSpPr/>
          <p:nvPr/>
        </p:nvSpPr>
        <p:spPr>
          <a:xfrm>
            <a:off x="1920240" y="685800"/>
            <a:ext cx="15087600" cy="960120"/>
          </a:xfrm>
          <a:prstGeom prst="rect">
            <a:avLst/>
          </a:prstGeom>
          <a:noFill/>
          <a:ln/>
        </p:spPr>
        <p:txBody>
          <a:bodyPr wrap="square" lIns="0" tIns="0" rIns="0" bIns="0" rtlCol="0" anchor="ctr"/>
          <a:lstStyle/>
          <a:p>
            <a:r>
              <a:rPr lang="en-US" sz="4200" b="1">
                <a:solidFill>
                  <a:schemeClr val="bg1"/>
                </a:solidFill>
                <a:latin typeface="FUTURA MEDIUM" panose="020B0602020204020303" pitchFamily="34" charset="-79"/>
                <a:ea typeface="Calibri" pitchFamily="34" charset="-122"/>
                <a:cs typeface="FUTURA MEDIUM" panose="020B0602020204020303" pitchFamily="34" charset="-79"/>
              </a:rPr>
              <a:t>Nya </a:t>
            </a:r>
            <a:r>
              <a:rPr lang="en-US" sz="4200" b="1" err="1">
                <a:solidFill>
                  <a:schemeClr val="bg1"/>
                </a:solidFill>
                <a:latin typeface="FUTURA MEDIUM" panose="020B0602020204020303" pitchFamily="34" charset="-79"/>
                <a:ea typeface="Calibri" pitchFamily="34" charset="-122"/>
                <a:cs typeface="FUTURA MEDIUM" panose="020B0602020204020303" pitchFamily="34" charset="-79"/>
              </a:rPr>
              <a:t>dagar</a:t>
            </a:r>
            <a:endParaRPr lang="en-US" sz="4200">
              <a:solidFill>
                <a:schemeClr val="bg1"/>
              </a:solidFill>
              <a:latin typeface="Futura Medium" panose="020B0602020204020303" pitchFamily="34" charset="-79"/>
              <a:cs typeface="Futura Medium" panose="020B0602020204020303" pitchFamily="34" charset="-79"/>
            </a:endParaRPr>
          </a:p>
        </p:txBody>
      </p:sp>
      <p:sp>
        <p:nvSpPr>
          <p:cNvPr id="6" name="Shape 3"/>
          <p:cNvSpPr/>
          <p:nvPr/>
        </p:nvSpPr>
        <p:spPr>
          <a:xfrm>
            <a:off x="951806" y="9382992"/>
            <a:ext cx="246888" cy="246888"/>
          </a:xfrm>
          <a:prstGeom prst="ellipse">
            <a:avLst/>
          </a:prstGeom>
          <a:solidFill>
            <a:srgbClr val="62B6CB"/>
          </a:solidFill>
          <a:ln w="12700">
            <a:solidFill>
              <a:srgbClr val="62B6CB"/>
            </a:solidFill>
            <a:prstDash val="solid"/>
          </a:ln>
        </p:spPr>
        <p:txBody>
          <a:bodyPr/>
          <a:lstStyle/>
          <a:p>
            <a:endParaRPr lang="sv-FI" sz="2800"/>
          </a:p>
        </p:txBody>
      </p:sp>
      <p:sp>
        <p:nvSpPr>
          <p:cNvPr id="7" name="Text 4"/>
          <p:cNvSpPr/>
          <p:nvPr/>
        </p:nvSpPr>
        <p:spPr>
          <a:xfrm>
            <a:off x="1294706" y="9314412"/>
            <a:ext cx="2468880" cy="411480"/>
          </a:xfrm>
          <a:prstGeom prst="rect">
            <a:avLst/>
          </a:prstGeom>
          <a:noFill/>
          <a:ln/>
        </p:spPr>
        <p:txBody>
          <a:bodyPr wrap="square" lIns="0" tIns="0" rIns="0" bIns="0" rtlCol="0" anchor="ctr"/>
          <a:lstStyle/>
          <a:p>
            <a:r>
              <a:rPr lang="en-US" sz="2000">
                <a:solidFill>
                  <a:schemeClr val="bg1"/>
                </a:solidFill>
                <a:latin typeface="Calibri" pitchFamily="34" charset="0"/>
                <a:ea typeface="Calibri" pitchFamily="34" charset="-122"/>
                <a:cs typeface="Calibri" pitchFamily="34" charset="-120"/>
              </a:rPr>
              <a:t>Tidigare data</a:t>
            </a:r>
            <a:endParaRPr lang="en-US" sz="2000">
              <a:solidFill>
                <a:schemeClr val="bg1"/>
              </a:solidFill>
            </a:endParaRPr>
          </a:p>
        </p:txBody>
      </p:sp>
      <p:sp>
        <p:nvSpPr>
          <p:cNvPr id="8" name="Shape 5"/>
          <p:cNvSpPr/>
          <p:nvPr/>
        </p:nvSpPr>
        <p:spPr>
          <a:xfrm>
            <a:off x="2834210" y="9382992"/>
            <a:ext cx="246888" cy="246888"/>
          </a:xfrm>
          <a:prstGeom prst="ellipse">
            <a:avLst/>
          </a:prstGeom>
          <a:solidFill>
            <a:srgbClr val="FFD166"/>
          </a:solidFill>
          <a:ln w="12700">
            <a:solidFill>
              <a:srgbClr val="FFD166"/>
            </a:solidFill>
            <a:prstDash val="solid"/>
          </a:ln>
        </p:spPr>
        <p:txBody>
          <a:bodyPr/>
          <a:lstStyle/>
          <a:p>
            <a:endParaRPr lang="sv-FI" sz="2800"/>
          </a:p>
        </p:txBody>
      </p:sp>
      <p:sp>
        <p:nvSpPr>
          <p:cNvPr id="9" name="Text 6"/>
          <p:cNvSpPr/>
          <p:nvPr/>
        </p:nvSpPr>
        <p:spPr>
          <a:xfrm>
            <a:off x="3177110" y="9314412"/>
            <a:ext cx="2468880" cy="411480"/>
          </a:xfrm>
          <a:prstGeom prst="rect">
            <a:avLst/>
          </a:prstGeom>
          <a:noFill/>
          <a:ln/>
        </p:spPr>
        <p:txBody>
          <a:bodyPr wrap="square" lIns="0" tIns="0" rIns="0" bIns="0" rtlCol="0" anchor="ctr"/>
          <a:lstStyle/>
          <a:p>
            <a:r>
              <a:rPr lang="en-US" sz="2000">
                <a:solidFill>
                  <a:schemeClr val="bg1"/>
                </a:solidFill>
                <a:latin typeface="Calibri" pitchFamily="34" charset="0"/>
                <a:ea typeface="Calibri" pitchFamily="34" charset="-122"/>
                <a:cs typeface="Calibri" pitchFamily="34" charset="-120"/>
              </a:rPr>
              <a:t>Data </a:t>
            </a:r>
            <a:r>
              <a:rPr lang="en-US" sz="2000" err="1">
                <a:solidFill>
                  <a:schemeClr val="bg1"/>
                </a:solidFill>
                <a:latin typeface="Calibri" pitchFamily="34" charset="0"/>
                <a:ea typeface="Calibri" pitchFamily="34" charset="-122"/>
                <a:cs typeface="Calibri" pitchFamily="34" charset="-120"/>
              </a:rPr>
              <a:t>från</a:t>
            </a:r>
            <a:r>
              <a:rPr lang="en-US" sz="2000">
                <a:solidFill>
                  <a:schemeClr val="bg1"/>
                </a:solidFill>
                <a:latin typeface="Calibri" pitchFamily="34" charset="0"/>
                <a:ea typeface="Calibri" pitchFamily="34" charset="-122"/>
                <a:cs typeface="Calibri" pitchFamily="34" charset="-120"/>
              </a:rPr>
              <a:t> </a:t>
            </a:r>
            <a:r>
              <a:rPr lang="en-US" sz="2000" err="1">
                <a:solidFill>
                  <a:schemeClr val="bg1"/>
                </a:solidFill>
                <a:latin typeface="Calibri" pitchFamily="34" charset="0"/>
                <a:ea typeface="Calibri" pitchFamily="34" charset="-122"/>
                <a:cs typeface="Calibri" pitchFamily="34" charset="-120"/>
              </a:rPr>
              <a:t>nya</a:t>
            </a:r>
            <a:r>
              <a:rPr lang="en-US" sz="2000">
                <a:solidFill>
                  <a:schemeClr val="bg1"/>
                </a:solidFill>
                <a:latin typeface="Calibri" pitchFamily="34" charset="0"/>
                <a:ea typeface="Calibri" pitchFamily="34" charset="-122"/>
                <a:cs typeface="Calibri" pitchFamily="34" charset="-120"/>
              </a:rPr>
              <a:t> </a:t>
            </a:r>
            <a:r>
              <a:rPr lang="en-US" sz="2000" err="1">
                <a:solidFill>
                  <a:schemeClr val="bg1"/>
                </a:solidFill>
                <a:latin typeface="Calibri" pitchFamily="34" charset="0"/>
                <a:ea typeface="Calibri" pitchFamily="34" charset="-122"/>
                <a:cs typeface="Calibri" pitchFamily="34" charset="-120"/>
              </a:rPr>
              <a:t>dagar</a:t>
            </a:r>
            <a:endParaRPr lang="en-US" sz="2000">
              <a:solidFill>
                <a:schemeClr val="bg1"/>
              </a:solidFill>
            </a:endParaRPr>
          </a:p>
        </p:txBody>
      </p:sp>
      <p:sp>
        <p:nvSpPr>
          <p:cNvPr id="10" name="Shape 7"/>
          <p:cNvSpPr/>
          <p:nvPr/>
        </p:nvSpPr>
        <p:spPr>
          <a:xfrm>
            <a:off x="11932920" y="2057400"/>
            <a:ext cx="5486400" cy="7084770"/>
          </a:xfrm>
          <a:prstGeom prst="rect">
            <a:avLst/>
          </a:prstGeom>
          <a:solidFill>
            <a:srgbClr val="FFAE00"/>
          </a:solidFill>
          <a:ln w="12700">
            <a:solidFill>
              <a:srgbClr val="F76C5E"/>
            </a:solidFill>
            <a:prstDash val="solid"/>
          </a:ln>
        </p:spPr>
        <p:txBody>
          <a:bodyPr/>
          <a:lstStyle/>
          <a:p>
            <a:endParaRPr lang="sv-FI" sz="2700"/>
          </a:p>
        </p:txBody>
      </p:sp>
      <p:sp>
        <p:nvSpPr>
          <p:cNvPr id="12" name="Text 9"/>
          <p:cNvSpPr/>
          <p:nvPr/>
        </p:nvSpPr>
        <p:spPr>
          <a:xfrm>
            <a:off x="12344400" y="2880360"/>
            <a:ext cx="5074920" cy="2743200"/>
          </a:xfrm>
          <a:prstGeom prst="rect">
            <a:avLst/>
          </a:prstGeom>
          <a:noFill/>
          <a:ln/>
        </p:spPr>
        <p:txBody>
          <a:bodyPr wrap="square" rtlCol="0" anchor="ctr"/>
          <a:lstStyle/>
          <a:p>
            <a:r>
              <a:rPr lang="en-US" sz="2800">
                <a:solidFill>
                  <a:srgbClr val="FFFFFF"/>
                </a:solidFill>
                <a:latin typeface="Calibri" pitchFamily="34" charset="0"/>
                <a:cs typeface="Calibri" pitchFamily="34" charset="-120"/>
              </a:rPr>
              <a:t>Vi </a:t>
            </a:r>
            <a:r>
              <a:rPr lang="en-US" sz="2800" err="1">
                <a:solidFill>
                  <a:srgbClr val="FFFFFF"/>
                </a:solidFill>
                <a:latin typeface="Calibri" pitchFamily="34" charset="0"/>
                <a:cs typeface="Calibri" pitchFamily="34" charset="-120"/>
              </a:rPr>
              <a:t>behöver</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kunna</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uppdatera</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modellen</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när</a:t>
            </a:r>
            <a:r>
              <a:rPr lang="en-US" sz="2800">
                <a:solidFill>
                  <a:srgbClr val="FFFFFF"/>
                </a:solidFill>
                <a:latin typeface="Calibri" pitchFamily="34" charset="0"/>
                <a:cs typeface="Calibri" pitchFamily="34" charset="-120"/>
              </a:rPr>
              <a:t> vi </a:t>
            </a:r>
            <a:r>
              <a:rPr lang="en-US" sz="2800" err="1">
                <a:solidFill>
                  <a:srgbClr val="FFFFFF"/>
                </a:solidFill>
                <a:latin typeface="Calibri" pitchFamily="34" charset="0"/>
                <a:cs typeface="Calibri" pitchFamily="34" charset="-120"/>
              </a:rPr>
              <a:t>får</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nya</a:t>
            </a:r>
            <a:r>
              <a:rPr lang="en-US" sz="2800">
                <a:solidFill>
                  <a:srgbClr val="FFFFFF"/>
                </a:solidFill>
                <a:latin typeface="Calibri" pitchFamily="34" charset="0"/>
                <a:cs typeface="Calibri" pitchFamily="34" charset="-120"/>
              </a:rPr>
              <a:t> data. </a:t>
            </a:r>
          </a:p>
          <a:p>
            <a:endParaRPr lang="en-US" sz="2800">
              <a:solidFill>
                <a:srgbClr val="FFFFFF"/>
              </a:solidFill>
              <a:latin typeface="Calibri" pitchFamily="34" charset="0"/>
              <a:cs typeface="Calibri" pitchFamily="34" charset="-120"/>
            </a:endParaRPr>
          </a:p>
          <a:p>
            <a:r>
              <a:rPr lang="en-US" sz="2800" err="1">
                <a:solidFill>
                  <a:srgbClr val="FFFFFF"/>
                </a:solidFill>
                <a:latin typeface="Calibri" pitchFamily="34" charset="0"/>
                <a:cs typeface="Calibri" pitchFamily="34" charset="-120"/>
              </a:rPr>
              <a:t>Maskininlärning</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handlar</a:t>
            </a:r>
            <a:r>
              <a:rPr lang="en-US" sz="2800">
                <a:solidFill>
                  <a:srgbClr val="FFFFFF"/>
                </a:solidFill>
                <a:latin typeface="Calibri" pitchFamily="34" charset="0"/>
                <a:cs typeface="Calibri" pitchFamily="34" charset="-120"/>
              </a:rPr>
              <a:t> om </a:t>
            </a:r>
            <a:r>
              <a:rPr lang="en-US" sz="2800" err="1">
                <a:solidFill>
                  <a:srgbClr val="FFFFFF"/>
                </a:solidFill>
                <a:latin typeface="Calibri" pitchFamily="34" charset="0"/>
                <a:cs typeface="Calibri" pitchFamily="34" charset="-120"/>
              </a:rPr>
              <a:t>att</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träna</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modellen</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testa</a:t>
            </a:r>
            <a:r>
              <a:rPr lang="en-US" sz="2800">
                <a:solidFill>
                  <a:srgbClr val="FFFFFF"/>
                </a:solidFill>
                <a:latin typeface="Calibri" pitchFamily="34" charset="0"/>
                <a:cs typeface="Calibri" pitchFamily="34" charset="-120"/>
              </a:rPr>
              <a:t>, och </a:t>
            </a:r>
            <a:r>
              <a:rPr lang="en-US" sz="2800" err="1">
                <a:solidFill>
                  <a:srgbClr val="FFFFFF"/>
                </a:solidFill>
                <a:latin typeface="Calibri" pitchFamily="34" charset="0"/>
                <a:cs typeface="Calibri" pitchFamily="34" charset="-120"/>
              </a:rPr>
              <a:t>träna</a:t>
            </a:r>
            <a:r>
              <a:rPr lang="en-US" sz="2800">
                <a:solidFill>
                  <a:srgbClr val="FFFFFF"/>
                </a:solidFill>
                <a:latin typeface="Calibri" pitchFamily="34" charset="0"/>
                <a:cs typeface="Calibri" pitchFamily="34" charset="-120"/>
              </a:rPr>
              <a:t> </a:t>
            </a:r>
            <a:r>
              <a:rPr lang="en-US" sz="2800" err="1">
                <a:solidFill>
                  <a:srgbClr val="FFFFFF"/>
                </a:solidFill>
                <a:latin typeface="Calibri" pitchFamily="34" charset="0"/>
                <a:cs typeface="Calibri" pitchFamily="34" charset="-120"/>
              </a:rPr>
              <a:t>igen</a:t>
            </a:r>
            <a:r>
              <a:rPr lang="en-US" sz="2800">
                <a:solidFill>
                  <a:srgbClr val="FFFFFF"/>
                </a:solidFill>
                <a:latin typeface="Calibri" pitchFamily="34" charset="0"/>
                <a:cs typeface="Calibri" pitchFamily="34" charset="-120"/>
              </a:rPr>
              <a:t>.</a:t>
            </a:r>
            <a:endParaRPr lang="en-US" sz="2800"/>
          </a:p>
        </p:txBody>
      </p:sp>
      <p:pic>
        <p:nvPicPr>
          <p:cNvPr id="11" name="Image 0" descr="preencoded.png">
            <a:extLst>
              <a:ext uri="{FF2B5EF4-FFF2-40B4-BE49-F238E27FC236}">
                <a16:creationId xmlns:a16="http://schemas.microsoft.com/office/drawing/2014/main" id="{97CAED3D-BF49-EC6D-794E-1C86B4775860}"/>
              </a:ext>
            </a:extLst>
          </p:cNvPr>
          <p:cNvPicPr>
            <a:picLocks noChangeAspect="1"/>
          </p:cNvPicPr>
          <p:nvPr/>
        </p:nvPicPr>
        <p:blipFill>
          <a:blip r:embed="rId3"/>
          <a:stretch>
            <a:fillRect/>
          </a:stretch>
        </p:blipFill>
        <p:spPr>
          <a:xfrm>
            <a:off x="937260" y="2057399"/>
            <a:ext cx="10218420" cy="708477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a:extLst>
            <a:ext uri="{FF2B5EF4-FFF2-40B4-BE49-F238E27FC236}">
              <a16:creationId xmlns:a16="http://schemas.microsoft.com/office/drawing/2014/main" id="{860E3613-6B89-16F6-5BC3-C8EDD454E76F}"/>
            </a:ext>
          </a:extLst>
        </p:cNvPr>
        <p:cNvGrpSpPr/>
        <p:nvPr/>
      </p:nvGrpSpPr>
      <p:grpSpPr>
        <a:xfrm>
          <a:off x="0" y="0"/>
          <a:ext cx="0" cy="0"/>
          <a:chOff x="0" y="0"/>
          <a:chExt cx="0" cy="0"/>
        </a:xfrm>
      </p:grpSpPr>
      <p:sp>
        <p:nvSpPr>
          <p:cNvPr id="4" name="Text 2">
            <a:extLst>
              <a:ext uri="{FF2B5EF4-FFF2-40B4-BE49-F238E27FC236}">
                <a16:creationId xmlns:a16="http://schemas.microsoft.com/office/drawing/2014/main" id="{35896F26-E462-31D7-D068-7737C4E29CD3}"/>
              </a:ext>
            </a:extLst>
          </p:cNvPr>
          <p:cNvSpPr/>
          <p:nvPr/>
        </p:nvSpPr>
        <p:spPr>
          <a:xfrm>
            <a:off x="1920240" y="685800"/>
            <a:ext cx="15087600" cy="960120"/>
          </a:xfrm>
          <a:prstGeom prst="rect">
            <a:avLst/>
          </a:prstGeom>
          <a:noFill/>
          <a:ln/>
        </p:spPr>
        <p:txBody>
          <a:bodyPr wrap="square" lIns="0" tIns="0" rIns="0" bIns="0" rtlCol="0" anchor="ctr"/>
          <a:lstStyle/>
          <a:p>
            <a:r>
              <a:rPr lang="en-US" sz="4500" b="1">
                <a:solidFill>
                  <a:schemeClr val="bg1"/>
                </a:solidFill>
                <a:latin typeface="FUTURA MEDIUM" panose="020B0602020204020303" pitchFamily="34" charset="-79"/>
                <a:ea typeface="Calibri" pitchFamily="34" charset="-122"/>
                <a:cs typeface="FUTURA MEDIUM" panose="020B0602020204020303" pitchFamily="34" charset="-79"/>
              </a:rPr>
              <a:t>Data</a:t>
            </a:r>
            <a:endParaRPr lang="en-US" sz="4500">
              <a:solidFill>
                <a:schemeClr val="bg1"/>
              </a:solidFill>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96679545-4F75-1ED7-6402-387FEB3A56EE}"/>
              </a:ext>
            </a:extLst>
          </p:cNvPr>
          <p:cNvSpPr/>
          <p:nvPr/>
        </p:nvSpPr>
        <p:spPr>
          <a:xfrm>
            <a:off x="12207240" y="2331720"/>
            <a:ext cx="5074920" cy="548640"/>
          </a:xfrm>
          <a:prstGeom prst="rect">
            <a:avLst/>
          </a:prstGeom>
          <a:noFill/>
          <a:ln/>
        </p:spPr>
        <p:txBody>
          <a:bodyPr wrap="square" lIns="0" tIns="0" rIns="0" bIns="0" rtlCol="0" anchor="ctr"/>
          <a:lstStyle/>
          <a:p>
            <a:endParaRPr lang="en-US" sz="2100">
              <a:solidFill>
                <a:schemeClr val="bg1"/>
              </a:solidFill>
            </a:endParaRPr>
          </a:p>
        </p:txBody>
      </p:sp>
      <p:sp>
        <p:nvSpPr>
          <p:cNvPr id="9" name="textruta 8">
            <a:extLst>
              <a:ext uri="{FF2B5EF4-FFF2-40B4-BE49-F238E27FC236}">
                <a16:creationId xmlns:a16="http://schemas.microsoft.com/office/drawing/2014/main" id="{A56A4BC5-614D-6D35-6F3B-486AA6BFCD96}"/>
              </a:ext>
            </a:extLst>
          </p:cNvPr>
          <p:cNvSpPr txBox="1"/>
          <p:nvPr/>
        </p:nvSpPr>
        <p:spPr>
          <a:xfrm>
            <a:off x="11297920" y="5230784"/>
            <a:ext cx="6360160" cy="2308324"/>
          </a:xfrm>
          <a:prstGeom prst="rect">
            <a:avLst/>
          </a:prstGeom>
          <a:noFill/>
        </p:spPr>
        <p:txBody>
          <a:bodyPr wrap="square" rtlCol="0">
            <a:spAutoFit/>
          </a:bodyPr>
          <a:lstStyle/>
          <a:p>
            <a:pPr algn="ctr"/>
            <a:r>
              <a:rPr lang="sv-FI" sz="3600" dirty="0">
                <a:solidFill>
                  <a:srgbClr val="FFFF00"/>
                </a:solidFill>
              </a:rPr>
              <a:t>Om du t.ex. vill ge eleverna data att jobba med utanför verktyget. </a:t>
            </a:r>
            <a:br>
              <a:rPr lang="sv-FI" sz="3600" dirty="0">
                <a:solidFill>
                  <a:srgbClr val="FFFF00"/>
                </a:solidFill>
              </a:rPr>
            </a:br>
            <a:r>
              <a:rPr lang="sv-FI" sz="3600" dirty="0">
                <a:solidFill>
                  <a:srgbClr val="FFFF00"/>
                </a:solidFill>
              </a:rPr>
              <a:t>Detta är inte en del av själva presentationsmaterialet.</a:t>
            </a:r>
          </a:p>
        </p:txBody>
      </p:sp>
      <p:sp>
        <p:nvSpPr>
          <p:cNvPr id="10" name="Shape 0">
            <a:extLst>
              <a:ext uri="{FF2B5EF4-FFF2-40B4-BE49-F238E27FC236}">
                <a16:creationId xmlns:a16="http://schemas.microsoft.com/office/drawing/2014/main" id="{0E22C490-A090-5DF2-E019-4FBF7744C681}"/>
              </a:ext>
            </a:extLst>
          </p:cNvPr>
          <p:cNvSpPr/>
          <p:nvPr/>
        </p:nvSpPr>
        <p:spPr>
          <a:xfrm>
            <a:off x="822960" y="685800"/>
            <a:ext cx="822960" cy="822960"/>
          </a:xfrm>
          <a:prstGeom prst="ellipse">
            <a:avLst/>
          </a:prstGeom>
          <a:solidFill>
            <a:srgbClr val="FFD166"/>
          </a:solidFill>
          <a:ln w="12700">
            <a:solidFill>
              <a:srgbClr val="FFD166"/>
            </a:solidFill>
            <a:prstDash val="solid"/>
          </a:ln>
        </p:spPr>
        <p:txBody>
          <a:bodyPr/>
          <a:lstStyle/>
          <a:p>
            <a:endParaRPr lang="sv-FI" sz="2700"/>
          </a:p>
        </p:txBody>
      </p:sp>
      <p:sp>
        <p:nvSpPr>
          <p:cNvPr id="11" name="Text 1">
            <a:extLst>
              <a:ext uri="{FF2B5EF4-FFF2-40B4-BE49-F238E27FC236}">
                <a16:creationId xmlns:a16="http://schemas.microsoft.com/office/drawing/2014/main" id="{EBA117B7-9357-0FD8-1108-9AC3595407AC}"/>
              </a:ext>
            </a:extLst>
          </p:cNvPr>
          <p:cNvSpPr/>
          <p:nvPr/>
        </p:nvSpPr>
        <p:spPr>
          <a:xfrm>
            <a:off x="822960" y="685800"/>
            <a:ext cx="822960" cy="822960"/>
          </a:xfrm>
          <a:prstGeom prst="rect">
            <a:avLst/>
          </a:prstGeom>
          <a:noFill/>
          <a:ln/>
        </p:spPr>
        <p:txBody>
          <a:bodyPr wrap="square" lIns="0" tIns="0" rIns="0" bIns="0" rtlCol="0" anchor="ctr"/>
          <a:lstStyle/>
          <a:p>
            <a:pPr algn="ctr"/>
            <a:r>
              <a:rPr lang="en-US" sz="2700" b="1">
                <a:solidFill>
                  <a:srgbClr val="1B4965"/>
                </a:solidFill>
                <a:latin typeface="Calibri" pitchFamily="34" charset="0"/>
                <a:ea typeface="Calibri" pitchFamily="34" charset="-122"/>
                <a:cs typeface="Calibri" pitchFamily="34" charset="-120"/>
              </a:rPr>
              <a:t>C</a:t>
            </a:r>
            <a:endParaRPr lang="en-US" sz="2700"/>
          </a:p>
        </p:txBody>
      </p:sp>
      <p:graphicFrame>
        <p:nvGraphicFramePr>
          <p:cNvPr id="13" name="Tabell 12">
            <a:extLst>
              <a:ext uri="{FF2B5EF4-FFF2-40B4-BE49-F238E27FC236}">
                <a16:creationId xmlns:a16="http://schemas.microsoft.com/office/drawing/2014/main" id="{21E4B74A-4E55-F1AE-AF16-E5940FDB84EB}"/>
              </a:ext>
            </a:extLst>
          </p:cNvPr>
          <p:cNvGraphicFramePr>
            <a:graphicFrameLocks noGrp="1"/>
          </p:cNvGraphicFramePr>
          <p:nvPr>
            <p:extLst>
              <p:ext uri="{D42A27DB-BD31-4B8C-83A1-F6EECF244321}">
                <p14:modId xmlns:p14="http://schemas.microsoft.com/office/powerpoint/2010/main" val="2532083354"/>
              </p:ext>
            </p:extLst>
          </p:nvPr>
        </p:nvGraphicFramePr>
        <p:xfrm>
          <a:off x="1005839" y="1882373"/>
          <a:ext cx="9342120" cy="6522255"/>
        </p:xfrm>
        <a:graphic>
          <a:graphicData uri="http://schemas.openxmlformats.org/drawingml/2006/table">
            <a:tbl>
              <a:tblPr firstRow="1" firstCol="1" bandRow="1">
                <a:tableStyleId>{5C22544A-7EE6-4342-B048-85BDC9FD1C3A}</a:tableStyleId>
              </a:tblPr>
              <a:tblGrid>
                <a:gridCol w="2335530">
                  <a:extLst>
                    <a:ext uri="{9D8B030D-6E8A-4147-A177-3AD203B41FA5}">
                      <a16:colId xmlns:a16="http://schemas.microsoft.com/office/drawing/2014/main" val="924752395"/>
                    </a:ext>
                  </a:extLst>
                </a:gridCol>
                <a:gridCol w="3503295">
                  <a:extLst>
                    <a:ext uri="{9D8B030D-6E8A-4147-A177-3AD203B41FA5}">
                      <a16:colId xmlns:a16="http://schemas.microsoft.com/office/drawing/2014/main" val="1041663820"/>
                    </a:ext>
                  </a:extLst>
                </a:gridCol>
                <a:gridCol w="3503295">
                  <a:extLst>
                    <a:ext uri="{9D8B030D-6E8A-4147-A177-3AD203B41FA5}">
                      <a16:colId xmlns:a16="http://schemas.microsoft.com/office/drawing/2014/main" val="1698622901"/>
                    </a:ext>
                  </a:extLst>
                </a:gridCol>
              </a:tblGrid>
              <a:tr h="724695">
                <a:tc>
                  <a:txBody>
                    <a:bodyPr/>
                    <a:lstStyle/>
                    <a:p>
                      <a:pPr algn="ctr">
                        <a:buNone/>
                      </a:pPr>
                      <a:r>
                        <a:rPr lang="sv-FI" sz="2600">
                          <a:effectLst/>
                        </a:rPr>
                        <a:t>Dag</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Temperatur (°C)</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Sålda glassar</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3327937580"/>
                  </a:ext>
                </a:extLst>
              </a:tr>
              <a:tr h="724695">
                <a:tc>
                  <a:txBody>
                    <a:bodyPr/>
                    <a:lstStyle/>
                    <a:p>
                      <a:pPr algn="ctr">
                        <a:buNone/>
                      </a:pPr>
                      <a:r>
                        <a:rPr lang="sv-FI" sz="2600">
                          <a:effectLst/>
                        </a:rPr>
                        <a:t>11</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13</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52</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3148865024"/>
                  </a:ext>
                </a:extLst>
              </a:tr>
              <a:tr h="724695">
                <a:tc>
                  <a:txBody>
                    <a:bodyPr/>
                    <a:lstStyle/>
                    <a:p>
                      <a:pPr algn="ctr">
                        <a:buNone/>
                      </a:pPr>
                      <a:r>
                        <a:rPr lang="sv-FI" sz="2600">
                          <a:effectLst/>
                        </a:rPr>
                        <a:t>12</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16</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65</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2134021102"/>
                  </a:ext>
                </a:extLst>
              </a:tr>
              <a:tr h="724695">
                <a:tc>
                  <a:txBody>
                    <a:bodyPr/>
                    <a:lstStyle/>
                    <a:p>
                      <a:pPr algn="ctr">
                        <a:buNone/>
                      </a:pPr>
                      <a:r>
                        <a:rPr lang="sv-FI" sz="2600">
                          <a:effectLst/>
                        </a:rPr>
                        <a:t>13</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20</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70</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199172411"/>
                  </a:ext>
                </a:extLst>
              </a:tr>
              <a:tr h="724695">
                <a:tc>
                  <a:txBody>
                    <a:bodyPr/>
                    <a:lstStyle/>
                    <a:p>
                      <a:pPr algn="ctr">
                        <a:buNone/>
                      </a:pPr>
                      <a:r>
                        <a:rPr lang="sv-FI" sz="2600">
                          <a:effectLst/>
                        </a:rPr>
                        <a:t>14</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24</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100</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2825732427"/>
                  </a:ext>
                </a:extLst>
              </a:tr>
              <a:tr h="724695">
                <a:tc>
                  <a:txBody>
                    <a:bodyPr/>
                    <a:lstStyle/>
                    <a:p>
                      <a:pPr algn="ctr">
                        <a:buNone/>
                      </a:pPr>
                      <a:r>
                        <a:rPr lang="sv-FI" sz="2600">
                          <a:effectLst/>
                        </a:rPr>
                        <a:t>15</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27</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108</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651362532"/>
                  </a:ext>
                </a:extLst>
              </a:tr>
              <a:tr h="724695">
                <a:tc>
                  <a:txBody>
                    <a:bodyPr/>
                    <a:lstStyle/>
                    <a:p>
                      <a:pPr algn="ctr">
                        <a:buNone/>
                      </a:pPr>
                      <a:r>
                        <a:rPr lang="sv-FI" sz="2600">
                          <a:effectLst/>
                        </a:rPr>
                        <a:t>16</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19</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78</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2607513133"/>
                  </a:ext>
                </a:extLst>
              </a:tr>
              <a:tr h="724695">
                <a:tc>
                  <a:txBody>
                    <a:bodyPr/>
                    <a:lstStyle/>
                    <a:p>
                      <a:pPr algn="ctr">
                        <a:buNone/>
                      </a:pPr>
                      <a:r>
                        <a:rPr lang="sv-FI" sz="2600">
                          <a:effectLst/>
                        </a:rPr>
                        <a:t>17</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33</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140</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3359800685"/>
                  </a:ext>
                </a:extLst>
              </a:tr>
              <a:tr h="724695">
                <a:tc>
                  <a:txBody>
                    <a:bodyPr/>
                    <a:lstStyle/>
                    <a:p>
                      <a:pPr algn="ctr">
                        <a:buNone/>
                      </a:pPr>
                      <a:r>
                        <a:rPr lang="sv-FI" sz="2600">
                          <a:effectLst/>
                        </a:rPr>
                        <a:t>18</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12</a:t>
                      </a:r>
                      <a:endParaRPr lang="sv-FI" sz="2600">
                        <a:effectLst/>
                        <a:latin typeface="Calibri" panose="020F0502020204030204" pitchFamily="34" charset="0"/>
                        <a:ea typeface="Calibri" panose="020F0502020204030204" pitchFamily="34" charset="0"/>
                      </a:endParaRPr>
                    </a:p>
                  </a:txBody>
                  <a:tcPr marL="88900" marR="88900" marT="63500" marB="63500" anchor="ctr"/>
                </a:tc>
                <a:tc>
                  <a:txBody>
                    <a:bodyPr/>
                    <a:lstStyle/>
                    <a:p>
                      <a:pPr algn="ctr">
                        <a:buNone/>
                      </a:pPr>
                      <a:r>
                        <a:rPr lang="sv-FI" sz="2600">
                          <a:effectLst/>
                        </a:rPr>
                        <a:t>38</a:t>
                      </a:r>
                      <a:endParaRPr lang="sv-FI" sz="2600">
                        <a:effectLst/>
                        <a:latin typeface="Calibri" panose="020F0502020204030204" pitchFamily="34" charset="0"/>
                        <a:ea typeface="Calibri" panose="020F0502020204030204" pitchFamily="34" charset="0"/>
                      </a:endParaRPr>
                    </a:p>
                  </a:txBody>
                  <a:tcPr marL="88900" marR="88900" marT="63500" marB="63500" anchor="ctr"/>
                </a:tc>
                <a:extLst>
                  <a:ext uri="{0D108BD9-81ED-4DB2-BD59-A6C34878D82A}">
                    <a16:rowId xmlns:a16="http://schemas.microsoft.com/office/drawing/2014/main" val="3436862858"/>
                  </a:ext>
                </a:extLst>
              </a:tr>
            </a:tbl>
          </a:graphicData>
        </a:graphic>
      </p:graphicFrame>
      <p:sp>
        <p:nvSpPr>
          <p:cNvPr id="14" name="Text 5">
            <a:extLst>
              <a:ext uri="{FF2B5EF4-FFF2-40B4-BE49-F238E27FC236}">
                <a16:creationId xmlns:a16="http://schemas.microsoft.com/office/drawing/2014/main" id="{2C152955-7A8D-E03C-D2AA-68C053E6B804}"/>
              </a:ext>
            </a:extLst>
          </p:cNvPr>
          <p:cNvSpPr/>
          <p:nvPr/>
        </p:nvSpPr>
        <p:spPr>
          <a:xfrm>
            <a:off x="11143210" y="2331720"/>
            <a:ext cx="6928658" cy="2664229"/>
          </a:xfrm>
          <a:prstGeom prst="rect">
            <a:avLst/>
          </a:prstGeom>
          <a:noFill/>
          <a:ln/>
        </p:spPr>
        <p:txBody>
          <a:bodyPr wrap="square" lIns="0" tIns="0" rIns="0" bIns="0" rtlCol="0" anchor="ctr"/>
          <a:lstStyle/>
          <a:p>
            <a:r>
              <a:rPr lang="en-US" sz="19900">
                <a:solidFill>
                  <a:srgbClr val="FFFF00"/>
                </a:solidFill>
              </a:rPr>
              <a:t>EXTRA</a:t>
            </a:r>
          </a:p>
        </p:txBody>
      </p:sp>
    </p:spTree>
    <p:extLst>
      <p:ext uri="{BB962C8B-B14F-4D97-AF65-F5344CB8AC3E}">
        <p14:creationId xmlns:p14="http://schemas.microsoft.com/office/powerpoint/2010/main" val="200385239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
        <p:cNvGrpSpPr/>
        <p:nvPr/>
      </p:nvGrpSpPr>
      <p:grpSpPr>
        <a:xfrm>
          <a:off x="0" y="0"/>
          <a:ext cx="0" cy="0"/>
          <a:chOff x="0" y="0"/>
          <a:chExt cx="0" cy="0"/>
        </a:xfrm>
      </p:grpSpPr>
      <p:sp>
        <p:nvSpPr>
          <p:cNvPr id="6" name="Shape 4"/>
          <p:cNvSpPr/>
          <p:nvPr/>
        </p:nvSpPr>
        <p:spPr>
          <a:xfrm>
            <a:off x="822960" y="2468880"/>
            <a:ext cx="16596360" cy="1440180"/>
          </a:xfrm>
          <a:prstGeom prst="rect">
            <a:avLst/>
          </a:prstGeom>
          <a:solidFill>
            <a:srgbClr val="FFFFFF"/>
          </a:solidFill>
          <a:ln w="12700">
            <a:solidFill>
              <a:srgbClr val="E0E0E0"/>
            </a:solidFill>
            <a:prstDash val="solid"/>
          </a:ln>
        </p:spPr>
        <p:txBody>
          <a:bodyPr/>
          <a:lstStyle/>
          <a:p>
            <a:endParaRPr lang="sv-FI" sz="2700"/>
          </a:p>
        </p:txBody>
      </p:sp>
      <p:sp>
        <p:nvSpPr>
          <p:cNvPr id="7" name="Shape 5"/>
          <p:cNvSpPr/>
          <p:nvPr/>
        </p:nvSpPr>
        <p:spPr>
          <a:xfrm>
            <a:off x="822960" y="2468880"/>
            <a:ext cx="137160" cy="1440180"/>
          </a:xfrm>
          <a:prstGeom prst="rect">
            <a:avLst/>
          </a:prstGeom>
          <a:solidFill>
            <a:srgbClr val="FFD166"/>
          </a:solidFill>
          <a:ln w="12700">
            <a:solidFill>
              <a:srgbClr val="FFD166"/>
            </a:solidFill>
            <a:prstDash val="solid"/>
          </a:ln>
        </p:spPr>
        <p:txBody>
          <a:bodyPr/>
          <a:lstStyle/>
          <a:p>
            <a:endParaRPr lang="sv-FI" sz="2700"/>
          </a:p>
        </p:txBody>
      </p:sp>
      <p:sp>
        <p:nvSpPr>
          <p:cNvPr id="8" name="Shape 6"/>
          <p:cNvSpPr/>
          <p:nvPr/>
        </p:nvSpPr>
        <p:spPr>
          <a:xfrm>
            <a:off x="1165860" y="2852928"/>
            <a:ext cx="685800" cy="685800"/>
          </a:xfrm>
          <a:prstGeom prst="ellipse">
            <a:avLst/>
          </a:prstGeom>
          <a:solidFill>
            <a:srgbClr val="FFD166"/>
          </a:solidFill>
          <a:ln w="12700">
            <a:solidFill>
              <a:srgbClr val="FFD166"/>
            </a:solidFill>
            <a:prstDash val="solid"/>
          </a:ln>
        </p:spPr>
        <p:txBody>
          <a:bodyPr/>
          <a:lstStyle/>
          <a:p>
            <a:endParaRPr lang="sv-FI" sz="2700"/>
          </a:p>
        </p:txBody>
      </p:sp>
      <p:sp>
        <p:nvSpPr>
          <p:cNvPr id="9" name="Text 7"/>
          <p:cNvSpPr/>
          <p:nvPr/>
        </p:nvSpPr>
        <p:spPr>
          <a:xfrm>
            <a:off x="1165860" y="2852928"/>
            <a:ext cx="685800" cy="685800"/>
          </a:xfrm>
          <a:prstGeom prst="rect">
            <a:avLst/>
          </a:prstGeom>
          <a:noFill/>
          <a:ln/>
        </p:spPr>
        <p:txBody>
          <a:bodyPr wrap="square" lIns="0" tIns="0" rIns="0" bIns="0" rtlCol="0" anchor="ctr"/>
          <a:lstStyle/>
          <a:p>
            <a:pPr algn="ctr"/>
            <a:r>
              <a:rPr lang="en-US" sz="2100" b="1">
                <a:solidFill>
                  <a:srgbClr val="1B4965"/>
                </a:solidFill>
                <a:latin typeface="Calibri" pitchFamily="34" charset="0"/>
                <a:ea typeface="Calibri" pitchFamily="34" charset="-122"/>
                <a:cs typeface="Calibri" pitchFamily="34" charset="-120"/>
              </a:rPr>
              <a:t>9</a:t>
            </a:r>
            <a:endParaRPr lang="en-US" sz="2100"/>
          </a:p>
        </p:txBody>
      </p:sp>
      <p:sp>
        <p:nvSpPr>
          <p:cNvPr id="10" name="Text 8"/>
          <p:cNvSpPr/>
          <p:nvPr/>
        </p:nvSpPr>
        <p:spPr>
          <a:xfrm>
            <a:off x="2057400" y="2468880"/>
            <a:ext cx="15087600" cy="1440180"/>
          </a:xfrm>
          <a:prstGeom prst="rect">
            <a:avLst/>
          </a:prstGeom>
          <a:noFill/>
          <a:ln/>
        </p:spPr>
        <p:txBody>
          <a:bodyPr wrap="square" rtlCol="0" anchor="ctr"/>
          <a:lstStyle/>
          <a:p>
            <a:r>
              <a:rPr lang="en-US" sz="2800">
                <a:solidFill>
                  <a:srgbClr val="1C2541"/>
                </a:solidFill>
                <a:latin typeface="Calibri" pitchFamily="34" charset="0"/>
                <a:ea typeface="Calibri" pitchFamily="34" charset="-122"/>
                <a:cs typeface="Calibri" pitchFamily="34" charset="-120"/>
              </a:rPr>
              <a:t>Vad händer med medelfelet när nya punkter kommer in? Ökar eller minskar det?</a:t>
            </a:r>
            <a:endParaRPr lang="en-US" sz="2800"/>
          </a:p>
        </p:txBody>
      </p:sp>
      <p:sp>
        <p:nvSpPr>
          <p:cNvPr id="11" name="Shape 9"/>
          <p:cNvSpPr/>
          <p:nvPr/>
        </p:nvSpPr>
        <p:spPr>
          <a:xfrm>
            <a:off x="822960" y="4114800"/>
            <a:ext cx="16596360" cy="1440180"/>
          </a:xfrm>
          <a:prstGeom prst="rect">
            <a:avLst/>
          </a:prstGeom>
          <a:solidFill>
            <a:srgbClr val="FFFFFF"/>
          </a:solidFill>
          <a:ln w="12700">
            <a:solidFill>
              <a:srgbClr val="E0E0E0"/>
            </a:solidFill>
            <a:prstDash val="solid"/>
          </a:ln>
        </p:spPr>
        <p:txBody>
          <a:bodyPr/>
          <a:lstStyle/>
          <a:p>
            <a:endParaRPr lang="sv-FI" sz="2700"/>
          </a:p>
        </p:txBody>
      </p:sp>
      <p:sp>
        <p:nvSpPr>
          <p:cNvPr id="12" name="Shape 10"/>
          <p:cNvSpPr/>
          <p:nvPr/>
        </p:nvSpPr>
        <p:spPr>
          <a:xfrm>
            <a:off x="822960" y="4114800"/>
            <a:ext cx="137160" cy="1440180"/>
          </a:xfrm>
          <a:prstGeom prst="rect">
            <a:avLst/>
          </a:prstGeom>
          <a:solidFill>
            <a:srgbClr val="FFD166"/>
          </a:solidFill>
          <a:ln w="12700">
            <a:solidFill>
              <a:srgbClr val="FFD166"/>
            </a:solidFill>
            <a:prstDash val="solid"/>
          </a:ln>
        </p:spPr>
        <p:txBody>
          <a:bodyPr/>
          <a:lstStyle/>
          <a:p>
            <a:endParaRPr lang="sv-FI" sz="2700"/>
          </a:p>
        </p:txBody>
      </p:sp>
      <p:sp>
        <p:nvSpPr>
          <p:cNvPr id="13" name="Shape 11"/>
          <p:cNvSpPr/>
          <p:nvPr/>
        </p:nvSpPr>
        <p:spPr>
          <a:xfrm>
            <a:off x="1165860" y="4498848"/>
            <a:ext cx="685800" cy="685800"/>
          </a:xfrm>
          <a:prstGeom prst="ellipse">
            <a:avLst/>
          </a:prstGeom>
          <a:solidFill>
            <a:srgbClr val="FFD166"/>
          </a:solidFill>
          <a:ln w="12700">
            <a:solidFill>
              <a:srgbClr val="FFD166"/>
            </a:solidFill>
            <a:prstDash val="solid"/>
          </a:ln>
        </p:spPr>
        <p:txBody>
          <a:bodyPr/>
          <a:lstStyle/>
          <a:p>
            <a:endParaRPr lang="sv-FI" sz="2700"/>
          </a:p>
        </p:txBody>
      </p:sp>
      <p:sp>
        <p:nvSpPr>
          <p:cNvPr id="14" name="Text 12"/>
          <p:cNvSpPr/>
          <p:nvPr/>
        </p:nvSpPr>
        <p:spPr>
          <a:xfrm>
            <a:off x="1165860" y="4498848"/>
            <a:ext cx="685800" cy="685800"/>
          </a:xfrm>
          <a:prstGeom prst="rect">
            <a:avLst/>
          </a:prstGeom>
          <a:noFill/>
          <a:ln/>
        </p:spPr>
        <p:txBody>
          <a:bodyPr wrap="square" lIns="0" tIns="0" rIns="0" bIns="0" rtlCol="0" anchor="ctr"/>
          <a:lstStyle/>
          <a:p>
            <a:pPr algn="ctr"/>
            <a:r>
              <a:rPr lang="en-US" sz="2100" b="1">
                <a:solidFill>
                  <a:srgbClr val="1B4965"/>
                </a:solidFill>
                <a:latin typeface="Calibri" pitchFamily="34" charset="0"/>
                <a:ea typeface="Calibri" pitchFamily="34" charset="-122"/>
                <a:cs typeface="Calibri" pitchFamily="34" charset="-120"/>
              </a:rPr>
              <a:t>10</a:t>
            </a:r>
            <a:endParaRPr lang="en-US" sz="2100"/>
          </a:p>
        </p:txBody>
      </p:sp>
      <p:sp>
        <p:nvSpPr>
          <p:cNvPr id="15" name="Text 13"/>
          <p:cNvSpPr/>
          <p:nvPr/>
        </p:nvSpPr>
        <p:spPr>
          <a:xfrm>
            <a:off x="2057400" y="4114800"/>
            <a:ext cx="15087600" cy="1440180"/>
          </a:xfrm>
          <a:prstGeom prst="rect">
            <a:avLst/>
          </a:prstGeom>
          <a:noFill/>
          <a:ln/>
        </p:spPr>
        <p:txBody>
          <a:bodyPr wrap="square" rtlCol="0" anchor="ctr"/>
          <a:lstStyle/>
          <a:p>
            <a:r>
              <a:rPr lang="en-US" sz="2800" dirty="0" err="1">
                <a:solidFill>
                  <a:srgbClr val="1C2541"/>
                </a:solidFill>
                <a:latin typeface="Calibri" pitchFamily="34" charset="0"/>
                <a:ea typeface="Calibri" pitchFamily="34" charset="-122"/>
                <a:cs typeface="Calibri" pitchFamily="34" charset="-120"/>
              </a:rPr>
              <a:t>Justera</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linjen</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så</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att</a:t>
            </a:r>
            <a:r>
              <a:rPr lang="en-US" sz="2800" dirty="0">
                <a:solidFill>
                  <a:srgbClr val="1C2541"/>
                </a:solidFill>
                <a:latin typeface="Calibri" pitchFamily="34" charset="0"/>
                <a:ea typeface="Calibri" pitchFamily="34" charset="-122"/>
                <a:cs typeface="Calibri" pitchFamily="34" charset="-120"/>
              </a:rPr>
              <a:t> den </a:t>
            </a:r>
            <a:r>
              <a:rPr lang="en-US" sz="2800" dirty="0" err="1">
                <a:solidFill>
                  <a:srgbClr val="1C2541"/>
                </a:solidFill>
                <a:latin typeface="Calibri" pitchFamily="34" charset="0"/>
                <a:ea typeface="Calibri" pitchFamily="34" charset="-122"/>
                <a:cs typeface="Calibri" pitchFamily="34" charset="-120"/>
              </a:rPr>
              <a:t>passar</a:t>
            </a:r>
            <a:r>
              <a:rPr lang="en-US" sz="2800" dirty="0">
                <a:solidFill>
                  <a:srgbClr val="1C2541"/>
                </a:solidFill>
                <a:latin typeface="Calibri" pitchFamily="34" charset="0"/>
                <a:ea typeface="Calibri" pitchFamily="34" charset="-122"/>
                <a:cs typeface="Calibri" pitchFamily="34" charset="-120"/>
              </a:rPr>
              <a:t> alla </a:t>
            </a:r>
            <a:r>
              <a:rPr lang="en-US" sz="2800" dirty="0" err="1">
                <a:solidFill>
                  <a:srgbClr val="1C2541"/>
                </a:solidFill>
                <a:latin typeface="Calibri" pitchFamily="34" charset="0"/>
                <a:ea typeface="Calibri" pitchFamily="34" charset="-122"/>
                <a:cs typeface="Calibri" pitchFamily="34" charset="-120"/>
              </a:rPr>
              <a:t>punkter</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så</a:t>
            </a:r>
            <a:r>
              <a:rPr lang="en-US" sz="2800" dirty="0">
                <a:solidFill>
                  <a:srgbClr val="1C2541"/>
                </a:solidFill>
                <a:latin typeface="Calibri" pitchFamily="34" charset="0"/>
                <a:ea typeface="Calibri" pitchFamily="34" charset="-122"/>
                <a:cs typeface="Calibri" pitchFamily="34" charset="-120"/>
              </a:rPr>
              <a:t> bra </a:t>
            </a:r>
            <a:r>
              <a:rPr lang="en-US" sz="2800" dirty="0" err="1">
                <a:solidFill>
                  <a:srgbClr val="1C2541"/>
                </a:solidFill>
                <a:latin typeface="Calibri" pitchFamily="34" charset="0"/>
                <a:ea typeface="Calibri" pitchFamily="34" charset="-122"/>
                <a:cs typeface="Calibri" pitchFamily="34" charset="-120"/>
              </a:rPr>
              <a:t>som</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möjligt</a:t>
            </a:r>
            <a:r>
              <a:rPr lang="en-US" sz="2800" dirty="0">
                <a:solidFill>
                  <a:srgbClr val="1C2541"/>
                </a:solidFill>
                <a:latin typeface="Calibri" pitchFamily="34" charset="0"/>
                <a:ea typeface="Calibri" pitchFamily="34" charset="-122"/>
                <a:cs typeface="Calibri" pitchFamily="34" charset="-120"/>
              </a:rPr>
              <a:t>. Hur </a:t>
            </a:r>
            <a:r>
              <a:rPr lang="en-US" sz="2800" dirty="0" err="1">
                <a:solidFill>
                  <a:srgbClr val="1C2541"/>
                </a:solidFill>
                <a:latin typeface="Calibri" pitchFamily="34" charset="0"/>
                <a:ea typeface="Calibri" pitchFamily="34" charset="-122"/>
                <a:cs typeface="Calibri" pitchFamily="34" charset="-120"/>
              </a:rPr>
              <a:t>mycket</a:t>
            </a:r>
            <a:r>
              <a:rPr lang="en-US" sz="2800" dirty="0">
                <a:solidFill>
                  <a:srgbClr val="1C2541"/>
                </a:solidFill>
                <a:latin typeface="Calibri" pitchFamily="34" charset="0"/>
                <a:ea typeface="Calibri" pitchFamily="34" charset="-122"/>
                <a:cs typeface="Calibri" pitchFamily="34" charset="-120"/>
              </a:rPr>
              <a:t> </a:t>
            </a:r>
            <a:r>
              <a:rPr lang="en-US" sz="2800" dirty="0" err="1">
                <a:solidFill>
                  <a:srgbClr val="1C2541"/>
                </a:solidFill>
                <a:latin typeface="Calibri" pitchFamily="34" charset="0"/>
                <a:ea typeface="Calibri" pitchFamily="34" charset="-122"/>
                <a:cs typeface="Calibri" pitchFamily="34" charset="-120"/>
              </a:rPr>
              <a:t>ändrade</a:t>
            </a:r>
            <a:r>
              <a:rPr lang="en-US" sz="2800" dirty="0">
                <a:solidFill>
                  <a:srgbClr val="1C2541"/>
                </a:solidFill>
                <a:latin typeface="Calibri" pitchFamily="34" charset="0"/>
                <a:ea typeface="Calibri" pitchFamily="34" charset="-122"/>
                <a:cs typeface="Calibri" pitchFamily="34" charset="-120"/>
              </a:rPr>
              <a:t> du k och m?</a:t>
            </a:r>
            <a:endParaRPr lang="en-US" sz="2800" dirty="0"/>
          </a:p>
        </p:txBody>
      </p:sp>
      <p:sp>
        <p:nvSpPr>
          <p:cNvPr id="28" name="Shape 0">
            <a:extLst>
              <a:ext uri="{FF2B5EF4-FFF2-40B4-BE49-F238E27FC236}">
                <a16:creationId xmlns:a16="http://schemas.microsoft.com/office/drawing/2014/main" id="{55946C39-29CE-7E7D-785F-8CAF69116B1E}"/>
              </a:ext>
            </a:extLst>
          </p:cNvPr>
          <p:cNvSpPr/>
          <p:nvPr/>
        </p:nvSpPr>
        <p:spPr>
          <a:xfrm>
            <a:off x="822960" y="685800"/>
            <a:ext cx="3606800" cy="1138428"/>
          </a:xfrm>
          <a:prstGeom prst="rect">
            <a:avLst/>
          </a:prstGeom>
          <a:solidFill>
            <a:srgbClr val="F76C5E"/>
          </a:solidFill>
          <a:ln w="12700">
            <a:solidFill>
              <a:srgbClr val="F76C5E"/>
            </a:solidFill>
            <a:prstDash val="solid"/>
          </a:ln>
        </p:spPr>
        <p:txBody>
          <a:bodyPr anchor="ctr"/>
          <a:lstStyle/>
          <a:p>
            <a:pPr algn="ctr"/>
            <a:r>
              <a:rPr lang="en-US" sz="4000" b="1" kern="0" spc="600">
                <a:solidFill>
                  <a:srgbClr val="FFFFFF"/>
                </a:solidFill>
                <a:latin typeface="Calibri" pitchFamily="34" charset="0"/>
                <a:ea typeface="Calibri" pitchFamily="34" charset="-122"/>
                <a:cs typeface="Calibri" pitchFamily="34" charset="-120"/>
              </a:rPr>
              <a:t>UPPGIFT</a:t>
            </a:r>
            <a:endParaRPr lang="sv-FI" sz="4000"/>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Calibri" pitchFamily="34" charset="0"/>
                <a:ea typeface="Calibri" pitchFamily="34" charset="-122"/>
                <a:cs typeface="Calibri" pitchFamily="34" charset="-120"/>
              </a:rPr>
              <a:t>Matematiken bakom AI</a:t>
            </a:r>
            <a:endParaRPr lang="en-US" sz="4800">
              <a:solidFill>
                <a:schemeClr val="bg1"/>
              </a:solidFill>
            </a:endParaRPr>
          </a:p>
        </p:txBody>
      </p:sp>
      <p:sp>
        <p:nvSpPr>
          <p:cNvPr id="4" name="Shape 2"/>
          <p:cNvSpPr/>
          <p:nvPr/>
        </p:nvSpPr>
        <p:spPr>
          <a:xfrm>
            <a:off x="822960" y="2194560"/>
            <a:ext cx="16596360" cy="2057400"/>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5" name="Text 3"/>
          <p:cNvSpPr/>
          <p:nvPr/>
        </p:nvSpPr>
        <p:spPr>
          <a:xfrm>
            <a:off x="1371600" y="2331720"/>
            <a:ext cx="15499080" cy="1783080"/>
          </a:xfrm>
          <a:prstGeom prst="rect">
            <a:avLst/>
          </a:prstGeom>
          <a:noFill/>
          <a:ln/>
        </p:spPr>
        <p:txBody>
          <a:bodyPr wrap="square" lIns="91440" tIns="45720" rIns="91440" bIns="45720" rtlCol="0" anchor="ctr"/>
          <a:lstStyle/>
          <a:p>
            <a:r>
              <a:rPr lang="en-US" sz="3300" i="1" err="1">
                <a:solidFill>
                  <a:srgbClr val="FFFFFF"/>
                </a:solidFill>
                <a:latin typeface="Calibri"/>
                <a:ea typeface="Calibri"/>
                <a:cs typeface="Calibri"/>
              </a:rPr>
              <a:t>Matematik</a:t>
            </a:r>
            <a:r>
              <a:rPr lang="en-US" sz="3300" i="1">
                <a:solidFill>
                  <a:srgbClr val="FFFFFF"/>
                </a:solidFill>
                <a:latin typeface="Calibri"/>
                <a:ea typeface="Calibri"/>
                <a:cs typeface="Calibri"/>
              </a:rPr>
              <a:t> driver AI-</a:t>
            </a:r>
            <a:r>
              <a:rPr lang="en-US" sz="3300" i="1" err="1">
                <a:solidFill>
                  <a:srgbClr val="FFFFFF"/>
                </a:solidFill>
                <a:latin typeface="Calibri"/>
                <a:ea typeface="Calibri"/>
                <a:cs typeface="Calibri"/>
              </a:rPr>
              <a:t>modellerna</a:t>
            </a:r>
            <a:r>
              <a:rPr lang="en-US" sz="3300" i="1">
                <a:solidFill>
                  <a:srgbClr val="FFFFFF"/>
                </a:solidFill>
                <a:latin typeface="Calibri"/>
                <a:ea typeface="Calibri"/>
                <a:cs typeface="Calibri"/>
              </a:rPr>
              <a:t>.</a:t>
            </a:r>
            <a:endParaRPr lang="en-US" sz="3300">
              <a:latin typeface="Calibri"/>
              <a:ea typeface="Calibri"/>
              <a:cs typeface="Calibri"/>
            </a:endParaRPr>
          </a:p>
        </p:txBody>
      </p:sp>
      <p:sp>
        <p:nvSpPr>
          <p:cNvPr id="6" name="Shape 4"/>
          <p:cNvSpPr/>
          <p:nvPr/>
        </p:nvSpPr>
        <p:spPr>
          <a:xfrm>
            <a:off x="822960" y="4663440"/>
            <a:ext cx="5280660" cy="452628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7" name="Shape 5"/>
          <p:cNvSpPr/>
          <p:nvPr/>
        </p:nvSpPr>
        <p:spPr>
          <a:xfrm>
            <a:off x="822960" y="4663440"/>
            <a:ext cx="164592" cy="4526280"/>
          </a:xfrm>
          <a:prstGeom prst="rect">
            <a:avLst/>
          </a:prstGeom>
          <a:solidFill>
            <a:srgbClr val="62B6CB"/>
          </a:solidFill>
          <a:ln w="12700">
            <a:solidFill>
              <a:srgbClr val="62B6CB"/>
            </a:solidFill>
            <a:prstDash val="solid"/>
          </a:ln>
        </p:spPr>
        <p:txBody>
          <a:bodyPr/>
          <a:lstStyle/>
          <a:p>
            <a:endParaRPr lang="sv-FI" sz="2700"/>
          </a:p>
        </p:txBody>
      </p:sp>
      <p:sp>
        <p:nvSpPr>
          <p:cNvPr id="8" name="Text 6"/>
          <p:cNvSpPr/>
          <p:nvPr/>
        </p:nvSpPr>
        <p:spPr>
          <a:xfrm>
            <a:off x="1234440" y="4800600"/>
            <a:ext cx="1097280" cy="960120"/>
          </a:xfrm>
          <a:prstGeom prst="rect">
            <a:avLst/>
          </a:prstGeom>
          <a:noFill/>
          <a:ln/>
        </p:spPr>
        <p:txBody>
          <a:bodyPr wrap="square" lIns="0" tIns="0" rIns="0" bIns="0" rtlCol="0" anchor="ctr"/>
          <a:lstStyle/>
          <a:p>
            <a:r>
              <a:rPr lang="en-US" sz="4800">
                <a:solidFill>
                  <a:srgbClr val="000000"/>
                </a:solidFill>
                <a:latin typeface="Calibri" pitchFamily="34" charset="0"/>
                <a:ea typeface="Calibri" pitchFamily="34" charset="-122"/>
                <a:cs typeface="Calibri" pitchFamily="34" charset="-120"/>
              </a:rPr>
              <a:t>📐</a:t>
            </a:r>
            <a:endParaRPr lang="en-US" sz="4800"/>
          </a:p>
        </p:txBody>
      </p:sp>
      <p:sp>
        <p:nvSpPr>
          <p:cNvPr id="9" name="Text 7"/>
          <p:cNvSpPr/>
          <p:nvPr/>
        </p:nvSpPr>
        <p:spPr>
          <a:xfrm>
            <a:off x="1234440" y="5897880"/>
            <a:ext cx="4663440" cy="1097280"/>
          </a:xfrm>
          <a:prstGeom prst="rect">
            <a:avLst/>
          </a:prstGeom>
          <a:noFill/>
          <a:ln/>
        </p:spPr>
        <p:txBody>
          <a:bodyPr wrap="square" lIns="0" tIns="0" rIns="0" bIns="0" rtlCol="0" anchor="ctr"/>
          <a:lstStyle/>
          <a:p>
            <a:r>
              <a:rPr lang="en-US" sz="2700" b="1" err="1">
                <a:solidFill>
                  <a:srgbClr val="1B4965"/>
                </a:solidFill>
                <a:latin typeface="Calibri"/>
                <a:ea typeface="Calibri"/>
                <a:cs typeface="Calibri"/>
              </a:rPr>
              <a:t>Räkna</a:t>
            </a:r>
            <a:r>
              <a:rPr lang="en-US" sz="2700" b="1">
                <a:solidFill>
                  <a:srgbClr val="1B4965"/>
                </a:solidFill>
                <a:latin typeface="Calibri"/>
                <a:ea typeface="Calibri"/>
                <a:cs typeface="Calibri"/>
              </a:rPr>
              <a:t> </a:t>
            </a:r>
            <a:r>
              <a:rPr lang="en-US" sz="2700" b="1" err="1">
                <a:solidFill>
                  <a:srgbClr val="1B4965"/>
                </a:solidFill>
                <a:latin typeface="Calibri"/>
                <a:ea typeface="Calibri"/>
                <a:cs typeface="Calibri"/>
              </a:rPr>
              <a:t>ut</a:t>
            </a:r>
            <a:r>
              <a:rPr lang="en-US" sz="2700" b="1">
                <a:solidFill>
                  <a:srgbClr val="1B4965"/>
                </a:solidFill>
                <a:latin typeface="Calibri"/>
                <a:ea typeface="Calibri"/>
                <a:cs typeface="Calibri"/>
              </a:rPr>
              <a:t> den </a:t>
            </a:r>
            <a:r>
              <a:rPr lang="en-US" sz="2700" b="1" err="1">
                <a:solidFill>
                  <a:srgbClr val="1B4965"/>
                </a:solidFill>
                <a:latin typeface="Calibri"/>
                <a:ea typeface="Calibri"/>
                <a:cs typeface="Calibri"/>
              </a:rPr>
              <a:t>bästa</a:t>
            </a:r>
            <a:r>
              <a:rPr lang="en-US" sz="2700" b="1">
                <a:solidFill>
                  <a:srgbClr val="1B4965"/>
                </a:solidFill>
                <a:latin typeface="Calibri"/>
                <a:ea typeface="Calibri"/>
                <a:cs typeface="Calibri"/>
              </a:rPr>
              <a:t> </a:t>
            </a:r>
            <a:r>
              <a:rPr lang="en-US" sz="2700" b="1" err="1">
                <a:solidFill>
                  <a:srgbClr val="1B4965"/>
                </a:solidFill>
                <a:latin typeface="Calibri"/>
                <a:ea typeface="Calibri"/>
                <a:cs typeface="Calibri"/>
              </a:rPr>
              <a:t>riktningen</a:t>
            </a:r>
            <a:endParaRPr lang="en-US" sz="2700" err="1"/>
          </a:p>
        </p:txBody>
      </p:sp>
      <p:sp>
        <p:nvSpPr>
          <p:cNvPr id="10" name="Text 8"/>
          <p:cNvSpPr/>
          <p:nvPr/>
        </p:nvSpPr>
        <p:spPr>
          <a:xfrm>
            <a:off x="1234440" y="7132320"/>
            <a:ext cx="4663440" cy="2057400"/>
          </a:xfrm>
          <a:prstGeom prst="rect">
            <a:avLst/>
          </a:prstGeom>
          <a:noFill/>
          <a:ln/>
        </p:spPr>
        <p:txBody>
          <a:bodyPr wrap="square" lIns="91440" tIns="45720" rIns="91440" bIns="45720" rtlCol="0" anchor="ctr"/>
          <a:lstStyle/>
          <a:p>
            <a:r>
              <a:rPr lang="en-US" sz="2100" dirty="0">
                <a:solidFill>
                  <a:srgbClr val="1C2541"/>
                </a:solidFill>
                <a:latin typeface="Calibri"/>
                <a:ea typeface="Calibri"/>
                <a:cs typeface="Calibri"/>
              </a:rPr>
              <a:t>För </a:t>
            </a:r>
            <a:r>
              <a:rPr lang="en-US" sz="2100" dirty="0" err="1">
                <a:solidFill>
                  <a:srgbClr val="1C2541"/>
                </a:solidFill>
                <a:latin typeface="Calibri"/>
                <a:ea typeface="Calibri"/>
                <a:cs typeface="Calibri"/>
              </a:rPr>
              <a:t>två</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variabler</a:t>
            </a:r>
            <a:r>
              <a:rPr lang="en-US" sz="2100" dirty="0">
                <a:solidFill>
                  <a:srgbClr val="1C2541"/>
                </a:solidFill>
                <a:latin typeface="Calibri"/>
                <a:ea typeface="Calibri"/>
                <a:cs typeface="Calibri"/>
              </a:rPr>
              <a:t> (glass och </a:t>
            </a:r>
            <a:r>
              <a:rPr lang="en-US" sz="2100" dirty="0" err="1">
                <a:solidFill>
                  <a:srgbClr val="1C2541"/>
                </a:solidFill>
                <a:latin typeface="Calibri"/>
                <a:ea typeface="Calibri"/>
                <a:cs typeface="Calibri"/>
              </a:rPr>
              <a:t>temperatur</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lyckades</a:t>
            </a:r>
            <a:r>
              <a:rPr lang="en-US" sz="2100" dirty="0">
                <a:solidFill>
                  <a:srgbClr val="1C2541"/>
                </a:solidFill>
                <a:latin typeface="Calibri"/>
                <a:ea typeface="Calibri"/>
                <a:cs typeface="Calibri"/>
              </a:rPr>
              <a:t> vi </a:t>
            </a:r>
            <a:r>
              <a:rPr lang="en-US" sz="2100" dirty="0" err="1">
                <a:solidFill>
                  <a:srgbClr val="1C2541"/>
                </a:solidFill>
                <a:latin typeface="Calibri"/>
                <a:ea typeface="Calibri"/>
                <a:cs typeface="Calibri"/>
              </a:rPr>
              <a:t>hitta</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en</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tillräckligt</a:t>
            </a:r>
            <a:r>
              <a:rPr lang="en-US" sz="2100" dirty="0">
                <a:solidFill>
                  <a:srgbClr val="1C2541"/>
                </a:solidFill>
                <a:latin typeface="Calibri"/>
                <a:ea typeface="Calibri"/>
                <a:cs typeface="Calibri"/>
              </a:rPr>
              <a:t> bra och </a:t>
            </a:r>
            <a:r>
              <a:rPr lang="en-US" sz="2100" dirty="0" err="1">
                <a:solidFill>
                  <a:srgbClr val="1C2541"/>
                </a:solidFill>
                <a:latin typeface="Calibri"/>
                <a:ea typeface="Calibri"/>
                <a:cs typeface="Calibri"/>
              </a:rPr>
              <a:t>enkel</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formel</a:t>
            </a:r>
            <a:r>
              <a:rPr lang="en-US" sz="2100" dirty="0">
                <a:solidFill>
                  <a:srgbClr val="1C2541"/>
                </a:solidFill>
                <a:latin typeface="Calibri"/>
                <a:ea typeface="Calibri"/>
                <a:cs typeface="Calibri"/>
              </a:rPr>
              <a:t>. </a:t>
            </a:r>
          </a:p>
        </p:txBody>
      </p:sp>
      <p:sp>
        <p:nvSpPr>
          <p:cNvPr id="11" name="Shape 9"/>
          <p:cNvSpPr/>
          <p:nvPr/>
        </p:nvSpPr>
        <p:spPr>
          <a:xfrm>
            <a:off x="6377940" y="4663440"/>
            <a:ext cx="5280660" cy="452628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2" name="Shape 10"/>
          <p:cNvSpPr/>
          <p:nvPr/>
        </p:nvSpPr>
        <p:spPr>
          <a:xfrm>
            <a:off x="6377940" y="4663440"/>
            <a:ext cx="164592" cy="4526280"/>
          </a:xfrm>
          <a:prstGeom prst="rect">
            <a:avLst/>
          </a:prstGeom>
          <a:solidFill>
            <a:srgbClr val="F76C5E"/>
          </a:solidFill>
          <a:ln w="12700">
            <a:solidFill>
              <a:srgbClr val="F76C5E"/>
            </a:solidFill>
            <a:prstDash val="solid"/>
          </a:ln>
        </p:spPr>
        <p:txBody>
          <a:bodyPr/>
          <a:lstStyle/>
          <a:p>
            <a:endParaRPr lang="sv-FI" sz="2700"/>
          </a:p>
        </p:txBody>
      </p:sp>
      <p:sp>
        <p:nvSpPr>
          <p:cNvPr id="13" name="Text 11"/>
          <p:cNvSpPr/>
          <p:nvPr/>
        </p:nvSpPr>
        <p:spPr>
          <a:xfrm>
            <a:off x="6789420" y="4800600"/>
            <a:ext cx="1097280" cy="960120"/>
          </a:xfrm>
          <a:prstGeom prst="rect">
            <a:avLst/>
          </a:prstGeom>
          <a:noFill/>
          <a:ln/>
        </p:spPr>
        <p:txBody>
          <a:bodyPr wrap="square" lIns="0" tIns="0" rIns="0" bIns="0" rtlCol="0" anchor="ctr"/>
          <a:lstStyle/>
          <a:p>
            <a:r>
              <a:rPr lang="en-US" sz="4800">
                <a:solidFill>
                  <a:srgbClr val="000000"/>
                </a:solidFill>
                <a:latin typeface="Calibri" pitchFamily="34" charset="0"/>
                <a:ea typeface="Calibri" pitchFamily="34" charset="-122"/>
                <a:cs typeface="Calibri" pitchFamily="34" charset="-120"/>
              </a:rPr>
              <a:t>🧮</a:t>
            </a:r>
            <a:endParaRPr lang="en-US" sz="4800"/>
          </a:p>
        </p:txBody>
      </p:sp>
      <p:sp>
        <p:nvSpPr>
          <p:cNvPr id="14" name="Text 12"/>
          <p:cNvSpPr/>
          <p:nvPr/>
        </p:nvSpPr>
        <p:spPr>
          <a:xfrm>
            <a:off x="6789420" y="5897880"/>
            <a:ext cx="4663440" cy="1097280"/>
          </a:xfrm>
          <a:prstGeom prst="rect">
            <a:avLst/>
          </a:prstGeom>
          <a:noFill/>
          <a:ln/>
        </p:spPr>
        <p:txBody>
          <a:bodyPr wrap="square" lIns="0" tIns="0" rIns="0" bIns="0" rtlCol="0" anchor="ctr"/>
          <a:lstStyle/>
          <a:p>
            <a:r>
              <a:rPr lang="en-US" sz="2700" b="1">
                <a:solidFill>
                  <a:srgbClr val="1B4965"/>
                </a:solidFill>
                <a:latin typeface="Calibri"/>
                <a:ea typeface="Calibri"/>
                <a:cs typeface="Calibri"/>
              </a:rPr>
              <a:t>Med </a:t>
            </a:r>
            <a:r>
              <a:rPr lang="en-US" sz="2700" b="1" err="1">
                <a:solidFill>
                  <a:srgbClr val="1B4965"/>
                </a:solidFill>
                <a:latin typeface="Calibri"/>
                <a:ea typeface="Calibri"/>
                <a:cs typeface="Calibri"/>
              </a:rPr>
              <a:t>fler</a:t>
            </a:r>
            <a:r>
              <a:rPr lang="en-US" sz="2700" b="1">
                <a:solidFill>
                  <a:srgbClr val="1B4965"/>
                </a:solidFill>
                <a:latin typeface="Calibri"/>
                <a:ea typeface="Calibri"/>
                <a:cs typeface="Calibri"/>
              </a:rPr>
              <a:t> </a:t>
            </a:r>
            <a:r>
              <a:rPr lang="en-US" sz="2700" b="1" err="1">
                <a:solidFill>
                  <a:srgbClr val="1B4965"/>
                </a:solidFill>
                <a:latin typeface="Calibri"/>
                <a:ea typeface="Calibri"/>
                <a:cs typeface="Calibri"/>
              </a:rPr>
              <a:t>variabler</a:t>
            </a:r>
            <a:endParaRPr lang="en-US" sz="2700" err="1">
              <a:latin typeface="Calibri"/>
              <a:ea typeface="Calibri"/>
              <a:cs typeface="Calibri"/>
            </a:endParaRPr>
          </a:p>
        </p:txBody>
      </p:sp>
      <p:sp>
        <p:nvSpPr>
          <p:cNvPr id="15" name="Text 13"/>
          <p:cNvSpPr/>
          <p:nvPr/>
        </p:nvSpPr>
        <p:spPr>
          <a:xfrm>
            <a:off x="6748272" y="6972300"/>
            <a:ext cx="4663440" cy="2057400"/>
          </a:xfrm>
          <a:prstGeom prst="rect">
            <a:avLst/>
          </a:prstGeom>
          <a:noFill/>
          <a:ln/>
        </p:spPr>
        <p:txBody>
          <a:bodyPr wrap="square" lIns="91440" tIns="45720" rIns="91440" bIns="45720" rtlCol="0" anchor="ctr"/>
          <a:lstStyle/>
          <a:p>
            <a:r>
              <a:rPr lang="en-US" sz="2100" dirty="0">
                <a:solidFill>
                  <a:srgbClr val="1C2541"/>
                </a:solidFill>
                <a:latin typeface="Calibri"/>
                <a:ea typeface="Calibri"/>
                <a:cs typeface="Calibri"/>
              </a:rPr>
              <a:t>Med </a:t>
            </a:r>
            <a:r>
              <a:rPr lang="en-US" sz="2100" dirty="0" err="1">
                <a:solidFill>
                  <a:srgbClr val="1C2541"/>
                </a:solidFill>
                <a:latin typeface="Calibri"/>
                <a:ea typeface="Calibri"/>
                <a:cs typeface="Calibri"/>
              </a:rPr>
              <a:t>många</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variabler</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blir</a:t>
            </a:r>
            <a:r>
              <a:rPr lang="en-US" sz="2100" dirty="0">
                <a:solidFill>
                  <a:srgbClr val="1C2541"/>
                </a:solidFill>
                <a:latin typeface="Calibri"/>
                <a:ea typeface="Calibri"/>
                <a:cs typeface="Calibri"/>
              </a:rPr>
              <a:t> det för </a:t>
            </a:r>
            <a:r>
              <a:rPr lang="en-US" sz="2100" dirty="0" err="1">
                <a:solidFill>
                  <a:srgbClr val="1C2541"/>
                </a:solidFill>
                <a:latin typeface="Calibri"/>
                <a:ea typeface="Calibri"/>
                <a:cs typeface="Calibri"/>
              </a:rPr>
              <a:t>komplicerat</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att</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räkna</a:t>
            </a:r>
            <a:r>
              <a:rPr lang="en-US" sz="2100" dirty="0">
                <a:solidFill>
                  <a:srgbClr val="1C2541"/>
                </a:solidFill>
                <a:latin typeface="Calibri"/>
                <a:ea typeface="Calibri"/>
                <a:cs typeface="Calibri"/>
              </a:rPr>
              <a:t> för hand.</a:t>
            </a:r>
            <a:endParaRPr lang="en-US" sz="2100" dirty="0">
              <a:latin typeface="Calibri"/>
              <a:ea typeface="Calibri"/>
              <a:cs typeface="Calibri"/>
            </a:endParaRPr>
          </a:p>
        </p:txBody>
      </p:sp>
      <p:sp>
        <p:nvSpPr>
          <p:cNvPr id="16" name="Shape 14"/>
          <p:cNvSpPr/>
          <p:nvPr/>
        </p:nvSpPr>
        <p:spPr>
          <a:xfrm>
            <a:off x="11932920" y="4663440"/>
            <a:ext cx="5280660" cy="4526280"/>
          </a:xfrm>
          <a:prstGeom prst="rect">
            <a:avLst/>
          </a:prstGeom>
          <a:solidFill>
            <a:srgbClr val="FFFFFF"/>
          </a:solidFill>
          <a:ln w="12700">
            <a:solidFill>
              <a:srgbClr val="E0E0E0"/>
            </a:solidFill>
            <a:prstDash val="solid"/>
          </a:ln>
          <a:effectLst>
            <a:outerShdw blurRad="101600" dist="25400" dir="5400000" algn="bl" rotWithShape="0">
              <a:srgbClr val="000000">
                <a:alpha val="8000"/>
              </a:srgbClr>
            </a:outerShdw>
          </a:effectLst>
        </p:spPr>
        <p:txBody>
          <a:bodyPr/>
          <a:lstStyle/>
          <a:p>
            <a:endParaRPr lang="sv-FI" sz="2700"/>
          </a:p>
        </p:txBody>
      </p:sp>
      <p:sp>
        <p:nvSpPr>
          <p:cNvPr id="17" name="Shape 15"/>
          <p:cNvSpPr/>
          <p:nvPr/>
        </p:nvSpPr>
        <p:spPr>
          <a:xfrm>
            <a:off x="11932920" y="4663440"/>
            <a:ext cx="164592" cy="4526280"/>
          </a:xfrm>
          <a:prstGeom prst="rect">
            <a:avLst/>
          </a:prstGeom>
          <a:solidFill>
            <a:srgbClr val="FFD166"/>
          </a:solidFill>
          <a:ln w="12700">
            <a:solidFill>
              <a:srgbClr val="FFD166"/>
            </a:solidFill>
            <a:prstDash val="solid"/>
          </a:ln>
        </p:spPr>
        <p:txBody>
          <a:bodyPr/>
          <a:lstStyle/>
          <a:p>
            <a:endParaRPr lang="sv-FI" sz="2700"/>
          </a:p>
        </p:txBody>
      </p:sp>
      <p:sp>
        <p:nvSpPr>
          <p:cNvPr id="18" name="Text 16"/>
          <p:cNvSpPr/>
          <p:nvPr/>
        </p:nvSpPr>
        <p:spPr>
          <a:xfrm>
            <a:off x="12344400" y="4800600"/>
            <a:ext cx="1097280" cy="960120"/>
          </a:xfrm>
          <a:prstGeom prst="rect">
            <a:avLst/>
          </a:prstGeom>
          <a:noFill/>
          <a:ln/>
        </p:spPr>
        <p:txBody>
          <a:bodyPr wrap="square" lIns="0" tIns="0" rIns="0" bIns="0" rtlCol="0" anchor="ctr"/>
          <a:lstStyle/>
          <a:p>
            <a:r>
              <a:rPr lang="en-US" sz="4800">
                <a:solidFill>
                  <a:srgbClr val="000000"/>
                </a:solidFill>
                <a:latin typeface="Calibri" pitchFamily="34" charset="0"/>
                <a:ea typeface="Calibri" pitchFamily="34" charset="-122"/>
                <a:cs typeface="Calibri" pitchFamily="34" charset="-120"/>
              </a:rPr>
              <a:t>💻</a:t>
            </a:r>
            <a:endParaRPr lang="en-US" sz="4800"/>
          </a:p>
        </p:txBody>
      </p:sp>
      <p:sp>
        <p:nvSpPr>
          <p:cNvPr id="19" name="Text 17"/>
          <p:cNvSpPr/>
          <p:nvPr/>
        </p:nvSpPr>
        <p:spPr>
          <a:xfrm>
            <a:off x="12344400" y="5897880"/>
            <a:ext cx="4663440" cy="109728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Datorn räknar åt oss</a:t>
            </a:r>
            <a:endParaRPr lang="en-US" sz="2700"/>
          </a:p>
        </p:txBody>
      </p:sp>
      <p:sp>
        <p:nvSpPr>
          <p:cNvPr id="20" name="Text 18"/>
          <p:cNvSpPr/>
          <p:nvPr/>
        </p:nvSpPr>
        <p:spPr>
          <a:xfrm>
            <a:off x="12236836" y="6967220"/>
            <a:ext cx="4292337" cy="2057400"/>
          </a:xfrm>
          <a:prstGeom prst="rect">
            <a:avLst/>
          </a:prstGeom>
          <a:noFill/>
          <a:ln/>
        </p:spPr>
        <p:txBody>
          <a:bodyPr wrap="square" lIns="91440" tIns="45720" rIns="91440" bIns="45720" rtlCol="0" anchor="ctr"/>
          <a:lstStyle/>
          <a:p>
            <a:r>
              <a:rPr lang="en-US" sz="2100" dirty="0" err="1">
                <a:solidFill>
                  <a:srgbClr val="1C2541"/>
                </a:solidFill>
                <a:latin typeface="Calibri"/>
                <a:ea typeface="Calibri"/>
                <a:cs typeface="Calibri"/>
              </a:rPr>
              <a:t>Datorerna</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utför</a:t>
            </a:r>
            <a:r>
              <a:rPr lang="en-US" sz="2100" dirty="0">
                <a:solidFill>
                  <a:srgbClr val="1C2541"/>
                </a:solidFill>
                <a:latin typeface="Calibri"/>
                <a:ea typeface="Calibri"/>
                <a:cs typeface="Calibri"/>
              </a:rPr>
              <a:t> de </a:t>
            </a:r>
            <a:r>
              <a:rPr lang="en-US" sz="2100" dirty="0" err="1">
                <a:solidFill>
                  <a:srgbClr val="1C2541"/>
                </a:solidFill>
                <a:latin typeface="Calibri"/>
                <a:ea typeface="Calibri"/>
                <a:cs typeface="Calibri"/>
              </a:rPr>
              <a:t>beräkningar</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som</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behövs</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mycket</a:t>
            </a:r>
            <a:r>
              <a:rPr lang="en-US" sz="2100" dirty="0">
                <a:solidFill>
                  <a:srgbClr val="1C2541"/>
                </a:solidFill>
                <a:latin typeface="Calibri"/>
                <a:ea typeface="Calibri"/>
                <a:cs typeface="Calibri"/>
              </a:rPr>
              <a:t> </a:t>
            </a:r>
            <a:r>
              <a:rPr lang="en-US" sz="2100" dirty="0" err="1">
                <a:solidFill>
                  <a:srgbClr val="1C2541"/>
                </a:solidFill>
                <a:latin typeface="Calibri"/>
                <a:ea typeface="Calibri"/>
                <a:cs typeface="Calibri"/>
              </a:rPr>
              <a:t>snabbare</a:t>
            </a:r>
            <a:r>
              <a:rPr lang="en-US" sz="2100" dirty="0">
                <a:solidFill>
                  <a:srgbClr val="1C2541"/>
                </a:solidFill>
                <a:latin typeface="Calibri"/>
                <a:ea typeface="Calibri"/>
                <a:cs typeface="Calibri"/>
              </a:rPr>
              <a:t>.</a:t>
            </a:r>
            <a:endParaRPr lang="en-US" sz="2100" dirty="0">
              <a:latin typeface="Calibri"/>
              <a:ea typeface="Calibri"/>
              <a:cs typeface="Calibri"/>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99124C8A-2F58-2A26-0F6B-322BA92F868A}"/>
            </a:ext>
          </a:extLst>
        </p:cNvPr>
        <p:cNvGrpSpPr/>
        <p:nvPr/>
      </p:nvGrpSpPr>
      <p:grpSpPr>
        <a:xfrm>
          <a:off x="0" y="0"/>
          <a:ext cx="0" cy="0"/>
          <a:chOff x="0" y="0"/>
          <a:chExt cx="0" cy="0"/>
        </a:xfrm>
      </p:grpSpPr>
      <p:sp>
        <p:nvSpPr>
          <p:cNvPr id="6" name="Text 3">
            <a:extLst>
              <a:ext uri="{FF2B5EF4-FFF2-40B4-BE49-F238E27FC236}">
                <a16:creationId xmlns:a16="http://schemas.microsoft.com/office/drawing/2014/main" id="{C66F2800-BA2E-C860-A881-2F15D4FC4EF5}"/>
              </a:ext>
            </a:extLst>
          </p:cNvPr>
          <p:cNvSpPr/>
          <p:nvPr/>
        </p:nvSpPr>
        <p:spPr>
          <a:xfrm>
            <a:off x="1097280" y="3870696"/>
            <a:ext cx="15087600" cy="1371600"/>
          </a:xfrm>
          <a:prstGeom prst="rect">
            <a:avLst/>
          </a:prstGeom>
          <a:noFill/>
          <a:ln/>
        </p:spPr>
        <p:txBody>
          <a:bodyPr wrap="square" lIns="0" tIns="0" rIns="0" bIns="0" rtlCol="0" anchor="ctr"/>
          <a:lstStyle/>
          <a:p>
            <a:r>
              <a:rPr lang="en-US" sz="7200" err="1">
                <a:solidFill>
                  <a:srgbClr val="FFFFFF"/>
                </a:solidFill>
                <a:latin typeface="Futura Medium" panose="020B0602020204020303" pitchFamily="34" charset="-79"/>
                <a:cs typeface="Futura Medium" panose="020B0602020204020303" pitchFamily="34" charset="-79"/>
              </a:rPr>
              <a:t>När</a:t>
            </a:r>
            <a:r>
              <a:rPr lang="en-US" sz="7200">
                <a:solidFill>
                  <a:srgbClr val="FFFFFF"/>
                </a:solidFill>
                <a:latin typeface="Futura Medium" panose="020B0602020204020303" pitchFamily="34" charset="-79"/>
                <a:cs typeface="Futura Medium" panose="020B0602020204020303" pitchFamily="34" charset="-79"/>
              </a:rPr>
              <a:t> </a:t>
            </a:r>
            <a:r>
              <a:rPr lang="en-US" sz="7200" err="1">
                <a:solidFill>
                  <a:srgbClr val="FFFFFF"/>
                </a:solidFill>
                <a:latin typeface="Futura Medium" panose="020B0602020204020303" pitchFamily="34" charset="-79"/>
                <a:cs typeface="Futura Medium" panose="020B0602020204020303" pitchFamily="34" charset="-79"/>
              </a:rPr>
              <a:t>antalet</a:t>
            </a:r>
            <a:r>
              <a:rPr lang="en-US" sz="7200">
                <a:solidFill>
                  <a:srgbClr val="FFFFFF"/>
                </a:solidFill>
                <a:latin typeface="Futura Medium" panose="020B0602020204020303" pitchFamily="34" charset="-79"/>
                <a:cs typeface="Futura Medium" panose="020B0602020204020303" pitchFamily="34" charset="-79"/>
              </a:rPr>
              <a:t> </a:t>
            </a:r>
            <a:r>
              <a:rPr lang="en-US" sz="7200" err="1">
                <a:solidFill>
                  <a:srgbClr val="FFFFFF"/>
                </a:solidFill>
                <a:latin typeface="Futura Medium" panose="020B0602020204020303" pitchFamily="34" charset="-79"/>
                <a:cs typeface="Futura Medium" panose="020B0602020204020303" pitchFamily="34" charset="-79"/>
              </a:rPr>
              <a:t>variabler</a:t>
            </a:r>
            <a:r>
              <a:rPr lang="en-US" sz="7200">
                <a:solidFill>
                  <a:srgbClr val="FFFFFF"/>
                </a:solidFill>
                <a:latin typeface="Futura Medium" panose="020B0602020204020303" pitchFamily="34" charset="-79"/>
                <a:cs typeface="Futura Medium" panose="020B0602020204020303" pitchFamily="34" charset="-79"/>
              </a:rPr>
              <a:t> </a:t>
            </a:r>
            <a:r>
              <a:rPr lang="en-US" sz="7200" err="1">
                <a:solidFill>
                  <a:srgbClr val="FFFFFF"/>
                </a:solidFill>
                <a:latin typeface="Futura Medium" panose="020B0602020204020303" pitchFamily="34" charset="-79"/>
                <a:cs typeface="Futura Medium" panose="020B0602020204020303" pitchFamily="34" charset="-79"/>
              </a:rPr>
              <a:t>växer</a:t>
            </a:r>
            <a:r>
              <a:rPr lang="en-US" sz="7200">
                <a:solidFill>
                  <a:srgbClr val="FFFFFF"/>
                </a:solidFill>
                <a:latin typeface="Futura Medium" panose="020B0602020204020303" pitchFamily="34" charset="-79"/>
                <a:cs typeface="Futura Medium" panose="020B0602020204020303" pitchFamily="34" charset="-79"/>
              </a:rPr>
              <a:t>…</a:t>
            </a:r>
            <a:endParaRPr lang="en-US" sz="7200">
              <a:latin typeface="Futura Medium" panose="020B0602020204020303" pitchFamily="34" charset="-79"/>
              <a:cs typeface="Futura Medium" panose="020B0602020204020303" pitchFamily="34" charset="-79"/>
            </a:endParaRPr>
          </a:p>
        </p:txBody>
      </p:sp>
      <p:sp>
        <p:nvSpPr>
          <p:cNvPr id="7" name="Text 4">
            <a:extLst>
              <a:ext uri="{FF2B5EF4-FFF2-40B4-BE49-F238E27FC236}">
                <a16:creationId xmlns:a16="http://schemas.microsoft.com/office/drawing/2014/main" id="{B284BCB5-EE0F-BB50-28A0-782DF9F8852C}"/>
              </a:ext>
            </a:extLst>
          </p:cNvPr>
          <p:cNvSpPr/>
          <p:nvPr/>
        </p:nvSpPr>
        <p:spPr>
          <a:xfrm>
            <a:off x="1097280" y="5790936"/>
            <a:ext cx="15087600" cy="960120"/>
          </a:xfrm>
          <a:prstGeom prst="rect">
            <a:avLst/>
          </a:prstGeom>
          <a:noFill/>
          <a:ln/>
        </p:spPr>
        <p:txBody>
          <a:bodyPr wrap="square" lIns="91440" tIns="45720" rIns="91440" bIns="45720" rtlCol="0" anchor="ctr"/>
          <a:lstStyle/>
          <a:p>
            <a:r>
              <a:rPr lang="en-US" sz="3900" i="1">
                <a:solidFill>
                  <a:srgbClr val="BEE9E8"/>
                </a:solidFill>
                <a:latin typeface="Calibri"/>
                <a:ea typeface="Calibri"/>
                <a:cs typeface="Calibri"/>
              </a:rPr>
              <a:t>Då kan vi </a:t>
            </a:r>
            <a:r>
              <a:rPr lang="en-US" sz="3900" i="1" err="1">
                <a:solidFill>
                  <a:srgbClr val="BEE9E8"/>
                </a:solidFill>
                <a:latin typeface="Calibri"/>
                <a:ea typeface="Calibri"/>
                <a:cs typeface="Calibri"/>
              </a:rPr>
              <a:t>inte</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längre</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hantera</a:t>
            </a:r>
            <a:r>
              <a:rPr lang="en-US" sz="3900" i="1">
                <a:solidFill>
                  <a:srgbClr val="BEE9E8"/>
                </a:solidFill>
                <a:latin typeface="Calibri"/>
                <a:ea typeface="Calibri"/>
                <a:cs typeface="Calibri"/>
              </a:rPr>
              <a:t> data </a:t>
            </a:r>
            <a:r>
              <a:rPr lang="en-US" sz="3900" i="1" err="1">
                <a:solidFill>
                  <a:srgbClr val="BEE9E8"/>
                </a:solidFill>
                <a:latin typeface="Calibri"/>
                <a:ea typeface="Calibri"/>
                <a:cs typeface="Calibri"/>
              </a:rPr>
              <a:t>själva</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utan</a:t>
            </a:r>
            <a:r>
              <a:rPr lang="en-US" sz="3900" i="1">
                <a:solidFill>
                  <a:srgbClr val="BEE9E8"/>
                </a:solidFill>
                <a:latin typeface="Calibri"/>
                <a:ea typeface="Calibri"/>
                <a:cs typeface="Calibri"/>
              </a:rPr>
              <a:t> vi </a:t>
            </a:r>
            <a:r>
              <a:rPr lang="en-US" sz="3900" i="1" err="1">
                <a:solidFill>
                  <a:srgbClr val="BEE9E8"/>
                </a:solidFill>
                <a:latin typeface="Calibri"/>
                <a:ea typeface="Calibri"/>
                <a:cs typeface="Calibri"/>
              </a:rPr>
              <a:t>behöver</a:t>
            </a:r>
            <a:r>
              <a:rPr lang="en-US" sz="3900" i="1">
                <a:solidFill>
                  <a:srgbClr val="BEE9E8"/>
                </a:solidFill>
                <a:latin typeface="Calibri"/>
                <a:ea typeface="Calibri"/>
                <a:cs typeface="Calibri"/>
              </a:rPr>
              <a:t> </a:t>
            </a:r>
            <a:r>
              <a:rPr lang="en-US" sz="3900" i="1" err="1">
                <a:solidFill>
                  <a:srgbClr val="BEE9E8"/>
                </a:solidFill>
                <a:latin typeface="Calibri"/>
                <a:ea typeface="Calibri"/>
                <a:cs typeface="Calibri"/>
              </a:rPr>
              <a:t>hjälp</a:t>
            </a:r>
            <a:r>
              <a:rPr lang="en-US" sz="3900" i="1">
                <a:solidFill>
                  <a:srgbClr val="BEE9E8"/>
                </a:solidFill>
                <a:latin typeface="Calibri"/>
                <a:ea typeface="Calibri"/>
                <a:cs typeface="Calibri"/>
              </a:rPr>
              <a:t>.</a:t>
            </a:r>
            <a:endParaRPr lang="en-US" sz="3900">
              <a:latin typeface="Calibri"/>
              <a:ea typeface="Calibri"/>
              <a:cs typeface="Calibri"/>
            </a:endParaRPr>
          </a:p>
        </p:txBody>
      </p:sp>
      <p:pic>
        <p:nvPicPr>
          <p:cNvPr id="13" name="Bildobjekt 12">
            <a:extLst>
              <a:ext uri="{FF2B5EF4-FFF2-40B4-BE49-F238E27FC236}">
                <a16:creationId xmlns:a16="http://schemas.microsoft.com/office/drawing/2014/main" id="{FD2389CB-C5A3-8490-04D2-D03B1EEB5C4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15" name="Bildobjekt 14" descr="En bild som visar skiss, linjeritning, konst&#10;&#10;Automatiskt genererad beskrivning">
            <a:extLst>
              <a:ext uri="{FF2B5EF4-FFF2-40B4-BE49-F238E27FC236}">
                <a16:creationId xmlns:a16="http://schemas.microsoft.com/office/drawing/2014/main" id="{CB9F166D-B91F-C113-B2F4-7FCD1DA4E4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spTree>
    <p:extLst>
      <p:ext uri="{BB962C8B-B14F-4D97-AF65-F5344CB8AC3E}">
        <p14:creationId xmlns:p14="http://schemas.microsoft.com/office/powerpoint/2010/main" val="10124558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2983230" y="2808514"/>
            <a:ext cx="12321540" cy="4669971"/>
          </a:xfrm>
          <a:prstGeom prst="rect">
            <a:avLst/>
          </a:prstGeom>
          <a:noFill/>
          <a:ln/>
        </p:spPr>
        <p:txBody>
          <a:bodyPr wrap="square" lIns="0" tIns="0" rIns="0" bIns="0" rtlCol="0" anchor="ctr"/>
          <a:lstStyle/>
          <a:p>
            <a:pPr algn="ct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Vad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annat</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än</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temperaturen</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kan</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påverka</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6600" b="1" dirty="0" err="1">
                <a:solidFill>
                  <a:schemeClr val="bg1"/>
                </a:solidFill>
                <a:latin typeface="FUTURA MEDIUM" panose="020B0602020204020303" pitchFamily="34" charset="-79"/>
                <a:ea typeface="Calibri" pitchFamily="34" charset="-122"/>
                <a:cs typeface="FUTURA MEDIUM" panose="020B0602020204020303" pitchFamily="34" charset="-79"/>
              </a:rPr>
              <a:t>glassförsäljningen</a:t>
            </a:r>
            <a:r>
              <a:rPr lang="en-US" sz="6600" b="1" dirty="0">
                <a:solidFill>
                  <a:schemeClr val="bg1"/>
                </a:solidFill>
                <a:latin typeface="FUTURA MEDIUM" panose="020B0602020204020303" pitchFamily="34" charset="-79"/>
                <a:ea typeface="Calibri" pitchFamily="34" charset="-122"/>
                <a:cs typeface="FUTURA MEDIUM" panose="020B0602020204020303" pitchFamily="34" charset="-79"/>
              </a:rPr>
              <a:t>?</a:t>
            </a:r>
            <a:endParaRPr lang="en-US" sz="6600" dirty="0">
              <a:solidFill>
                <a:schemeClr val="bg1"/>
              </a:solidFill>
              <a:latin typeface="Futura Medium" panose="020B0602020204020303" pitchFamily="34" charset="-79"/>
              <a:cs typeface="Futura Medium" panose="020B0602020204020303" pitchFamily="34" charset="-79"/>
            </a:endParaRPr>
          </a:p>
        </p:txBody>
      </p:sp>
      <p:pic>
        <p:nvPicPr>
          <p:cNvPr id="4" name="Bildobjekt 3" descr="En bild som visar skiss, Grafik, konst, illustration&#10;&#10;AI-genererat innehåll kan vara felaktigt.">
            <a:extLst>
              <a:ext uri="{FF2B5EF4-FFF2-40B4-BE49-F238E27FC236}">
                <a16:creationId xmlns:a16="http://schemas.microsoft.com/office/drawing/2014/main" id="{B8049E50-4BA4-A61A-F081-87345F44AA2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8670">
            <a:off x="-1158590" y="-434031"/>
            <a:ext cx="2957257" cy="5049883"/>
          </a:xfrm>
          <a:prstGeom prst="rect">
            <a:avLst/>
          </a:prstGeom>
        </p:spPr>
      </p:pic>
      <p:pic>
        <p:nvPicPr>
          <p:cNvPr id="7" name="Bildobjekt 6" descr="En bild som visar skiss, linjeritning, konst&#10;&#10;Automatiskt genererad beskrivning">
            <a:extLst>
              <a:ext uri="{FF2B5EF4-FFF2-40B4-BE49-F238E27FC236}">
                <a16:creationId xmlns:a16="http://schemas.microsoft.com/office/drawing/2014/main" id="{0FC7290E-0667-C4D6-A709-8A3334B4943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89905">
            <a:off x="14031693" y="1065945"/>
            <a:ext cx="6027320" cy="339036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60E15C4B-5F5E-CE99-3CBB-058F168F185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D2FC17F-CBE6-B883-BD19-8CA512B9F43D}"/>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Vad mer påverkar glassförsäljningen?</a:t>
            </a:r>
            <a:endParaRPr lang="en-US" sz="4800">
              <a:solidFill>
                <a:schemeClr val="bg1"/>
              </a:solidFill>
              <a:latin typeface="Futura Medium" panose="020B0602020204020303" pitchFamily="34" charset="-79"/>
              <a:cs typeface="Futura Medium" panose="020B0602020204020303" pitchFamily="34" charset="-79"/>
            </a:endParaRPr>
          </a:p>
        </p:txBody>
      </p:sp>
      <p:sp>
        <p:nvSpPr>
          <p:cNvPr id="5" name="Shape 3">
            <a:extLst>
              <a:ext uri="{FF2B5EF4-FFF2-40B4-BE49-F238E27FC236}">
                <a16:creationId xmlns:a16="http://schemas.microsoft.com/office/drawing/2014/main" id="{7A5AA8BD-7FD4-FC36-4038-3F6B9DFE8D5D}"/>
              </a:ext>
            </a:extLst>
          </p:cNvPr>
          <p:cNvSpPr/>
          <p:nvPr/>
        </p:nvSpPr>
        <p:spPr>
          <a:xfrm>
            <a:off x="82296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6" name="Text 4">
            <a:extLst>
              <a:ext uri="{FF2B5EF4-FFF2-40B4-BE49-F238E27FC236}">
                <a16:creationId xmlns:a16="http://schemas.microsoft.com/office/drawing/2014/main" id="{E31A4AE8-8A16-09D1-C2DF-651D0607AD1B}"/>
              </a:ext>
            </a:extLst>
          </p:cNvPr>
          <p:cNvSpPr/>
          <p:nvPr/>
        </p:nvSpPr>
        <p:spPr>
          <a:xfrm>
            <a:off x="96012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Helg eller vardag</a:t>
            </a:r>
            <a:endParaRPr lang="en-US" sz="2800"/>
          </a:p>
        </p:txBody>
      </p:sp>
      <p:sp>
        <p:nvSpPr>
          <p:cNvPr id="7" name="Shape 5">
            <a:extLst>
              <a:ext uri="{FF2B5EF4-FFF2-40B4-BE49-F238E27FC236}">
                <a16:creationId xmlns:a16="http://schemas.microsoft.com/office/drawing/2014/main" id="{A8E548DB-926C-1463-D056-5E84BE6461C2}"/>
              </a:ext>
            </a:extLst>
          </p:cNvPr>
          <p:cNvSpPr/>
          <p:nvPr/>
        </p:nvSpPr>
        <p:spPr>
          <a:xfrm>
            <a:off x="500634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8" name="Text 6">
            <a:extLst>
              <a:ext uri="{FF2B5EF4-FFF2-40B4-BE49-F238E27FC236}">
                <a16:creationId xmlns:a16="http://schemas.microsoft.com/office/drawing/2014/main" id="{92F1AF12-3288-F250-2E94-A38F03DB1C75}"/>
              </a:ext>
            </a:extLst>
          </p:cNvPr>
          <p:cNvSpPr/>
          <p:nvPr/>
        </p:nvSpPr>
        <p:spPr>
          <a:xfrm>
            <a:off x="514350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Regn eller solsken</a:t>
            </a:r>
            <a:endParaRPr lang="en-US" sz="2800"/>
          </a:p>
        </p:txBody>
      </p:sp>
      <p:sp>
        <p:nvSpPr>
          <p:cNvPr id="9" name="Shape 7">
            <a:extLst>
              <a:ext uri="{FF2B5EF4-FFF2-40B4-BE49-F238E27FC236}">
                <a16:creationId xmlns:a16="http://schemas.microsoft.com/office/drawing/2014/main" id="{1449DF51-AC0F-0B4D-DDFD-51F25FDD57E5}"/>
              </a:ext>
            </a:extLst>
          </p:cNvPr>
          <p:cNvSpPr/>
          <p:nvPr/>
        </p:nvSpPr>
        <p:spPr>
          <a:xfrm>
            <a:off x="918972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0" name="Text 8">
            <a:extLst>
              <a:ext uri="{FF2B5EF4-FFF2-40B4-BE49-F238E27FC236}">
                <a16:creationId xmlns:a16="http://schemas.microsoft.com/office/drawing/2014/main" id="{E7C52ECC-EE5A-D9FF-189A-A6FCB4F2D6D4}"/>
              </a:ext>
            </a:extLst>
          </p:cNvPr>
          <p:cNvSpPr/>
          <p:nvPr/>
        </p:nvSpPr>
        <p:spPr>
          <a:xfrm>
            <a:off x="932688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Skollov</a:t>
            </a:r>
            <a:endParaRPr lang="en-US" sz="2800"/>
          </a:p>
        </p:txBody>
      </p:sp>
      <p:sp>
        <p:nvSpPr>
          <p:cNvPr id="11" name="Shape 9">
            <a:extLst>
              <a:ext uri="{FF2B5EF4-FFF2-40B4-BE49-F238E27FC236}">
                <a16:creationId xmlns:a16="http://schemas.microsoft.com/office/drawing/2014/main" id="{1BF44438-2DC5-588A-FA3F-2E20D369C59B}"/>
              </a:ext>
            </a:extLst>
          </p:cNvPr>
          <p:cNvSpPr/>
          <p:nvPr/>
        </p:nvSpPr>
        <p:spPr>
          <a:xfrm>
            <a:off x="1337310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2" name="Text 10">
            <a:extLst>
              <a:ext uri="{FF2B5EF4-FFF2-40B4-BE49-F238E27FC236}">
                <a16:creationId xmlns:a16="http://schemas.microsoft.com/office/drawing/2014/main" id="{875A24F9-FF22-3709-61DE-F57D706CFBE9}"/>
              </a:ext>
            </a:extLst>
          </p:cNvPr>
          <p:cNvSpPr/>
          <p:nvPr/>
        </p:nvSpPr>
        <p:spPr>
          <a:xfrm>
            <a:off x="1351026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Evenemang i staden</a:t>
            </a:r>
            <a:endParaRPr lang="en-US" sz="2800"/>
          </a:p>
        </p:txBody>
      </p:sp>
      <p:sp>
        <p:nvSpPr>
          <p:cNvPr id="13" name="Shape 11">
            <a:extLst>
              <a:ext uri="{FF2B5EF4-FFF2-40B4-BE49-F238E27FC236}">
                <a16:creationId xmlns:a16="http://schemas.microsoft.com/office/drawing/2014/main" id="{788C4968-772F-FC73-677D-ABDB4AF89D13}"/>
              </a:ext>
            </a:extLst>
          </p:cNvPr>
          <p:cNvSpPr/>
          <p:nvPr/>
        </p:nvSpPr>
        <p:spPr>
          <a:xfrm>
            <a:off x="82296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4" name="Text 12">
            <a:extLst>
              <a:ext uri="{FF2B5EF4-FFF2-40B4-BE49-F238E27FC236}">
                <a16:creationId xmlns:a16="http://schemas.microsoft.com/office/drawing/2014/main" id="{75616367-8A98-E60F-F0D9-AC546D15D4BA}"/>
              </a:ext>
            </a:extLst>
          </p:cNvPr>
          <p:cNvSpPr/>
          <p:nvPr/>
        </p:nvSpPr>
        <p:spPr>
          <a:xfrm>
            <a:off x="96012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Pris och kampanjer</a:t>
            </a:r>
            <a:endParaRPr lang="en-US" sz="2800"/>
          </a:p>
        </p:txBody>
      </p:sp>
      <p:sp>
        <p:nvSpPr>
          <p:cNvPr id="15" name="Shape 13">
            <a:extLst>
              <a:ext uri="{FF2B5EF4-FFF2-40B4-BE49-F238E27FC236}">
                <a16:creationId xmlns:a16="http://schemas.microsoft.com/office/drawing/2014/main" id="{7476AB36-AEFF-2E65-6993-1C71B5A51D5F}"/>
              </a:ext>
            </a:extLst>
          </p:cNvPr>
          <p:cNvSpPr/>
          <p:nvPr/>
        </p:nvSpPr>
        <p:spPr>
          <a:xfrm>
            <a:off x="500634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6" name="Text 14">
            <a:extLst>
              <a:ext uri="{FF2B5EF4-FFF2-40B4-BE49-F238E27FC236}">
                <a16:creationId xmlns:a16="http://schemas.microsoft.com/office/drawing/2014/main" id="{FBDCFC47-BD0A-AF61-3188-17E6751E68F1}"/>
              </a:ext>
            </a:extLst>
          </p:cNvPr>
          <p:cNvSpPr/>
          <p:nvPr/>
        </p:nvSpPr>
        <p:spPr>
          <a:xfrm>
            <a:off x="514350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Konkurrenter i närheten</a:t>
            </a:r>
            <a:endParaRPr lang="en-US" sz="2800"/>
          </a:p>
        </p:txBody>
      </p:sp>
      <p:sp>
        <p:nvSpPr>
          <p:cNvPr id="17" name="Shape 15">
            <a:extLst>
              <a:ext uri="{FF2B5EF4-FFF2-40B4-BE49-F238E27FC236}">
                <a16:creationId xmlns:a16="http://schemas.microsoft.com/office/drawing/2014/main" id="{C462CAC7-C025-55BC-76BE-10F69CC9FF73}"/>
              </a:ext>
            </a:extLst>
          </p:cNvPr>
          <p:cNvSpPr/>
          <p:nvPr/>
        </p:nvSpPr>
        <p:spPr>
          <a:xfrm>
            <a:off x="918972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8" name="Text 16">
            <a:extLst>
              <a:ext uri="{FF2B5EF4-FFF2-40B4-BE49-F238E27FC236}">
                <a16:creationId xmlns:a16="http://schemas.microsoft.com/office/drawing/2014/main" id="{4ED205EC-7EE3-D120-65FC-7C3B24F93C96}"/>
              </a:ext>
            </a:extLst>
          </p:cNvPr>
          <p:cNvSpPr/>
          <p:nvPr/>
        </p:nvSpPr>
        <p:spPr>
          <a:xfrm>
            <a:off x="9326880" y="3703320"/>
            <a:ext cx="3634740" cy="1097280"/>
          </a:xfrm>
          <a:prstGeom prst="rect">
            <a:avLst/>
          </a:prstGeom>
          <a:noFill/>
          <a:ln/>
        </p:spPr>
        <p:txBody>
          <a:bodyPr wrap="square" lIns="0" tIns="0" rIns="0" bIns="0" rtlCol="0" anchor="ctr"/>
          <a:lstStyle/>
          <a:p>
            <a:r>
              <a:rPr lang="en-US" sz="2800" err="1">
                <a:solidFill>
                  <a:srgbClr val="1C2541"/>
                </a:solidFill>
                <a:ea typeface="Calibri"/>
                <a:cs typeface="Calibri"/>
              </a:rPr>
              <a:t>Glassutbud</a:t>
            </a:r>
          </a:p>
        </p:txBody>
      </p:sp>
      <p:sp>
        <p:nvSpPr>
          <p:cNvPr id="19" name="Shape 17">
            <a:extLst>
              <a:ext uri="{FF2B5EF4-FFF2-40B4-BE49-F238E27FC236}">
                <a16:creationId xmlns:a16="http://schemas.microsoft.com/office/drawing/2014/main" id="{D6AC62FD-F8FC-D30C-45A8-DF8A609EFFD2}"/>
              </a:ext>
            </a:extLst>
          </p:cNvPr>
          <p:cNvSpPr/>
          <p:nvPr/>
        </p:nvSpPr>
        <p:spPr>
          <a:xfrm>
            <a:off x="1337310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20" name="Text 18">
            <a:extLst>
              <a:ext uri="{FF2B5EF4-FFF2-40B4-BE49-F238E27FC236}">
                <a16:creationId xmlns:a16="http://schemas.microsoft.com/office/drawing/2014/main" id="{0958869F-0D6D-E7FE-4CE7-B30B1E76FC97}"/>
              </a:ext>
            </a:extLst>
          </p:cNvPr>
          <p:cNvSpPr/>
          <p:nvPr/>
        </p:nvSpPr>
        <p:spPr>
          <a:xfrm>
            <a:off x="1351026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Sociala medier</a:t>
            </a:r>
            <a:endParaRPr lang="en-US" sz="2800"/>
          </a:p>
        </p:txBody>
      </p:sp>
    </p:spTree>
    <p:extLst>
      <p:ext uri="{BB962C8B-B14F-4D97-AF65-F5344CB8AC3E}">
        <p14:creationId xmlns:p14="http://schemas.microsoft.com/office/powerpoint/2010/main" val="6718363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DE69D580-9E57-7E8B-02CD-8E957B7A259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9BBFEA9-46A5-CEBD-25FF-A4BA6E7F4283}"/>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Vad mer påverkar glassförsäljningen?</a:t>
            </a:r>
            <a:endParaRPr lang="en-US" sz="4800">
              <a:solidFill>
                <a:schemeClr val="bg1"/>
              </a:solidFill>
              <a:latin typeface="Futura Medium" panose="020B0602020204020303" pitchFamily="34" charset="-79"/>
              <a:cs typeface="Futura Medium" panose="020B0602020204020303" pitchFamily="34" charset="-79"/>
            </a:endParaRPr>
          </a:p>
        </p:txBody>
      </p:sp>
      <p:sp>
        <p:nvSpPr>
          <p:cNvPr id="5" name="Shape 3">
            <a:extLst>
              <a:ext uri="{FF2B5EF4-FFF2-40B4-BE49-F238E27FC236}">
                <a16:creationId xmlns:a16="http://schemas.microsoft.com/office/drawing/2014/main" id="{7AEEC3EA-BAA0-0279-B5C7-95078F25E66A}"/>
              </a:ext>
            </a:extLst>
          </p:cNvPr>
          <p:cNvSpPr/>
          <p:nvPr/>
        </p:nvSpPr>
        <p:spPr>
          <a:xfrm>
            <a:off x="82296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6" name="Text 4">
            <a:extLst>
              <a:ext uri="{FF2B5EF4-FFF2-40B4-BE49-F238E27FC236}">
                <a16:creationId xmlns:a16="http://schemas.microsoft.com/office/drawing/2014/main" id="{30762C7A-725B-EE74-7533-965E96B8725A}"/>
              </a:ext>
            </a:extLst>
          </p:cNvPr>
          <p:cNvSpPr/>
          <p:nvPr/>
        </p:nvSpPr>
        <p:spPr>
          <a:xfrm>
            <a:off x="96012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Helg eller vardag</a:t>
            </a:r>
            <a:endParaRPr lang="en-US" sz="2800"/>
          </a:p>
        </p:txBody>
      </p:sp>
      <p:sp>
        <p:nvSpPr>
          <p:cNvPr id="7" name="Shape 5">
            <a:extLst>
              <a:ext uri="{FF2B5EF4-FFF2-40B4-BE49-F238E27FC236}">
                <a16:creationId xmlns:a16="http://schemas.microsoft.com/office/drawing/2014/main" id="{D9C65924-5665-9257-E818-716D8A0C794A}"/>
              </a:ext>
            </a:extLst>
          </p:cNvPr>
          <p:cNvSpPr/>
          <p:nvPr/>
        </p:nvSpPr>
        <p:spPr>
          <a:xfrm>
            <a:off x="500634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8" name="Text 6">
            <a:extLst>
              <a:ext uri="{FF2B5EF4-FFF2-40B4-BE49-F238E27FC236}">
                <a16:creationId xmlns:a16="http://schemas.microsoft.com/office/drawing/2014/main" id="{67478913-3041-D2DB-CF87-A34710F3E55D}"/>
              </a:ext>
            </a:extLst>
          </p:cNvPr>
          <p:cNvSpPr/>
          <p:nvPr/>
        </p:nvSpPr>
        <p:spPr>
          <a:xfrm>
            <a:off x="514350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Regn eller solsken</a:t>
            </a:r>
            <a:endParaRPr lang="en-US" sz="2800"/>
          </a:p>
        </p:txBody>
      </p:sp>
      <p:sp>
        <p:nvSpPr>
          <p:cNvPr id="9" name="Shape 7">
            <a:extLst>
              <a:ext uri="{FF2B5EF4-FFF2-40B4-BE49-F238E27FC236}">
                <a16:creationId xmlns:a16="http://schemas.microsoft.com/office/drawing/2014/main" id="{4871B3B6-07C5-92BC-E93F-6BC4730DCE38}"/>
              </a:ext>
            </a:extLst>
          </p:cNvPr>
          <p:cNvSpPr/>
          <p:nvPr/>
        </p:nvSpPr>
        <p:spPr>
          <a:xfrm>
            <a:off x="918972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0" name="Text 8">
            <a:extLst>
              <a:ext uri="{FF2B5EF4-FFF2-40B4-BE49-F238E27FC236}">
                <a16:creationId xmlns:a16="http://schemas.microsoft.com/office/drawing/2014/main" id="{FD380B0C-2EB9-D53E-A718-B531D5010BB5}"/>
              </a:ext>
            </a:extLst>
          </p:cNvPr>
          <p:cNvSpPr/>
          <p:nvPr/>
        </p:nvSpPr>
        <p:spPr>
          <a:xfrm>
            <a:off x="932688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Skollov</a:t>
            </a:r>
            <a:endParaRPr lang="en-US" sz="2800"/>
          </a:p>
        </p:txBody>
      </p:sp>
      <p:sp>
        <p:nvSpPr>
          <p:cNvPr id="11" name="Shape 9">
            <a:extLst>
              <a:ext uri="{FF2B5EF4-FFF2-40B4-BE49-F238E27FC236}">
                <a16:creationId xmlns:a16="http://schemas.microsoft.com/office/drawing/2014/main" id="{3B2850EA-0B71-9ECF-2EB6-2E9B94FCACCC}"/>
              </a:ext>
            </a:extLst>
          </p:cNvPr>
          <p:cNvSpPr/>
          <p:nvPr/>
        </p:nvSpPr>
        <p:spPr>
          <a:xfrm>
            <a:off x="1337310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2" name="Text 10">
            <a:extLst>
              <a:ext uri="{FF2B5EF4-FFF2-40B4-BE49-F238E27FC236}">
                <a16:creationId xmlns:a16="http://schemas.microsoft.com/office/drawing/2014/main" id="{0AF60A38-611A-AA73-936A-82017C2DE489}"/>
              </a:ext>
            </a:extLst>
          </p:cNvPr>
          <p:cNvSpPr/>
          <p:nvPr/>
        </p:nvSpPr>
        <p:spPr>
          <a:xfrm>
            <a:off x="1351026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Evenemang i staden</a:t>
            </a:r>
            <a:endParaRPr lang="en-US" sz="2800"/>
          </a:p>
        </p:txBody>
      </p:sp>
      <p:sp>
        <p:nvSpPr>
          <p:cNvPr id="13" name="Shape 11">
            <a:extLst>
              <a:ext uri="{FF2B5EF4-FFF2-40B4-BE49-F238E27FC236}">
                <a16:creationId xmlns:a16="http://schemas.microsoft.com/office/drawing/2014/main" id="{186AED75-1045-2A8B-7AF1-B7D7F979817D}"/>
              </a:ext>
            </a:extLst>
          </p:cNvPr>
          <p:cNvSpPr/>
          <p:nvPr/>
        </p:nvSpPr>
        <p:spPr>
          <a:xfrm>
            <a:off x="82296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4" name="Text 12">
            <a:extLst>
              <a:ext uri="{FF2B5EF4-FFF2-40B4-BE49-F238E27FC236}">
                <a16:creationId xmlns:a16="http://schemas.microsoft.com/office/drawing/2014/main" id="{2025CA38-77A1-5C9B-53C4-ECB57C4FB412}"/>
              </a:ext>
            </a:extLst>
          </p:cNvPr>
          <p:cNvSpPr/>
          <p:nvPr/>
        </p:nvSpPr>
        <p:spPr>
          <a:xfrm>
            <a:off x="96012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Pris och kampanjer</a:t>
            </a:r>
            <a:endParaRPr lang="en-US" sz="2800"/>
          </a:p>
        </p:txBody>
      </p:sp>
      <p:sp>
        <p:nvSpPr>
          <p:cNvPr id="15" name="Shape 13">
            <a:extLst>
              <a:ext uri="{FF2B5EF4-FFF2-40B4-BE49-F238E27FC236}">
                <a16:creationId xmlns:a16="http://schemas.microsoft.com/office/drawing/2014/main" id="{D2CAABFF-CDC9-25C8-18B8-E48E618EA84C}"/>
              </a:ext>
            </a:extLst>
          </p:cNvPr>
          <p:cNvSpPr/>
          <p:nvPr/>
        </p:nvSpPr>
        <p:spPr>
          <a:xfrm>
            <a:off x="500634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6" name="Text 14">
            <a:extLst>
              <a:ext uri="{FF2B5EF4-FFF2-40B4-BE49-F238E27FC236}">
                <a16:creationId xmlns:a16="http://schemas.microsoft.com/office/drawing/2014/main" id="{1A4E3876-DFE1-3B8D-7658-12AD4922DE75}"/>
              </a:ext>
            </a:extLst>
          </p:cNvPr>
          <p:cNvSpPr/>
          <p:nvPr/>
        </p:nvSpPr>
        <p:spPr>
          <a:xfrm>
            <a:off x="514350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Konkurrenter i närheten</a:t>
            </a:r>
            <a:endParaRPr lang="en-US" sz="2800"/>
          </a:p>
        </p:txBody>
      </p:sp>
      <p:sp>
        <p:nvSpPr>
          <p:cNvPr id="17" name="Shape 15">
            <a:extLst>
              <a:ext uri="{FF2B5EF4-FFF2-40B4-BE49-F238E27FC236}">
                <a16:creationId xmlns:a16="http://schemas.microsoft.com/office/drawing/2014/main" id="{253F712D-36A8-0BCF-C83C-DF4BAF65F96D}"/>
              </a:ext>
            </a:extLst>
          </p:cNvPr>
          <p:cNvSpPr/>
          <p:nvPr/>
        </p:nvSpPr>
        <p:spPr>
          <a:xfrm>
            <a:off x="918972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8" name="Text 16">
            <a:extLst>
              <a:ext uri="{FF2B5EF4-FFF2-40B4-BE49-F238E27FC236}">
                <a16:creationId xmlns:a16="http://schemas.microsoft.com/office/drawing/2014/main" id="{93CAF41F-8DC7-CFB1-6C7F-013A6F88F6A3}"/>
              </a:ext>
            </a:extLst>
          </p:cNvPr>
          <p:cNvSpPr/>
          <p:nvPr/>
        </p:nvSpPr>
        <p:spPr>
          <a:xfrm>
            <a:off x="9326880" y="3703320"/>
            <a:ext cx="3634740" cy="1097280"/>
          </a:xfrm>
          <a:prstGeom prst="rect">
            <a:avLst/>
          </a:prstGeom>
          <a:noFill/>
          <a:ln/>
        </p:spPr>
        <p:txBody>
          <a:bodyPr wrap="square" lIns="0" tIns="0" rIns="0" bIns="0" rtlCol="0" anchor="ctr"/>
          <a:lstStyle/>
          <a:p>
            <a:r>
              <a:rPr lang="en-US" sz="2800" err="1">
                <a:solidFill>
                  <a:srgbClr val="1C2541"/>
                </a:solidFill>
                <a:latin typeface="Calibri"/>
                <a:ea typeface="Calibri"/>
                <a:cs typeface="Calibri"/>
              </a:rPr>
              <a:t>Glassutbud</a:t>
            </a:r>
            <a:endParaRPr lang="sv-SE" err="1"/>
          </a:p>
        </p:txBody>
      </p:sp>
      <p:sp>
        <p:nvSpPr>
          <p:cNvPr id="19" name="Shape 17">
            <a:extLst>
              <a:ext uri="{FF2B5EF4-FFF2-40B4-BE49-F238E27FC236}">
                <a16:creationId xmlns:a16="http://schemas.microsoft.com/office/drawing/2014/main" id="{5D456244-D452-40F0-E520-CE0C425AF526}"/>
              </a:ext>
            </a:extLst>
          </p:cNvPr>
          <p:cNvSpPr/>
          <p:nvPr/>
        </p:nvSpPr>
        <p:spPr>
          <a:xfrm>
            <a:off x="1337310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20" name="Text 18">
            <a:extLst>
              <a:ext uri="{FF2B5EF4-FFF2-40B4-BE49-F238E27FC236}">
                <a16:creationId xmlns:a16="http://schemas.microsoft.com/office/drawing/2014/main" id="{B60C2FB6-01EA-7129-B3DA-7F91A604875C}"/>
              </a:ext>
            </a:extLst>
          </p:cNvPr>
          <p:cNvSpPr/>
          <p:nvPr/>
        </p:nvSpPr>
        <p:spPr>
          <a:xfrm>
            <a:off x="1351026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Sociala medier</a:t>
            </a:r>
            <a:endParaRPr lang="en-US" sz="2800"/>
          </a:p>
        </p:txBody>
      </p:sp>
      <p:sp>
        <p:nvSpPr>
          <p:cNvPr id="21" name="Shape 19">
            <a:extLst>
              <a:ext uri="{FF2B5EF4-FFF2-40B4-BE49-F238E27FC236}">
                <a16:creationId xmlns:a16="http://schemas.microsoft.com/office/drawing/2014/main" id="{7BDE9763-3203-4120-2EE6-83D9239F8689}"/>
              </a:ext>
            </a:extLst>
          </p:cNvPr>
          <p:cNvSpPr/>
          <p:nvPr/>
        </p:nvSpPr>
        <p:spPr>
          <a:xfrm>
            <a:off x="822960" y="5486401"/>
            <a:ext cx="16596360" cy="3566159"/>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22" name="Text 20">
            <a:extLst>
              <a:ext uri="{FF2B5EF4-FFF2-40B4-BE49-F238E27FC236}">
                <a16:creationId xmlns:a16="http://schemas.microsoft.com/office/drawing/2014/main" id="{4065DF0F-6932-F367-7A2D-4AB1CD59CBB6}"/>
              </a:ext>
            </a:extLst>
          </p:cNvPr>
          <p:cNvSpPr/>
          <p:nvPr/>
        </p:nvSpPr>
        <p:spPr>
          <a:xfrm>
            <a:off x="1371600" y="6658791"/>
            <a:ext cx="15499080" cy="1097280"/>
          </a:xfrm>
          <a:prstGeom prst="rect">
            <a:avLst/>
          </a:prstGeom>
          <a:noFill/>
          <a:ln/>
        </p:spPr>
        <p:txBody>
          <a:bodyPr wrap="square" lIns="91440" tIns="45720" rIns="91440" bIns="45720" rtlCol="0" anchor="ctr"/>
          <a:lstStyle/>
          <a:p>
            <a:r>
              <a:rPr lang="en-US" sz="3300">
                <a:solidFill>
                  <a:srgbClr val="FFFFFF"/>
                </a:solidFill>
                <a:latin typeface="Calibri"/>
                <a:ea typeface="Calibri"/>
                <a:cs typeface="Calibri"/>
              </a:rPr>
              <a:t>1 </a:t>
            </a:r>
            <a:r>
              <a:rPr lang="en-US" sz="3300" err="1">
                <a:solidFill>
                  <a:srgbClr val="FFFFFF"/>
                </a:solidFill>
                <a:latin typeface="Calibri"/>
                <a:ea typeface="Calibri"/>
                <a:cs typeface="Calibri"/>
              </a:rPr>
              <a:t>variabel</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en</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linje</a:t>
            </a:r>
            <a:r>
              <a:rPr lang="en-US" sz="3300">
                <a:solidFill>
                  <a:srgbClr val="FFFFFF"/>
                </a:solidFill>
                <a:latin typeface="Calibri"/>
                <a:ea typeface="Calibri"/>
                <a:cs typeface="Calibri"/>
              </a:rPr>
              <a:t>. </a:t>
            </a:r>
          </a:p>
          <a:p>
            <a:r>
              <a:rPr lang="en-US" sz="3300">
                <a:solidFill>
                  <a:srgbClr val="FFFFFF"/>
                </a:solidFill>
                <a:latin typeface="Calibri"/>
                <a:ea typeface="Calibri"/>
                <a:cs typeface="Calibri"/>
              </a:rPr>
              <a:t>2 </a:t>
            </a:r>
            <a:r>
              <a:rPr lang="en-US" sz="3300" err="1">
                <a:solidFill>
                  <a:srgbClr val="FFFFFF"/>
                </a:solidFill>
                <a:latin typeface="Calibri"/>
                <a:ea typeface="Calibri"/>
                <a:cs typeface="Calibri"/>
              </a:rPr>
              <a:t>variabler</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ett</a:t>
            </a:r>
            <a:r>
              <a:rPr lang="en-US" sz="3300">
                <a:solidFill>
                  <a:srgbClr val="FFFFFF"/>
                </a:solidFill>
                <a:latin typeface="Calibri"/>
                <a:ea typeface="Calibri"/>
                <a:cs typeface="Calibri"/>
              </a:rPr>
              <a:t> plan. </a:t>
            </a:r>
          </a:p>
          <a:p>
            <a:r>
              <a:rPr lang="en-US" sz="3300">
                <a:solidFill>
                  <a:srgbClr val="FFFFFF"/>
                </a:solidFill>
                <a:latin typeface="Calibri"/>
                <a:ea typeface="Calibri"/>
                <a:cs typeface="Calibri"/>
              </a:rPr>
              <a:t>T.ex. 200 </a:t>
            </a:r>
            <a:r>
              <a:rPr lang="en-US" sz="3300" err="1">
                <a:solidFill>
                  <a:srgbClr val="FFFFFF"/>
                </a:solidFill>
                <a:latin typeface="Calibri"/>
                <a:ea typeface="Calibri"/>
                <a:cs typeface="Calibri"/>
              </a:rPr>
              <a:t>variabler</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omöjligt</a:t>
            </a:r>
            <a:r>
              <a:rPr lang="en-US" sz="3300">
                <a:solidFill>
                  <a:srgbClr val="FFFFFF"/>
                </a:solidFill>
                <a:latin typeface="Calibri"/>
                <a:ea typeface="Calibri"/>
                <a:cs typeface="Calibri"/>
              </a:rPr>
              <a:t> för </a:t>
            </a:r>
            <a:r>
              <a:rPr lang="en-US" sz="3300" err="1">
                <a:solidFill>
                  <a:srgbClr val="FFFFFF"/>
                </a:solidFill>
                <a:latin typeface="Calibri"/>
                <a:ea typeface="Calibri"/>
                <a:cs typeface="Calibri"/>
              </a:rPr>
              <a:t>en</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människa</a:t>
            </a:r>
            <a:r>
              <a:rPr lang="en-US" sz="3300">
                <a:solidFill>
                  <a:srgbClr val="FFFFFF"/>
                </a:solidFill>
                <a:latin typeface="Calibri"/>
                <a:ea typeface="Calibri"/>
                <a:cs typeface="Calibri"/>
              </a:rPr>
              <a:t>.</a:t>
            </a:r>
            <a:endParaRPr lang="en-US" sz="3300">
              <a:latin typeface="Calibri"/>
              <a:ea typeface="Calibri"/>
              <a:cs typeface="Calibri"/>
            </a:endParaRPr>
          </a:p>
        </p:txBody>
      </p:sp>
    </p:spTree>
    <p:extLst>
      <p:ext uri="{BB962C8B-B14F-4D97-AF65-F5344CB8AC3E}">
        <p14:creationId xmlns:p14="http://schemas.microsoft.com/office/powerpoint/2010/main" val="21818147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a:extLst>
            <a:ext uri="{FF2B5EF4-FFF2-40B4-BE49-F238E27FC236}">
              <a16:creationId xmlns:a16="http://schemas.microsoft.com/office/drawing/2014/main" id="{812D1901-32E1-C059-1CB3-EF9337633FD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763B027-0900-FA0F-DD00-BEDC23582A03}"/>
              </a:ext>
            </a:extLst>
          </p:cNvPr>
          <p:cNvSpPr/>
          <p:nvPr/>
        </p:nvSpPr>
        <p:spPr>
          <a:xfrm>
            <a:off x="822960" y="685800"/>
            <a:ext cx="16459200" cy="960120"/>
          </a:xfrm>
          <a:prstGeom prst="rect">
            <a:avLst/>
          </a:prstGeom>
          <a:noFill/>
          <a:ln/>
        </p:spPr>
        <p:txBody>
          <a:bodyPr wrap="square" lIns="0" tIns="0" rIns="0" bIns="0" rtlCol="0" anchor="ctr"/>
          <a:lstStyle/>
          <a:p>
            <a:r>
              <a:rPr lang="en-US" sz="4800" b="1">
                <a:solidFill>
                  <a:schemeClr val="bg1"/>
                </a:solidFill>
                <a:latin typeface="FUTURA MEDIUM" panose="020B0602020204020303" pitchFamily="34" charset="-79"/>
                <a:ea typeface="Calibri" pitchFamily="34" charset="-122"/>
                <a:cs typeface="FUTURA MEDIUM" panose="020B0602020204020303" pitchFamily="34" charset="-79"/>
              </a:rPr>
              <a:t>Vad mer påverkar glassförsäljningen?</a:t>
            </a:r>
            <a:endParaRPr lang="en-US" sz="4800">
              <a:solidFill>
                <a:schemeClr val="bg1"/>
              </a:solidFill>
              <a:latin typeface="Futura Medium" panose="020B0602020204020303" pitchFamily="34" charset="-79"/>
              <a:cs typeface="Futura Medium" panose="020B0602020204020303" pitchFamily="34" charset="-79"/>
            </a:endParaRPr>
          </a:p>
        </p:txBody>
      </p:sp>
      <p:sp>
        <p:nvSpPr>
          <p:cNvPr id="5" name="Shape 3">
            <a:extLst>
              <a:ext uri="{FF2B5EF4-FFF2-40B4-BE49-F238E27FC236}">
                <a16:creationId xmlns:a16="http://schemas.microsoft.com/office/drawing/2014/main" id="{6C7B5821-7F06-7EA2-C028-26114CD0E06E}"/>
              </a:ext>
            </a:extLst>
          </p:cNvPr>
          <p:cNvSpPr/>
          <p:nvPr/>
        </p:nvSpPr>
        <p:spPr>
          <a:xfrm>
            <a:off x="82296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6" name="Text 4">
            <a:extLst>
              <a:ext uri="{FF2B5EF4-FFF2-40B4-BE49-F238E27FC236}">
                <a16:creationId xmlns:a16="http://schemas.microsoft.com/office/drawing/2014/main" id="{6FFE3D4F-3869-1AAD-6F18-EA4CCBD5B9BC}"/>
              </a:ext>
            </a:extLst>
          </p:cNvPr>
          <p:cNvSpPr/>
          <p:nvPr/>
        </p:nvSpPr>
        <p:spPr>
          <a:xfrm>
            <a:off x="96012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Helg eller vardag</a:t>
            </a:r>
            <a:endParaRPr lang="en-US" sz="2800"/>
          </a:p>
        </p:txBody>
      </p:sp>
      <p:sp>
        <p:nvSpPr>
          <p:cNvPr id="7" name="Shape 5">
            <a:extLst>
              <a:ext uri="{FF2B5EF4-FFF2-40B4-BE49-F238E27FC236}">
                <a16:creationId xmlns:a16="http://schemas.microsoft.com/office/drawing/2014/main" id="{CA7B791B-B232-6798-8D7C-04C9E578B939}"/>
              </a:ext>
            </a:extLst>
          </p:cNvPr>
          <p:cNvSpPr/>
          <p:nvPr/>
        </p:nvSpPr>
        <p:spPr>
          <a:xfrm>
            <a:off x="500634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8" name="Text 6">
            <a:extLst>
              <a:ext uri="{FF2B5EF4-FFF2-40B4-BE49-F238E27FC236}">
                <a16:creationId xmlns:a16="http://schemas.microsoft.com/office/drawing/2014/main" id="{E3A4F8F0-6A64-F5D6-66CB-E0CBC05866A5}"/>
              </a:ext>
            </a:extLst>
          </p:cNvPr>
          <p:cNvSpPr/>
          <p:nvPr/>
        </p:nvSpPr>
        <p:spPr>
          <a:xfrm>
            <a:off x="514350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Regn eller solsken</a:t>
            </a:r>
            <a:endParaRPr lang="en-US" sz="2800"/>
          </a:p>
        </p:txBody>
      </p:sp>
      <p:sp>
        <p:nvSpPr>
          <p:cNvPr id="9" name="Shape 7">
            <a:extLst>
              <a:ext uri="{FF2B5EF4-FFF2-40B4-BE49-F238E27FC236}">
                <a16:creationId xmlns:a16="http://schemas.microsoft.com/office/drawing/2014/main" id="{6A086C76-50B2-EB27-93CC-14139B6BB90E}"/>
              </a:ext>
            </a:extLst>
          </p:cNvPr>
          <p:cNvSpPr/>
          <p:nvPr/>
        </p:nvSpPr>
        <p:spPr>
          <a:xfrm>
            <a:off x="918972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0" name="Text 8">
            <a:extLst>
              <a:ext uri="{FF2B5EF4-FFF2-40B4-BE49-F238E27FC236}">
                <a16:creationId xmlns:a16="http://schemas.microsoft.com/office/drawing/2014/main" id="{1DE28605-DD39-AB94-F3FF-6A03C71F7655}"/>
              </a:ext>
            </a:extLst>
          </p:cNvPr>
          <p:cNvSpPr/>
          <p:nvPr/>
        </p:nvSpPr>
        <p:spPr>
          <a:xfrm>
            <a:off x="932688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Skollov</a:t>
            </a:r>
            <a:endParaRPr lang="en-US" sz="2800"/>
          </a:p>
        </p:txBody>
      </p:sp>
      <p:sp>
        <p:nvSpPr>
          <p:cNvPr id="11" name="Shape 9">
            <a:extLst>
              <a:ext uri="{FF2B5EF4-FFF2-40B4-BE49-F238E27FC236}">
                <a16:creationId xmlns:a16="http://schemas.microsoft.com/office/drawing/2014/main" id="{7EDB67AB-26FD-4488-FA93-2CF30637249E}"/>
              </a:ext>
            </a:extLst>
          </p:cNvPr>
          <p:cNvSpPr/>
          <p:nvPr/>
        </p:nvSpPr>
        <p:spPr>
          <a:xfrm>
            <a:off x="13373100" y="23317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2" name="Text 10">
            <a:extLst>
              <a:ext uri="{FF2B5EF4-FFF2-40B4-BE49-F238E27FC236}">
                <a16:creationId xmlns:a16="http://schemas.microsoft.com/office/drawing/2014/main" id="{F216ACDA-11DD-B715-A582-73BA787A1C65}"/>
              </a:ext>
            </a:extLst>
          </p:cNvPr>
          <p:cNvSpPr/>
          <p:nvPr/>
        </p:nvSpPr>
        <p:spPr>
          <a:xfrm>
            <a:off x="13510260" y="23317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Evenemang i staden</a:t>
            </a:r>
            <a:endParaRPr lang="en-US" sz="2800"/>
          </a:p>
        </p:txBody>
      </p:sp>
      <p:sp>
        <p:nvSpPr>
          <p:cNvPr id="13" name="Shape 11">
            <a:extLst>
              <a:ext uri="{FF2B5EF4-FFF2-40B4-BE49-F238E27FC236}">
                <a16:creationId xmlns:a16="http://schemas.microsoft.com/office/drawing/2014/main" id="{298D1FFB-4985-23F2-D895-51B56B95BBE9}"/>
              </a:ext>
            </a:extLst>
          </p:cNvPr>
          <p:cNvSpPr/>
          <p:nvPr/>
        </p:nvSpPr>
        <p:spPr>
          <a:xfrm>
            <a:off x="82296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4" name="Text 12">
            <a:extLst>
              <a:ext uri="{FF2B5EF4-FFF2-40B4-BE49-F238E27FC236}">
                <a16:creationId xmlns:a16="http://schemas.microsoft.com/office/drawing/2014/main" id="{777CB527-49BB-E7E3-D25E-120FFFF29324}"/>
              </a:ext>
            </a:extLst>
          </p:cNvPr>
          <p:cNvSpPr/>
          <p:nvPr/>
        </p:nvSpPr>
        <p:spPr>
          <a:xfrm>
            <a:off x="96012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Pris och kampanjer</a:t>
            </a:r>
            <a:endParaRPr lang="en-US" sz="2800"/>
          </a:p>
        </p:txBody>
      </p:sp>
      <p:sp>
        <p:nvSpPr>
          <p:cNvPr id="15" name="Shape 13">
            <a:extLst>
              <a:ext uri="{FF2B5EF4-FFF2-40B4-BE49-F238E27FC236}">
                <a16:creationId xmlns:a16="http://schemas.microsoft.com/office/drawing/2014/main" id="{FCE7D959-4FFF-ED0D-EA2D-4262366C50B0}"/>
              </a:ext>
            </a:extLst>
          </p:cNvPr>
          <p:cNvSpPr/>
          <p:nvPr/>
        </p:nvSpPr>
        <p:spPr>
          <a:xfrm>
            <a:off x="500634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6" name="Text 14">
            <a:extLst>
              <a:ext uri="{FF2B5EF4-FFF2-40B4-BE49-F238E27FC236}">
                <a16:creationId xmlns:a16="http://schemas.microsoft.com/office/drawing/2014/main" id="{148EA0B9-0BE1-4F68-FB02-6E2C37E38CD8}"/>
              </a:ext>
            </a:extLst>
          </p:cNvPr>
          <p:cNvSpPr/>
          <p:nvPr/>
        </p:nvSpPr>
        <p:spPr>
          <a:xfrm>
            <a:off x="514350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Konkurrenter i närheten</a:t>
            </a:r>
            <a:endParaRPr lang="en-US" sz="2800"/>
          </a:p>
        </p:txBody>
      </p:sp>
      <p:sp>
        <p:nvSpPr>
          <p:cNvPr id="17" name="Shape 15">
            <a:extLst>
              <a:ext uri="{FF2B5EF4-FFF2-40B4-BE49-F238E27FC236}">
                <a16:creationId xmlns:a16="http://schemas.microsoft.com/office/drawing/2014/main" id="{B634CB9A-889B-B638-92AE-C8A82B6BE11B}"/>
              </a:ext>
            </a:extLst>
          </p:cNvPr>
          <p:cNvSpPr/>
          <p:nvPr/>
        </p:nvSpPr>
        <p:spPr>
          <a:xfrm>
            <a:off x="918972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18" name="Text 16">
            <a:extLst>
              <a:ext uri="{FF2B5EF4-FFF2-40B4-BE49-F238E27FC236}">
                <a16:creationId xmlns:a16="http://schemas.microsoft.com/office/drawing/2014/main" id="{859B7701-53A6-DD47-C8A0-CB33637D0502}"/>
              </a:ext>
            </a:extLst>
          </p:cNvPr>
          <p:cNvSpPr/>
          <p:nvPr/>
        </p:nvSpPr>
        <p:spPr>
          <a:xfrm>
            <a:off x="9326880" y="3703320"/>
            <a:ext cx="3634740" cy="1097280"/>
          </a:xfrm>
          <a:prstGeom prst="rect">
            <a:avLst/>
          </a:prstGeom>
          <a:noFill/>
          <a:ln/>
        </p:spPr>
        <p:txBody>
          <a:bodyPr wrap="square" lIns="0" tIns="0" rIns="0" bIns="0" rtlCol="0" anchor="ctr"/>
          <a:lstStyle/>
          <a:p>
            <a:r>
              <a:rPr lang="en-US" sz="2800">
                <a:solidFill>
                  <a:srgbClr val="1C2541"/>
                </a:solidFill>
                <a:latin typeface="Calibri"/>
                <a:ea typeface="Calibri"/>
                <a:cs typeface="Calibri"/>
              </a:rPr>
              <a:t>Glassutbud</a:t>
            </a:r>
            <a:endParaRPr lang="en-US" sz="2800">
              <a:solidFill>
                <a:srgbClr val="1C2541"/>
              </a:solidFill>
              <a:ea typeface="Calibri"/>
              <a:cs typeface="Calibri"/>
            </a:endParaRPr>
          </a:p>
        </p:txBody>
      </p:sp>
      <p:sp>
        <p:nvSpPr>
          <p:cNvPr id="19" name="Shape 17">
            <a:extLst>
              <a:ext uri="{FF2B5EF4-FFF2-40B4-BE49-F238E27FC236}">
                <a16:creationId xmlns:a16="http://schemas.microsoft.com/office/drawing/2014/main" id="{68C40C21-71A1-07B2-9074-43EB11ED45C4}"/>
              </a:ext>
            </a:extLst>
          </p:cNvPr>
          <p:cNvSpPr/>
          <p:nvPr/>
        </p:nvSpPr>
        <p:spPr>
          <a:xfrm>
            <a:off x="13373100" y="3703320"/>
            <a:ext cx="3909060" cy="1097280"/>
          </a:xfrm>
          <a:prstGeom prst="rect">
            <a:avLst/>
          </a:prstGeom>
          <a:solidFill>
            <a:srgbClr val="FFFFFF"/>
          </a:solidFill>
          <a:ln w="12700">
            <a:solidFill>
              <a:srgbClr val="62B6CB"/>
            </a:solidFill>
            <a:prstDash val="solid"/>
          </a:ln>
        </p:spPr>
        <p:txBody>
          <a:bodyPr/>
          <a:lstStyle/>
          <a:p>
            <a:endParaRPr lang="sv-FI" sz="3200"/>
          </a:p>
        </p:txBody>
      </p:sp>
      <p:sp>
        <p:nvSpPr>
          <p:cNvPr id="20" name="Text 18">
            <a:extLst>
              <a:ext uri="{FF2B5EF4-FFF2-40B4-BE49-F238E27FC236}">
                <a16:creationId xmlns:a16="http://schemas.microsoft.com/office/drawing/2014/main" id="{1A8F0395-99C8-05A9-330E-1A67F9836814}"/>
              </a:ext>
            </a:extLst>
          </p:cNvPr>
          <p:cNvSpPr/>
          <p:nvPr/>
        </p:nvSpPr>
        <p:spPr>
          <a:xfrm>
            <a:off x="13510260" y="3703320"/>
            <a:ext cx="3634740" cy="1097280"/>
          </a:xfrm>
          <a:prstGeom prst="rect">
            <a:avLst/>
          </a:prstGeom>
          <a:noFill/>
          <a:ln/>
        </p:spPr>
        <p:txBody>
          <a:bodyPr wrap="square" lIns="0" tIns="0" rIns="0" bIns="0" rtlCol="0" anchor="ctr"/>
          <a:lstStyle/>
          <a:p>
            <a:r>
              <a:rPr lang="en-US" sz="2800">
                <a:solidFill>
                  <a:srgbClr val="1C2541"/>
                </a:solidFill>
                <a:latin typeface="Calibri" pitchFamily="34" charset="0"/>
                <a:ea typeface="Calibri" pitchFamily="34" charset="-122"/>
                <a:cs typeface="Calibri" pitchFamily="34" charset="-120"/>
              </a:rPr>
              <a:t>Sociala medier</a:t>
            </a:r>
            <a:endParaRPr lang="en-US" sz="2800"/>
          </a:p>
        </p:txBody>
      </p:sp>
      <p:sp>
        <p:nvSpPr>
          <p:cNvPr id="21" name="Shape 19">
            <a:extLst>
              <a:ext uri="{FF2B5EF4-FFF2-40B4-BE49-F238E27FC236}">
                <a16:creationId xmlns:a16="http://schemas.microsoft.com/office/drawing/2014/main" id="{8E751BA8-9DED-CE3D-4E74-DF89E5679EF0}"/>
              </a:ext>
            </a:extLst>
          </p:cNvPr>
          <p:cNvSpPr/>
          <p:nvPr/>
        </p:nvSpPr>
        <p:spPr>
          <a:xfrm>
            <a:off x="822960" y="5486401"/>
            <a:ext cx="16596360" cy="3566159"/>
          </a:xfrm>
          <a:prstGeom prst="rect">
            <a:avLst/>
          </a:prstGeom>
          <a:solidFill>
            <a:schemeClr val="accent5">
              <a:lumMod val="75000"/>
            </a:schemeClr>
          </a:solidFill>
          <a:ln w="12700">
            <a:solidFill>
              <a:srgbClr val="1B4965"/>
            </a:solidFill>
            <a:prstDash val="solid"/>
          </a:ln>
        </p:spPr>
        <p:txBody>
          <a:bodyPr/>
          <a:lstStyle/>
          <a:p>
            <a:endParaRPr lang="sv-FI" sz="2700"/>
          </a:p>
        </p:txBody>
      </p:sp>
      <p:sp>
        <p:nvSpPr>
          <p:cNvPr id="22" name="Text 20">
            <a:extLst>
              <a:ext uri="{FF2B5EF4-FFF2-40B4-BE49-F238E27FC236}">
                <a16:creationId xmlns:a16="http://schemas.microsoft.com/office/drawing/2014/main" id="{4D4E3DAA-DB11-2DF5-48C7-131412F6776B}"/>
              </a:ext>
            </a:extLst>
          </p:cNvPr>
          <p:cNvSpPr/>
          <p:nvPr/>
        </p:nvSpPr>
        <p:spPr>
          <a:xfrm>
            <a:off x="1371600" y="6658791"/>
            <a:ext cx="15499080" cy="1097280"/>
          </a:xfrm>
          <a:prstGeom prst="rect">
            <a:avLst/>
          </a:prstGeom>
          <a:noFill/>
          <a:ln/>
        </p:spPr>
        <p:txBody>
          <a:bodyPr wrap="square" lIns="91440" tIns="45720" rIns="91440" bIns="45720" rtlCol="0" anchor="ctr"/>
          <a:lstStyle/>
          <a:p>
            <a:r>
              <a:rPr lang="en-US" sz="3300">
                <a:solidFill>
                  <a:srgbClr val="FFFFFF"/>
                </a:solidFill>
                <a:latin typeface="Calibri"/>
                <a:ea typeface="Calibri"/>
                <a:cs typeface="Calibri"/>
              </a:rPr>
              <a:t>1 </a:t>
            </a:r>
            <a:r>
              <a:rPr lang="en-US" sz="3300" err="1">
                <a:solidFill>
                  <a:srgbClr val="FFFFFF"/>
                </a:solidFill>
                <a:latin typeface="Calibri"/>
                <a:ea typeface="Calibri"/>
                <a:cs typeface="Calibri"/>
              </a:rPr>
              <a:t>variabel</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en</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linje</a:t>
            </a:r>
            <a:r>
              <a:rPr lang="en-US" sz="3300">
                <a:solidFill>
                  <a:srgbClr val="FFFFFF"/>
                </a:solidFill>
                <a:latin typeface="Calibri"/>
                <a:ea typeface="Calibri"/>
                <a:cs typeface="Calibri"/>
              </a:rPr>
              <a:t>. </a:t>
            </a:r>
          </a:p>
          <a:p>
            <a:r>
              <a:rPr lang="en-US" sz="3300">
                <a:solidFill>
                  <a:srgbClr val="FFFFFF"/>
                </a:solidFill>
                <a:latin typeface="Calibri"/>
                <a:ea typeface="Calibri"/>
                <a:cs typeface="Calibri"/>
              </a:rPr>
              <a:t>2 </a:t>
            </a:r>
            <a:r>
              <a:rPr lang="en-US" sz="3300" err="1">
                <a:solidFill>
                  <a:srgbClr val="FFFFFF"/>
                </a:solidFill>
                <a:latin typeface="Calibri"/>
                <a:ea typeface="Calibri"/>
                <a:cs typeface="Calibri"/>
              </a:rPr>
              <a:t>variabler</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ett</a:t>
            </a:r>
            <a:r>
              <a:rPr lang="en-US" sz="3300">
                <a:solidFill>
                  <a:srgbClr val="FFFFFF"/>
                </a:solidFill>
                <a:latin typeface="Calibri"/>
                <a:ea typeface="Calibri"/>
                <a:cs typeface="Calibri"/>
              </a:rPr>
              <a:t> plan. </a:t>
            </a:r>
          </a:p>
          <a:p>
            <a:r>
              <a:rPr lang="en-US" sz="3300" err="1">
                <a:solidFill>
                  <a:srgbClr val="FFFFFF"/>
                </a:solidFill>
                <a:latin typeface="Calibri"/>
                <a:ea typeface="Calibri"/>
                <a:cs typeface="Calibri"/>
              </a:rPr>
              <a:t>T.ex</a:t>
            </a:r>
            <a:r>
              <a:rPr lang="en-US" sz="3300">
                <a:solidFill>
                  <a:srgbClr val="FFFFFF"/>
                </a:solidFill>
                <a:latin typeface="Calibri"/>
                <a:ea typeface="Calibri"/>
                <a:cs typeface="Calibri"/>
              </a:rPr>
              <a:t>. 200 </a:t>
            </a:r>
            <a:r>
              <a:rPr lang="en-US" sz="3300" err="1">
                <a:solidFill>
                  <a:srgbClr val="FFFFFF"/>
                </a:solidFill>
                <a:latin typeface="Calibri"/>
                <a:ea typeface="Calibri"/>
                <a:cs typeface="Calibri"/>
              </a:rPr>
              <a:t>variabler</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omöjligt</a:t>
            </a:r>
            <a:r>
              <a:rPr lang="en-US" sz="3300">
                <a:solidFill>
                  <a:srgbClr val="FFFFFF"/>
                </a:solidFill>
                <a:latin typeface="Calibri"/>
                <a:ea typeface="Calibri"/>
                <a:cs typeface="Calibri"/>
              </a:rPr>
              <a:t> för </a:t>
            </a:r>
            <a:r>
              <a:rPr lang="en-US" sz="3300" err="1">
                <a:solidFill>
                  <a:srgbClr val="FFFFFF"/>
                </a:solidFill>
                <a:latin typeface="Calibri"/>
                <a:ea typeface="Calibri"/>
                <a:cs typeface="Calibri"/>
              </a:rPr>
              <a:t>en</a:t>
            </a:r>
            <a:r>
              <a:rPr lang="en-US" sz="3300">
                <a:solidFill>
                  <a:srgbClr val="FFFFFF"/>
                </a:solidFill>
                <a:latin typeface="Calibri"/>
                <a:ea typeface="Calibri"/>
                <a:cs typeface="Calibri"/>
              </a:rPr>
              <a:t> </a:t>
            </a:r>
            <a:r>
              <a:rPr lang="en-US" sz="3300" err="1">
                <a:solidFill>
                  <a:srgbClr val="FFFFFF"/>
                </a:solidFill>
                <a:latin typeface="Calibri"/>
                <a:ea typeface="Calibri"/>
                <a:cs typeface="Calibri"/>
              </a:rPr>
              <a:t>människa</a:t>
            </a:r>
            <a:r>
              <a:rPr lang="en-US" sz="3300">
                <a:solidFill>
                  <a:srgbClr val="FFFFFF"/>
                </a:solidFill>
                <a:latin typeface="Calibri"/>
                <a:ea typeface="Calibri"/>
                <a:cs typeface="Calibri"/>
              </a:rPr>
              <a:t>.</a:t>
            </a:r>
            <a:endParaRPr lang="en-US" sz="3300"/>
          </a:p>
        </p:txBody>
      </p:sp>
      <p:sp>
        <p:nvSpPr>
          <p:cNvPr id="23" name="Text 21">
            <a:extLst>
              <a:ext uri="{FF2B5EF4-FFF2-40B4-BE49-F238E27FC236}">
                <a16:creationId xmlns:a16="http://schemas.microsoft.com/office/drawing/2014/main" id="{4DF90F9A-36A2-2D95-DCA6-30ACC0C170FC}"/>
              </a:ext>
            </a:extLst>
          </p:cNvPr>
          <p:cNvSpPr/>
          <p:nvPr/>
        </p:nvSpPr>
        <p:spPr>
          <a:xfrm>
            <a:off x="9562012" y="5773783"/>
            <a:ext cx="7308668" cy="2867297"/>
          </a:xfrm>
          <a:prstGeom prst="rect">
            <a:avLst/>
          </a:prstGeom>
          <a:noFill/>
          <a:ln/>
        </p:spPr>
        <p:txBody>
          <a:bodyPr wrap="square" rtlCol="0" anchor="ctr"/>
          <a:lstStyle/>
          <a:p>
            <a:r>
              <a:rPr lang="en-US" sz="3600" i="1">
                <a:solidFill>
                  <a:schemeClr val="bg1"/>
                </a:solidFill>
                <a:latin typeface="Calibri" pitchFamily="34" charset="0"/>
                <a:ea typeface="Calibri" pitchFamily="34" charset="-122"/>
                <a:cs typeface="Calibri" pitchFamily="34" charset="-120"/>
              </a:rPr>
              <a:t>Det är där maskininlärning kommer in – datorn hittar mönstret åt oss.</a:t>
            </a:r>
            <a:endParaRPr lang="en-US" sz="3600">
              <a:solidFill>
                <a:schemeClr val="bg1"/>
              </a:solidFill>
            </a:endParaRPr>
          </a:p>
        </p:txBody>
      </p:sp>
    </p:spTree>
    <p:extLst>
      <p:ext uri="{BB962C8B-B14F-4D97-AF65-F5344CB8AC3E}">
        <p14:creationId xmlns:p14="http://schemas.microsoft.com/office/powerpoint/2010/main" val="6716550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52525"/>
        </a:solidFill>
        <a:effectLst/>
      </p:bgPr>
    </p:bg>
    <p:spTree>
      <p:nvGrpSpPr>
        <p:cNvPr id="1" name=""/>
        <p:cNvGrpSpPr/>
        <p:nvPr/>
      </p:nvGrpSpPr>
      <p:grpSpPr>
        <a:xfrm>
          <a:off x="0" y="0"/>
          <a:ext cx="0" cy="0"/>
          <a:chOff x="0" y="0"/>
          <a:chExt cx="0" cy="0"/>
        </a:xfrm>
      </p:grpSpPr>
      <p:sp>
        <p:nvSpPr>
          <p:cNvPr id="2" name="Text 0"/>
          <p:cNvSpPr/>
          <p:nvPr/>
        </p:nvSpPr>
        <p:spPr>
          <a:xfrm>
            <a:off x="822960" y="685800"/>
            <a:ext cx="16459200" cy="960120"/>
          </a:xfrm>
          <a:prstGeom prst="rect">
            <a:avLst/>
          </a:prstGeom>
          <a:noFill/>
          <a:ln/>
        </p:spPr>
        <p:txBody>
          <a:bodyPr wrap="square" lIns="0" tIns="0" rIns="0" bIns="0" rtlCol="0" anchor="ctr"/>
          <a:lstStyle/>
          <a:p>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Från</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glasskiosken</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till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världen</a:t>
            </a:r>
            <a:endParaRPr lang="en-US" sz="4800" dirty="0">
              <a:solidFill>
                <a:schemeClr val="bg1"/>
              </a:solidFill>
              <a:latin typeface="Futura Medium" panose="020B0602020204020303" pitchFamily="34" charset="-79"/>
              <a:cs typeface="Futura Medium" panose="020B0602020204020303" pitchFamily="34" charset="-79"/>
            </a:endParaRPr>
          </a:p>
        </p:txBody>
      </p:sp>
      <p:sp>
        <p:nvSpPr>
          <p:cNvPr id="4" name="Text 2"/>
          <p:cNvSpPr/>
          <p:nvPr/>
        </p:nvSpPr>
        <p:spPr>
          <a:xfrm>
            <a:off x="822960" y="1988820"/>
            <a:ext cx="16459200" cy="548640"/>
          </a:xfrm>
          <a:prstGeom prst="rect">
            <a:avLst/>
          </a:prstGeom>
          <a:noFill/>
          <a:ln/>
        </p:spPr>
        <p:txBody>
          <a:bodyPr wrap="square" lIns="91440" tIns="45720" rIns="91440" bIns="45720" rtlCol="0" anchor="ctr"/>
          <a:lstStyle/>
          <a:p>
            <a:r>
              <a:rPr lang="en-US" sz="2800" dirty="0" err="1">
                <a:solidFill>
                  <a:schemeClr val="bg1"/>
                </a:solidFill>
                <a:latin typeface="Calibri"/>
                <a:ea typeface="Calibri"/>
                <a:cs typeface="Calibri"/>
              </a:rPr>
              <a:t>På</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samma</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sätt</a:t>
            </a:r>
            <a:r>
              <a:rPr lang="en-US" sz="2800" dirty="0">
                <a:solidFill>
                  <a:schemeClr val="bg1"/>
                </a:solidFill>
                <a:latin typeface="Calibri"/>
                <a:ea typeface="Calibri"/>
                <a:cs typeface="Calibri"/>
              </a:rPr>
              <a:t> ligger </a:t>
            </a:r>
            <a:r>
              <a:rPr lang="en-US" sz="2800" dirty="0" err="1">
                <a:solidFill>
                  <a:schemeClr val="bg1"/>
                </a:solidFill>
                <a:latin typeface="Calibri"/>
                <a:ea typeface="Calibri"/>
                <a:cs typeface="Calibri"/>
              </a:rPr>
              <a:t>matematik</a:t>
            </a:r>
            <a:r>
              <a:rPr lang="en-US" sz="2800" dirty="0">
                <a:solidFill>
                  <a:schemeClr val="bg1"/>
                </a:solidFill>
                <a:latin typeface="Calibri"/>
                <a:ea typeface="Calibri"/>
                <a:cs typeface="Calibri"/>
              </a:rPr>
              <a:t> </a:t>
            </a:r>
            <a:r>
              <a:rPr lang="en-US" sz="2800" dirty="0" err="1">
                <a:solidFill>
                  <a:schemeClr val="bg1"/>
                </a:solidFill>
                <a:latin typeface="Calibri"/>
                <a:ea typeface="Calibri"/>
                <a:cs typeface="Calibri"/>
              </a:rPr>
              <a:t>bakom</a:t>
            </a:r>
            <a:r>
              <a:rPr lang="en-US" sz="2800" dirty="0">
                <a:solidFill>
                  <a:schemeClr val="bg1"/>
                </a:solidFill>
                <a:latin typeface="Calibri"/>
                <a:ea typeface="Calibri"/>
                <a:cs typeface="Calibri"/>
              </a:rPr>
              <a:t> AI-system </a:t>
            </a:r>
            <a:r>
              <a:rPr lang="en-US" sz="2800" dirty="0" err="1">
                <a:solidFill>
                  <a:schemeClr val="bg1"/>
                </a:solidFill>
                <a:latin typeface="Calibri"/>
                <a:ea typeface="Calibri"/>
                <a:cs typeface="Calibri"/>
              </a:rPr>
              <a:t>inom</a:t>
            </a:r>
            <a:r>
              <a:rPr lang="en-US" sz="2800" dirty="0">
                <a:solidFill>
                  <a:schemeClr val="bg1"/>
                </a:solidFill>
                <a:latin typeface="Calibri"/>
                <a:ea typeface="Calibri"/>
                <a:cs typeface="Calibri"/>
              </a:rPr>
              <a:t> till </a:t>
            </a:r>
            <a:r>
              <a:rPr lang="en-US" sz="2800" dirty="0" err="1">
                <a:solidFill>
                  <a:schemeClr val="bg1"/>
                </a:solidFill>
                <a:latin typeface="Calibri"/>
                <a:ea typeface="Calibri"/>
                <a:cs typeface="Calibri"/>
              </a:rPr>
              <a:t>exempel</a:t>
            </a:r>
            <a:r>
              <a:rPr lang="en-US" sz="2800" dirty="0">
                <a:solidFill>
                  <a:schemeClr val="bg1"/>
                </a:solidFill>
                <a:latin typeface="Calibri"/>
                <a:ea typeface="Calibri"/>
                <a:cs typeface="Calibri"/>
              </a:rPr>
              <a:t>…</a:t>
            </a:r>
          </a:p>
        </p:txBody>
      </p:sp>
      <p:sp>
        <p:nvSpPr>
          <p:cNvPr id="5" name="Shape 3"/>
          <p:cNvSpPr/>
          <p:nvPr/>
        </p:nvSpPr>
        <p:spPr>
          <a:xfrm>
            <a:off x="822960" y="288036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6" name="Text 4"/>
          <p:cNvSpPr/>
          <p:nvPr/>
        </p:nvSpPr>
        <p:spPr>
          <a:xfrm>
            <a:off x="1097280" y="308610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7" name="Text 5"/>
          <p:cNvSpPr/>
          <p:nvPr/>
        </p:nvSpPr>
        <p:spPr>
          <a:xfrm>
            <a:off x="2194560" y="3154680"/>
            <a:ext cx="370332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Spotify</a:t>
            </a:r>
            <a:endParaRPr lang="en-US" sz="2700"/>
          </a:p>
        </p:txBody>
      </p:sp>
      <p:sp>
        <p:nvSpPr>
          <p:cNvPr id="8" name="Text 6"/>
          <p:cNvSpPr/>
          <p:nvPr/>
        </p:nvSpPr>
        <p:spPr>
          <a:xfrm>
            <a:off x="1097280" y="4183380"/>
            <a:ext cx="4800600" cy="1371600"/>
          </a:xfrm>
          <a:prstGeom prst="rect">
            <a:avLst/>
          </a:prstGeom>
          <a:noFill/>
          <a:ln/>
        </p:spPr>
        <p:txBody>
          <a:bodyPr wrap="square" rtlCol="0" anchor="ctr"/>
          <a:lstStyle/>
          <a:p>
            <a:r>
              <a:rPr lang="en-US" sz="1950" dirty="0" err="1">
                <a:solidFill>
                  <a:srgbClr val="1C2541"/>
                </a:solidFill>
                <a:latin typeface="Calibri" pitchFamily="34" charset="0"/>
                <a:ea typeface="Calibri" pitchFamily="34" charset="-122"/>
                <a:cs typeface="Calibri" pitchFamily="34" charset="-120"/>
              </a:rPr>
              <a:t>rekommenderar</a:t>
            </a:r>
            <a:r>
              <a:rPr lang="en-US" sz="1950" dirty="0">
                <a:solidFill>
                  <a:srgbClr val="1C2541"/>
                </a:solidFill>
                <a:latin typeface="Calibri" pitchFamily="34" charset="0"/>
                <a:ea typeface="Calibri" pitchFamily="34" charset="-122"/>
                <a:cs typeface="Calibri" pitchFamily="34" charset="-120"/>
              </a:rPr>
              <a:t> </a:t>
            </a:r>
            <a:r>
              <a:rPr lang="en-US" sz="1950" dirty="0" err="1">
                <a:solidFill>
                  <a:srgbClr val="1C2541"/>
                </a:solidFill>
                <a:latin typeface="Calibri" pitchFamily="34" charset="0"/>
                <a:ea typeface="Calibri" pitchFamily="34" charset="-122"/>
                <a:cs typeface="Calibri" pitchFamily="34" charset="-120"/>
              </a:rPr>
              <a:t>låtar</a:t>
            </a:r>
            <a:r>
              <a:rPr lang="en-US" sz="1950" dirty="0">
                <a:solidFill>
                  <a:srgbClr val="1C2541"/>
                </a:solidFill>
                <a:latin typeface="Calibri" pitchFamily="34" charset="0"/>
                <a:ea typeface="Calibri" pitchFamily="34" charset="-122"/>
                <a:cs typeface="Calibri" pitchFamily="34" charset="-120"/>
              </a:rPr>
              <a:t> </a:t>
            </a:r>
            <a:r>
              <a:rPr lang="en-US" sz="1950" dirty="0" err="1">
                <a:solidFill>
                  <a:srgbClr val="1C2541"/>
                </a:solidFill>
                <a:latin typeface="Calibri" pitchFamily="34" charset="0"/>
                <a:ea typeface="Calibri" pitchFamily="34" charset="-122"/>
                <a:cs typeface="Calibri" pitchFamily="34" charset="-120"/>
              </a:rPr>
              <a:t>baserat</a:t>
            </a:r>
            <a:r>
              <a:rPr lang="en-US" sz="1950" dirty="0">
                <a:solidFill>
                  <a:srgbClr val="1C2541"/>
                </a:solidFill>
                <a:latin typeface="Calibri" pitchFamily="34" charset="0"/>
                <a:ea typeface="Calibri" pitchFamily="34" charset="-122"/>
                <a:cs typeface="Calibri" pitchFamily="34" charset="-120"/>
              </a:rPr>
              <a:t> </a:t>
            </a:r>
            <a:r>
              <a:rPr lang="en-US" sz="1950" dirty="0" err="1">
                <a:solidFill>
                  <a:srgbClr val="1C2541"/>
                </a:solidFill>
                <a:latin typeface="Calibri" pitchFamily="34" charset="0"/>
                <a:ea typeface="Calibri" pitchFamily="34" charset="-122"/>
                <a:cs typeface="Calibri" pitchFamily="34" charset="-120"/>
              </a:rPr>
              <a:t>på</a:t>
            </a:r>
            <a:r>
              <a:rPr lang="en-US" sz="1950" dirty="0">
                <a:solidFill>
                  <a:srgbClr val="1C2541"/>
                </a:solidFill>
                <a:latin typeface="Calibri" pitchFamily="34" charset="0"/>
                <a:ea typeface="Calibri" pitchFamily="34" charset="-122"/>
                <a:cs typeface="Calibri" pitchFamily="34" charset="-120"/>
              </a:rPr>
              <a:t> </a:t>
            </a:r>
            <a:r>
              <a:rPr lang="en-US" sz="1950" dirty="0" err="1">
                <a:solidFill>
                  <a:srgbClr val="1C2541"/>
                </a:solidFill>
                <a:latin typeface="Calibri" pitchFamily="34" charset="0"/>
                <a:ea typeface="Calibri" pitchFamily="34" charset="-122"/>
                <a:cs typeface="Calibri" pitchFamily="34" charset="-120"/>
              </a:rPr>
              <a:t>dina</a:t>
            </a:r>
            <a:r>
              <a:rPr lang="en-US" sz="1950" dirty="0">
                <a:solidFill>
                  <a:srgbClr val="1C2541"/>
                </a:solidFill>
                <a:latin typeface="Calibri" pitchFamily="34" charset="0"/>
                <a:ea typeface="Calibri" pitchFamily="34" charset="-122"/>
                <a:cs typeface="Calibri" pitchFamily="34" charset="-120"/>
              </a:rPr>
              <a:t> </a:t>
            </a:r>
            <a:r>
              <a:rPr lang="en-US" sz="1950" dirty="0" err="1">
                <a:solidFill>
                  <a:srgbClr val="1C2541"/>
                </a:solidFill>
                <a:latin typeface="Calibri" pitchFamily="34" charset="0"/>
                <a:ea typeface="Calibri" pitchFamily="34" charset="-122"/>
                <a:cs typeface="Calibri" pitchFamily="34" charset="-120"/>
              </a:rPr>
              <a:t>lyssnarvanor</a:t>
            </a:r>
            <a:r>
              <a:rPr lang="en-US" sz="1950" dirty="0">
                <a:solidFill>
                  <a:srgbClr val="1C2541"/>
                </a:solidFill>
                <a:latin typeface="Calibri" pitchFamily="34" charset="0"/>
                <a:ea typeface="Calibri" pitchFamily="34" charset="-122"/>
                <a:cs typeface="Calibri" pitchFamily="34" charset="-120"/>
              </a:rPr>
              <a:t>.</a:t>
            </a:r>
            <a:endParaRPr lang="en-US" sz="1950" dirty="0"/>
          </a:p>
        </p:txBody>
      </p:sp>
      <p:sp>
        <p:nvSpPr>
          <p:cNvPr id="9" name="Shape 7"/>
          <p:cNvSpPr/>
          <p:nvPr/>
        </p:nvSpPr>
        <p:spPr>
          <a:xfrm>
            <a:off x="6377940" y="288036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10" name="Text 8"/>
          <p:cNvSpPr/>
          <p:nvPr/>
        </p:nvSpPr>
        <p:spPr>
          <a:xfrm>
            <a:off x="6652260" y="308610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11" name="Text 9"/>
          <p:cNvSpPr/>
          <p:nvPr/>
        </p:nvSpPr>
        <p:spPr>
          <a:xfrm>
            <a:off x="7749540" y="3154680"/>
            <a:ext cx="3703320" cy="685800"/>
          </a:xfrm>
          <a:prstGeom prst="rect">
            <a:avLst/>
          </a:prstGeom>
          <a:noFill/>
          <a:ln/>
        </p:spPr>
        <p:txBody>
          <a:bodyPr wrap="square" lIns="0" tIns="0" rIns="0" bIns="0" rtlCol="0" anchor="ctr"/>
          <a:lstStyle/>
          <a:p>
            <a:r>
              <a:rPr lang="en-US" sz="2700" b="1" dirty="0">
                <a:solidFill>
                  <a:srgbClr val="1B4965"/>
                </a:solidFill>
                <a:latin typeface="Calibri" pitchFamily="34" charset="0"/>
                <a:ea typeface="Calibri" pitchFamily="34" charset="-122"/>
                <a:cs typeface="Calibri" pitchFamily="34" charset="-120"/>
              </a:rPr>
              <a:t>Google Translate</a:t>
            </a:r>
            <a:endParaRPr lang="en-US" sz="2700" dirty="0"/>
          </a:p>
        </p:txBody>
      </p:sp>
      <p:sp>
        <p:nvSpPr>
          <p:cNvPr id="12" name="Text 10"/>
          <p:cNvSpPr/>
          <p:nvPr/>
        </p:nvSpPr>
        <p:spPr>
          <a:xfrm>
            <a:off x="6652260" y="4183380"/>
            <a:ext cx="4800600" cy="1371600"/>
          </a:xfrm>
          <a:prstGeom prst="rect">
            <a:avLst/>
          </a:prstGeom>
          <a:noFill/>
          <a:ln/>
        </p:spPr>
        <p:txBody>
          <a:bodyPr wrap="square" rtlCol="0" anchor="ctr"/>
          <a:lstStyle/>
          <a:p>
            <a:r>
              <a:rPr lang="en-US" sz="1950">
                <a:solidFill>
                  <a:srgbClr val="1C2541"/>
                </a:solidFill>
                <a:latin typeface="Calibri" pitchFamily="34" charset="0"/>
                <a:ea typeface="Calibri" pitchFamily="34" charset="-122"/>
                <a:cs typeface="Calibri" pitchFamily="34" charset="-120"/>
              </a:rPr>
              <a:t>lär sig översätta från miljarder texter</a:t>
            </a:r>
            <a:endParaRPr lang="en-US" sz="1950"/>
          </a:p>
        </p:txBody>
      </p:sp>
      <p:sp>
        <p:nvSpPr>
          <p:cNvPr id="13" name="Shape 11"/>
          <p:cNvSpPr/>
          <p:nvPr/>
        </p:nvSpPr>
        <p:spPr>
          <a:xfrm>
            <a:off x="11932920" y="288036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14" name="Text 12"/>
          <p:cNvSpPr/>
          <p:nvPr/>
        </p:nvSpPr>
        <p:spPr>
          <a:xfrm>
            <a:off x="12207240" y="308610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15" name="Text 13"/>
          <p:cNvSpPr/>
          <p:nvPr/>
        </p:nvSpPr>
        <p:spPr>
          <a:xfrm>
            <a:off x="13304520" y="3154680"/>
            <a:ext cx="3703320" cy="685800"/>
          </a:xfrm>
          <a:prstGeom prst="rect">
            <a:avLst/>
          </a:prstGeom>
          <a:noFill/>
          <a:ln/>
        </p:spPr>
        <p:txBody>
          <a:bodyPr wrap="square" lIns="0" tIns="0" rIns="0" bIns="0" rtlCol="0" anchor="ctr"/>
          <a:lstStyle/>
          <a:p>
            <a:r>
              <a:rPr lang="en-US" sz="2700" b="1" dirty="0" err="1">
                <a:solidFill>
                  <a:srgbClr val="1B4965"/>
                </a:solidFill>
                <a:latin typeface="Calibri" pitchFamily="34" charset="0"/>
                <a:ea typeface="Calibri" pitchFamily="34" charset="-122"/>
                <a:cs typeface="Calibri" pitchFamily="34" charset="-120"/>
              </a:rPr>
              <a:t>Medicinsk</a:t>
            </a:r>
            <a:r>
              <a:rPr lang="en-US" sz="2700" b="1" dirty="0">
                <a:solidFill>
                  <a:srgbClr val="1B4965"/>
                </a:solidFill>
                <a:latin typeface="Calibri" pitchFamily="34" charset="0"/>
                <a:ea typeface="Calibri" pitchFamily="34" charset="-122"/>
                <a:cs typeface="Calibri" pitchFamily="34" charset="-120"/>
              </a:rPr>
              <a:t> </a:t>
            </a:r>
            <a:r>
              <a:rPr lang="en-US" sz="2700" b="1" dirty="0" err="1">
                <a:solidFill>
                  <a:srgbClr val="1B4965"/>
                </a:solidFill>
                <a:latin typeface="Calibri" pitchFamily="34" charset="0"/>
                <a:ea typeface="Calibri" pitchFamily="34" charset="-122"/>
                <a:cs typeface="Calibri" pitchFamily="34" charset="-120"/>
              </a:rPr>
              <a:t>diagnostik</a:t>
            </a:r>
            <a:endParaRPr lang="en-US" sz="2700" dirty="0"/>
          </a:p>
        </p:txBody>
      </p:sp>
      <p:sp>
        <p:nvSpPr>
          <p:cNvPr id="16" name="Text 14"/>
          <p:cNvSpPr/>
          <p:nvPr/>
        </p:nvSpPr>
        <p:spPr>
          <a:xfrm>
            <a:off x="12207240" y="4183380"/>
            <a:ext cx="4800600" cy="1371600"/>
          </a:xfrm>
          <a:prstGeom prst="rect">
            <a:avLst/>
          </a:prstGeom>
          <a:noFill/>
          <a:ln/>
        </p:spPr>
        <p:txBody>
          <a:bodyPr wrap="square" rtlCol="0" anchor="ctr"/>
          <a:lstStyle/>
          <a:p>
            <a:r>
              <a:rPr lang="en-US" sz="1950">
                <a:solidFill>
                  <a:srgbClr val="1C2541"/>
                </a:solidFill>
                <a:latin typeface="Calibri" pitchFamily="34" charset="0"/>
                <a:ea typeface="Calibri" pitchFamily="34" charset="-122"/>
                <a:cs typeface="Calibri" pitchFamily="34" charset="-120"/>
              </a:rPr>
              <a:t>hittar tumörer på röntgenbilder snabbare </a:t>
            </a:r>
            <a:r>
              <a:rPr lang="en-US" sz="1950" err="1">
                <a:solidFill>
                  <a:srgbClr val="1C2541"/>
                </a:solidFill>
                <a:latin typeface="Calibri" pitchFamily="34" charset="0"/>
                <a:ea typeface="Calibri" pitchFamily="34" charset="-122"/>
                <a:cs typeface="Calibri" pitchFamily="34" charset="-120"/>
              </a:rPr>
              <a:t>än</a:t>
            </a:r>
            <a:r>
              <a:rPr lang="en-US" sz="1950">
                <a:solidFill>
                  <a:srgbClr val="1C2541"/>
                </a:solidFill>
                <a:latin typeface="Calibri" pitchFamily="34" charset="0"/>
                <a:ea typeface="Calibri" pitchFamily="34" charset="-122"/>
                <a:cs typeface="Calibri" pitchFamily="34" charset="-120"/>
              </a:rPr>
              <a:t> </a:t>
            </a:r>
            <a:r>
              <a:rPr lang="en-US" sz="1950" err="1">
                <a:solidFill>
                  <a:srgbClr val="1C2541"/>
                </a:solidFill>
                <a:latin typeface="Calibri" pitchFamily="34" charset="0"/>
                <a:ea typeface="Calibri" pitchFamily="34" charset="-122"/>
                <a:cs typeface="Calibri" pitchFamily="34" charset="-120"/>
              </a:rPr>
              <a:t>läkare</a:t>
            </a:r>
            <a:r>
              <a:rPr lang="en-US" sz="1950">
                <a:solidFill>
                  <a:srgbClr val="1C2541"/>
                </a:solidFill>
                <a:latin typeface="Calibri" pitchFamily="34" charset="0"/>
                <a:ea typeface="Calibri" pitchFamily="34" charset="-122"/>
                <a:cs typeface="Calibri" pitchFamily="34" charset="-120"/>
              </a:rPr>
              <a:t>.</a:t>
            </a:r>
            <a:endParaRPr lang="en-US" sz="1950"/>
          </a:p>
        </p:txBody>
      </p:sp>
      <p:sp>
        <p:nvSpPr>
          <p:cNvPr id="17" name="Shape 15"/>
          <p:cNvSpPr/>
          <p:nvPr/>
        </p:nvSpPr>
        <p:spPr>
          <a:xfrm>
            <a:off x="822960" y="617220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18" name="Text 16"/>
          <p:cNvSpPr/>
          <p:nvPr/>
        </p:nvSpPr>
        <p:spPr>
          <a:xfrm>
            <a:off x="1097280" y="637794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19" name="Text 17"/>
          <p:cNvSpPr/>
          <p:nvPr/>
        </p:nvSpPr>
        <p:spPr>
          <a:xfrm>
            <a:off x="2194560" y="6446520"/>
            <a:ext cx="370332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Sociala medier</a:t>
            </a:r>
            <a:endParaRPr lang="en-US" sz="2700"/>
          </a:p>
        </p:txBody>
      </p:sp>
      <p:sp>
        <p:nvSpPr>
          <p:cNvPr id="20" name="Text 18"/>
          <p:cNvSpPr/>
          <p:nvPr/>
        </p:nvSpPr>
        <p:spPr>
          <a:xfrm>
            <a:off x="1097280" y="7475220"/>
            <a:ext cx="4800600" cy="1371600"/>
          </a:xfrm>
          <a:prstGeom prst="rect">
            <a:avLst/>
          </a:prstGeom>
          <a:noFill/>
          <a:ln/>
        </p:spPr>
        <p:txBody>
          <a:bodyPr wrap="square" rtlCol="0" anchor="ctr"/>
          <a:lstStyle/>
          <a:p>
            <a:r>
              <a:rPr lang="en-US" sz="1950">
                <a:solidFill>
                  <a:srgbClr val="1C2541"/>
                </a:solidFill>
                <a:latin typeface="Calibri" pitchFamily="34" charset="0"/>
                <a:ea typeface="Calibri" pitchFamily="34" charset="-122"/>
                <a:cs typeface="Calibri" pitchFamily="34" charset="-120"/>
              </a:rPr>
              <a:t>väljer vilka inlägg du får se i </a:t>
            </a:r>
            <a:r>
              <a:rPr lang="en-US" sz="1950" err="1">
                <a:solidFill>
                  <a:srgbClr val="1C2541"/>
                </a:solidFill>
                <a:latin typeface="Calibri" pitchFamily="34" charset="0"/>
                <a:ea typeface="Calibri" pitchFamily="34" charset="-122"/>
                <a:cs typeface="Calibri" pitchFamily="34" charset="-120"/>
              </a:rPr>
              <a:t>ditt</a:t>
            </a:r>
            <a:r>
              <a:rPr lang="en-US" sz="1950">
                <a:solidFill>
                  <a:srgbClr val="1C2541"/>
                </a:solidFill>
                <a:latin typeface="Calibri" pitchFamily="34" charset="0"/>
                <a:ea typeface="Calibri" pitchFamily="34" charset="-122"/>
                <a:cs typeface="Calibri" pitchFamily="34" charset="-120"/>
              </a:rPr>
              <a:t> </a:t>
            </a:r>
            <a:r>
              <a:rPr lang="en-US" sz="1950" err="1">
                <a:solidFill>
                  <a:srgbClr val="1C2541"/>
                </a:solidFill>
                <a:latin typeface="Calibri" pitchFamily="34" charset="0"/>
                <a:ea typeface="Calibri" pitchFamily="34" charset="-122"/>
                <a:cs typeface="Calibri" pitchFamily="34" charset="-120"/>
              </a:rPr>
              <a:t>flöde</a:t>
            </a:r>
            <a:r>
              <a:rPr lang="en-US" sz="1950">
                <a:solidFill>
                  <a:srgbClr val="1C2541"/>
                </a:solidFill>
                <a:latin typeface="Calibri" pitchFamily="34" charset="0"/>
                <a:ea typeface="Calibri" pitchFamily="34" charset="-122"/>
                <a:cs typeface="Calibri" pitchFamily="34" charset="-120"/>
              </a:rPr>
              <a:t>.</a:t>
            </a:r>
            <a:endParaRPr lang="en-US" sz="1950"/>
          </a:p>
        </p:txBody>
      </p:sp>
      <p:sp>
        <p:nvSpPr>
          <p:cNvPr id="21" name="Shape 19"/>
          <p:cNvSpPr/>
          <p:nvPr/>
        </p:nvSpPr>
        <p:spPr>
          <a:xfrm>
            <a:off x="6377940" y="617220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22" name="Text 20"/>
          <p:cNvSpPr/>
          <p:nvPr/>
        </p:nvSpPr>
        <p:spPr>
          <a:xfrm>
            <a:off x="6652260" y="637794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23" name="Text 21"/>
          <p:cNvSpPr/>
          <p:nvPr/>
        </p:nvSpPr>
        <p:spPr>
          <a:xfrm>
            <a:off x="7749540" y="6446520"/>
            <a:ext cx="370332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Självkörande bilar</a:t>
            </a:r>
            <a:endParaRPr lang="en-US" sz="2700"/>
          </a:p>
        </p:txBody>
      </p:sp>
      <p:sp>
        <p:nvSpPr>
          <p:cNvPr id="24" name="Text 22"/>
          <p:cNvSpPr/>
          <p:nvPr/>
        </p:nvSpPr>
        <p:spPr>
          <a:xfrm>
            <a:off x="6652260" y="7475220"/>
            <a:ext cx="4800600" cy="1371600"/>
          </a:xfrm>
          <a:prstGeom prst="rect">
            <a:avLst/>
          </a:prstGeom>
          <a:noFill/>
          <a:ln/>
        </p:spPr>
        <p:txBody>
          <a:bodyPr wrap="square" rtlCol="0" anchor="ctr"/>
          <a:lstStyle/>
          <a:p>
            <a:r>
              <a:rPr lang="en-US" sz="1950">
                <a:solidFill>
                  <a:srgbClr val="1C2541"/>
                </a:solidFill>
                <a:latin typeface="Calibri" pitchFamily="34" charset="0"/>
                <a:ea typeface="Calibri" pitchFamily="34" charset="-122"/>
                <a:cs typeface="Calibri" pitchFamily="34" charset="-120"/>
              </a:rPr>
              <a:t>förutspår hur andra bilar kommer att </a:t>
            </a:r>
            <a:r>
              <a:rPr lang="en-US" sz="1950" err="1">
                <a:solidFill>
                  <a:srgbClr val="1C2541"/>
                </a:solidFill>
                <a:latin typeface="Calibri" pitchFamily="34" charset="0"/>
                <a:ea typeface="Calibri" pitchFamily="34" charset="-122"/>
                <a:cs typeface="Calibri" pitchFamily="34" charset="-120"/>
              </a:rPr>
              <a:t>röra</a:t>
            </a:r>
            <a:r>
              <a:rPr lang="en-US" sz="1950">
                <a:solidFill>
                  <a:srgbClr val="1C2541"/>
                </a:solidFill>
                <a:latin typeface="Calibri" pitchFamily="34" charset="0"/>
                <a:ea typeface="Calibri" pitchFamily="34" charset="-122"/>
                <a:cs typeface="Calibri" pitchFamily="34" charset="-120"/>
              </a:rPr>
              <a:t> sig.</a:t>
            </a:r>
            <a:endParaRPr lang="en-US" sz="1950"/>
          </a:p>
        </p:txBody>
      </p:sp>
      <p:sp>
        <p:nvSpPr>
          <p:cNvPr id="25" name="Shape 23"/>
          <p:cNvSpPr/>
          <p:nvPr/>
        </p:nvSpPr>
        <p:spPr>
          <a:xfrm>
            <a:off x="11932920" y="6172200"/>
            <a:ext cx="5280660" cy="2880360"/>
          </a:xfrm>
          <a:prstGeom prst="rect">
            <a:avLst/>
          </a:prstGeom>
          <a:solidFill>
            <a:srgbClr val="FFFFFF"/>
          </a:solidFill>
          <a:ln w="12700">
            <a:solidFill>
              <a:srgbClr val="E0E0E0"/>
            </a:solidFill>
            <a:prstDash val="solid"/>
          </a:ln>
          <a:effectLst>
            <a:outerShdw blurRad="76200" dist="25400" dir="5400000" algn="bl" rotWithShape="0">
              <a:srgbClr val="000000">
                <a:alpha val="8000"/>
              </a:srgbClr>
            </a:outerShdw>
          </a:effectLst>
        </p:spPr>
        <p:txBody>
          <a:bodyPr/>
          <a:lstStyle/>
          <a:p>
            <a:endParaRPr lang="sv-FI" sz="2700"/>
          </a:p>
        </p:txBody>
      </p:sp>
      <p:sp>
        <p:nvSpPr>
          <p:cNvPr id="26" name="Text 24"/>
          <p:cNvSpPr/>
          <p:nvPr/>
        </p:nvSpPr>
        <p:spPr>
          <a:xfrm>
            <a:off x="12207240" y="6377940"/>
            <a:ext cx="1097280" cy="960120"/>
          </a:xfrm>
          <a:prstGeom prst="rect">
            <a:avLst/>
          </a:prstGeom>
          <a:noFill/>
          <a:ln/>
        </p:spPr>
        <p:txBody>
          <a:bodyPr wrap="square" lIns="0" tIns="0" rIns="0" bIns="0" rtlCol="0" anchor="ctr"/>
          <a:lstStyle/>
          <a:p>
            <a:r>
              <a:rPr lang="en-US" sz="4800">
                <a:solidFill>
                  <a:srgbClr val="000000"/>
                </a:solidFill>
              </a:rPr>
              <a:t>🌦️</a:t>
            </a:r>
            <a:endParaRPr lang="en-US" sz="4800"/>
          </a:p>
        </p:txBody>
      </p:sp>
      <p:sp>
        <p:nvSpPr>
          <p:cNvPr id="27" name="Text 25"/>
          <p:cNvSpPr/>
          <p:nvPr/>
        </p:nvSpPr>
        <p:spPr>
          <a:xfrm>
            <a:off x="13304520" y="6446520"/>
            <a:ext cx="3703320" cy="685800"/>
          </a:xfrm>
          <a:prstGeom prst="rect">
            <a:avLst/>
          </a:prstGeom>
          <a:noFill/>
          <a:ln/>
        </p:spPr>
        <p:txBody>
          <a:bodyPr wrap="square" lIns="0" tIns="0" rIns="0" bIns="0" rtlCol="0" anchor="ctr"/>
          <a:lstStyle/>
          <a:p>
            <a:r>
              <a:rPr lang="en-US" sz="2700" b="1">
                <a:solidFill>
                  <a:srgbClr val="1B4965"/>
                </a:solidFill>
                <a:latin typeface="Calibri" pitchFamily="34" charset="0"/>
                <a:ea typeface="Calibri" pitchFamily="34" charset="-122"/>
                <a:cs typeface="Calibri" pitchFamily="34" charset="-120"/>
              </a:rPr>
              <a:t>Väderprognoser</a:t>
            </a:r>
            <a:endParaRPr lang="en-US" sz="2700"/>
          </a:p>
        </p:txBody>
      </p:sp>
      <p:sp>
        <p:nvSpPr>
          <p:cNvPr id="28" name="Text 26"/>
          <p:cNvSpPr/>
          <p:nvPr/>
        </p:nvSpPr>
        <p:spPr>
          <a:xfrm>
            <a:off x="12207240" y="7475220"/>
            <a:ext cx="4800600" cy="1371600"/>
          </a:xfrm>
          <a:prstGeom prst="rect">
            <a:avLst/>
          </a:prstGeom>
          <a:noFill/>
          <a:ln/>
        </p:spPr>
        <p:txBody>
          <a:bodyPr wrap="square" rtlCol="0" anchor="ctr"/>
          <a:lstStyle/>
          <a:p>
            <a:r>
              <a:rPr lang="en-US" sz="1950">
                <a:solidFill>
                  <a:srgbClr val="1C2541"/>
                </a:solidFill>
                <a:latin typeface="Calibri" pitchFamily="34" charset="0"/>
                <a:ea typeface="Calibri" pitchFamily="34" charset="-122"/>
                <a:cs typeface="Calibri" pitchFamily="34" charset="-120"/>
              </a:rPr>
              <a:t>kombinerar tusentals datakällor till </a:t>
            </a:r>
            <a:r>
              <a:rPr lang="en-US" sz="1950" err="1">
                <a:solidFill>
                  <a:srgbClr val="1C2541"/>
                </a:solidFill>
                <a:latin typeface="Calibri" pitchFamily="34" charset="0"/>
                <a:ea typeface="Calibri" pitchFamily="34" charset="-122"/>
                <a:cs typeface="Calibri" pitchFamily="34" charset="-120"/>
              </a:rPr>
              <a:t>en</a:t>
            </a:r>
            <a:r>
              <a:rPr lang="en-US" sz="1950">
                <a:solidFill>
                  <a:srgbClr val="1C2541"/>
                </a:solidFill>
                <a:latin typeface="Calibri" pitchFamily="34" charset="0"/>
                <a:ea typeface="Calibri" pitchFamily="34" charset="-122"/>
                <a:cs typeface="Calibri" pitchFamily="34" charset="-120"/>
              </a:rPr>
              <a:t> </a:t>
            </a:r>
            <a:r>
              <a:rPr lang="en-US" sz="1950" err="1">
                <a:solidFill>
                  <a:srgbClr val="1C2541"/>
                </a:solidFill>
                <a:latin typeface="Calibri" pitchFamily="34" charset="0"/>
                <a:ea typeface="Calibri" pitchFamily="34" charset="-122"/>
                <a:cs typeface="Calibri" pitchFamily="34" charset="-120"/>
              </a:rPr>
              <a:t>prognos</a:t>
            </a:r>
            <a:r>
              <a:rPr lang="en-US" sz="1950">
                <a:solidFill>
                  <a:srgbClr val="1C2541"/>
                </a:solidFill>
                <a:latin typeface="Calibri" pitchFamily="34" charset="0"/>
                <a:ea typeface="Calibri" pitchFamily="34" charset="-122"/>
                <a:cs typeface="Calibri" pitchFamily="34" charset="-120"/>
              </a:rPr>
              <a:t>.</a:t>
            </a:r>
            <a:endParaRPr lang="en-US" sz="1950"/>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EE4157-5DAE-6D19-CD9E-4D6828DDB311}"/>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6FF7CF1A-6DF8-4E6E-E355-62BC46B393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
            <a:ext cx="18423177" cy="10286308"/>
          </a:xfrm>
          <a:prstGeom prst="rect">
            <a:avLst/>
          </a:prstGeom>
        </p:spPr>
      </p:pic>
      <p:sp>
        <p:nvSpPr>
          <p:cNvPr id="17" name="Rektangel 16">
            <a:extLst>
              <a:ext uri="{FF2B5EF4-FFF2-40B4-BE49-F238E27FC236}">
                <a16:creationId xmlns:a16="http://schemas.microsoft.com/office/drawing/2014/main" id="{ADFF3563-B664-7E24-3C97-F09C5F1FFC9C}"/>
              </a:ext>
            </a:extLst>
          </p:cNvPr>
          <p:cNvSpPr/>
          <p:nvPr/>
        </p:nvSpPr>
        <p:spPr>
          <a:xfrm>
            <a:off x="-1" y="422285"/>
            <a:ext cx="18423177" cy="10603662"/>
          </a:xfrm>
          <a:prstGeom prst="rect">
            <a:avLst/>
          </a:prstGeom>
          <a:solidFill>
            <a:schemeClr val="tx1">
              <a:alpha val="3201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FI"/>
          </a:p>
        </p:txBody>
      </p:sp>
      <p:sp>
        <p:nvSpPr>
          <p:cNvPr id="15" name="TextBox 8">
            <a:extLst>
              <a:ext uri="{FF2B5EF4-FFF2-40B4-BE49-F238E27FC236}">
                <a16:creationId xmlns:a16="http://schemas.microsoft.com/office/drawing/2014/main" id="{F94BA4F8-54F8-289F-B07B-6BE3CFDC6C87}"/>
              </a:ext>
            </a:extLst>
          </p:cNvPr>
          <p:cNvSpPr txBox="1"/>
          <p:nvPr/>
        </p:nvSpPr>
        <p:spPr>
          <a:xfrm>
            <a:off x="15118564" y="317354"/>
            <a:ext cx="2815767" cy="454740"/>
          </a:xfrm>
          <a:prstGeom prst="rect">
            <a:avLst/>
          </a:prstGeom>
        </p:spPr>
        <p:txBody>
          <a:bodyPr lIns="0" tIns="0" rIns="0" bIns="0" rtlCol="0" anchor="t">
            <a:spAutoFit/>
          </a:bodyPr>
          <a:lstStyle/>
          <a:p>
            <a:pPr algn="r">
              <a:lnSpc>
                <a:spcPts val="3872"/>
              </a:lnSpc>
            </a:pPr>
            <a:r>
              <a:rPr lang="en-US" sz="2800">
                <a:solidFill>
                  <a:srgbClr val="FDF8F3"/>
                </a:solidFill>
                <a:latin typeface="Century Gothic" panose="020B0502020202020204" pitchFamily="34" charset="0"/>
                <a:ea typeface="Hero"/>
                <a:cs typeface="Hero"/>
                <a:sym typeface="Hero"/>
              </a:rPr>
              <a:t>AILIT.FI</a:t>
            </a:r>
          </a:p>
        </p:txBody>
      </p:sp>
      <p:pic>
        <p:nvPicPr>
          <p:cNvPr id="6" name="Bildobjekt 5" descr="En bild som visar tecknad serie, leksak&#10;&#10;Automatiskt genererad beskrivning">
            <a:extLst>
              <a:ext uri="{FF2B5EF4-FFF2-40B4-BE49-F238E27FC236}">
                <a16:creationId xmlns:a16="http://schemas.microsoft.com/office/drawing/2014/main" id="{A560E732-324C-03BD-FC65-90DCAF495CE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2541640" y="4550178"/>
            <a:ext cx="6382632" cy="5734915"/>
          </a:xfrm>
          <a:prstGeom prst="rect">
            <a:avLst/>
          </a:prstGeom>
        </p:spPr>
      </p:pic>
      <p:sp>
        <p:nvSpPr>
          <p:cNvPr id="2" name="Text 0">
            <a:extLst>
              <a:ext uri="{FF2B5EF4-FFF2-40B4-BE49-F238E27FC236}">
                <a16:creationId xmlns:a16="http://schemas.microsoft.com/office/drawing/2014/main" id="{FCE39EF0-6EAC-B9C8-3648-042C332E4B39}"/>
              </a:ext>
            </a:extLst>
          </p:cNvPr>
          <p:cNvSpPr/>
          <p:nvPr/>
        </p:nvSpPr>
        <p:spPr>
          <a:xfrm>
            <a:off x="822960" y="685800"/>
            <a:ext cx="16459200" cy="960120"/>
          </a:xfrm>
          <a:prstGeom prst="rect">
            <a:avLst/>
          </a:prstGeom>
          <a:noFill/>
          <a:ln/>
        </p:spPr>
        <p:txBody>
          <a:bodyPr wrap="square" lIns="0" tIns="0" rIns="0" bIns="0" rtlCol="0" anchor="ctr"/>
          <a:lstStyle/>
          <a:p>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Det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viktigaste</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a:t>
            </a:r>
            <a:r>
              <a:rPr lang="en-US" sz="4800" b="1" dirty="0" err="1">
                <a:solidFill>
                  <a:schemeClr val="bg1"/>
                </a:solidFill>
                <a:latin typeface="FUTURA MEDIUM" panose="020B0602020204020303" pitchFamily="34" charset="-79"/>
                <a:ea typeface="Calibri" pitchFamily="34" charset="-122"/>
                <a:cs typeface="FUTURA MEDIUM" panose="020B0602020204020303" pitchFamily="34" charset="-79"/>
              </a:rPr>
              <a:t>att</a:t>
            </a:r>
            <a:r>
              <a:rPr lang="en-US" sz="4800" b="1" dirty="0">
                <a:solidFill>
                  <a:schemeClr val="bg1"/>
                </a:solidFill>
                <a:latin typeface="FUTURA MEDIUM" panose="020B0602020204020303" pitchFamily="34" charset="-79"/>
                <a:ea typeface="Calibri" pitchFamily="34" charset="-122"/>
                <a:cs typeface="FUTURA MEDIUM" panose="020B0602020204020303" pitchFamily="34" charset="-79"/>
              </a:rPr>
              <a:t> ta med sig…</a:t>
            </a:r>
            <a:endParaRPr lang="en-US" sz="4800" b="1" dirty="0">
              <a:solidFill>
                <a:schemeClr val="bg1"/>
              </a:solidFill>
              <a:latin typeface="Futura Medium" panose="020B0602020204020303" pitchFamily="34" charset="-79"/>
              <a:cs typeface="Futura Medium" panose="020B0602020204020303" pitchFamily="34" charset="-79"/>
            </a:endParaRPr>
          </a:p>
        </p:txBody>
      </p:sp>
      <p:sp>
        <p:nvSpPr>
          <p:cNvPr id="4" name="Shape 2">
            <a:extLst>
              <a:ext uri="{FF2B5EF4-FFF2-40B4-BE49-F238E27FC236}">
                <a16:creationId xmlns:a16="http://schemas.microsoft.com/office/drawing/2014/main" id="{B52401BF-BE00-CF5F-033A-7E7042067031}"/>
              </a:ext>
            </a:extLst>
          </p:cNvPr>
          <p:cNvSpPr/>
          <p:nvPr/>
        </p:nvSpPr>
        <p:spPr>
          <a:xfrm>
            <a:off x="1097280" y="24003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5" name="Text 3">
            <a:extLst>
              <a:ext uri="{FF2B5EF4-FFF2-40B4-BE49-F238E27FC236}">
                <a16:creationId xmlns:a16="http://schemas.microsoft.com/office/drawing/2014/main" id="{10A18B55-AB37-4AD0-D094-49E6063F86DC}"/>
              </a:ext>
            </a:extLst>
          </p:cNvPr>
          <p:cNvSpPr/>
          <p:nvPr/>
        </p:nvSpPr>
        <p:spPr>
          <a:xfrm>
            <a:off x="1097280" y="24003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1</a:t>
            </a:r>
            <a:endParaRPr lang="en-US" sz="3300">
              <a:solidFill>
                <a:schemeClr val="bg1"/>
              </a:solidFill>
            </a:endParaRPr>
          </a:p>
        </p:txBody>
      </p:sp>
      <p:sp>
        <p:nvSpPr>
          <p:cNvPr id="8" name="Text 4">
            <a:extLst>
              <a:ext uri="{FF2B5EF4-FFF2-40B4-BE49-F238E27FC236}">
                <a16:creationId xmlns:a16="http://schemas.microsoft.com/office/drawing/2014/main" id="{C24E086B-4D02-DA3B-CBE8-4951A71F7A94}"/>
              </a:ext>
            </a:extLst>
          </p:cNvPr>
          <p:cNvSpPr/>
          <p:nvPr/>
        </p:nvSpPr>
        <p:spPr>
          <a:xfrm>
            <a:off x="2331720" y="2331720"/>
            <a:ext cx="14401800" cy="685800"/>
          </a:xfrm>
          <a:prstGeom prst="rect">
            <a:avLst/>
          </a:prstGeom>
          <a:noFill/>
          <a:ln/>
        </p:spPr>
        <p:txBody>
          <a:bodyPr wrap="square" lIns="0" tIns="0" rIns="0" bIns="0" rtlCol="0" anchor="ctr"/>
          <a:lstStyle/>
          <a:p>
            <a:r>
              <a:rPr lang="en-US" sz="2700" b="1">
                <a:solidFill>
                  <a:schemeClr val="bg1"/>
                </a:solidFill>
                <a:latin typeface="Calibri" pitchFamily="34" charset="0"/>
                <a:ea typeface="Calibri" pitchFamily="34" charset="-122"/>
                <a:cs typeface="Calibri" pitchFamily="34" charset="-120"/>
              </a:rPr>
              <a:t>Modeller är gissningar med struktur</a:t>
            </a:r>
            <a:endParaRPr lang="en-US" sz="2700">
              <a:solidFill>
                <a:schemeClr val="bg1"/>
              </a:solidFill>
            </a:endParaRPr>
          </a:p>
        </p:txBody>
      </p:sp>
      <p:sp>
        <p:nvSpPr>
          <p:cNvPr id="9" name="Text 5">
            <a:extLst>
              <a:ext uri="{FF2B5EF4-FFF2-40B4-BE49-F238E27FC236}">
                <a16:creationId xmlns:a16="http://schemas.microsoft.com/office/drawing/2014/main" id="{B5F38F78-1F04-44A9-D233-78E257D88D56}"/>
              </a:ext>
            </a:extLst>
          </p:cNvPr>
          <p:cNvSpPr/>
          <p:nvPr/>
        </p:nvSpPr>
        <p:spPr>
          <a:xfrm>
            <a:off x="2331720" y="2948940"/>
            <a:ext cx="14401800" cy="685800"/>
          </a:xfrm>
          <a:prstGeom prst="rect">
            <a:avLst/>
          </a:prstGeom>
          <a:noFill/>
          <a:ln/>
        </p:spPr>
        <p:txBody>
          <a:bodyPr wrap="square" lIns="91440" tIns="45720" rIns="91440" bIns="45720" rtlCol="0" anchor="ctr"/>
          <a:lstStyle/>
          <a:p>
            <a:r>
              <a:rPr lang="en-US" sz="2100" i="1">
                <a:solidFill>
                  <a:schemeClr val="bg1"/>
                </a:solidFill>
                <a:latin typeface="Calibri"/>
                <a:ea typeface="Calibri"/>
                <a:cs typeface="Calibri"/>
              </a:rPr>
              <a:t>En </a:t>
            </a:r>
            <a:r>
              <a:rPr lang="en-US" sz="2100" i="1" err="1">
                <a:solidFill>
                  <a:schemeClr val="bg1"/>
                </a:solidFill>
                <a:latin typeface="Calibri"/>
                <a:ea typeface="Calibri"/>
                <a:cs typeface="Calibri"/>
              </a:rPr>
              <a:t>modell</a:t>
            </a:r>
            <a:r>
              <a:rPr lang="en-US" sz="2100" i="1">
                <a:solidFill>
                  <a:schemeClr val="bg1"/>
                </a:solidFill>
                <a:latin typeface="Calibri"/>
                <a:ea typeface="Calibri"/>
                <a:cs typeface="Calibri"/>
              </a:rPr>
              <a:t> tar in information och </a:t>
            </a:r>
            <a:r>
              <a:rPr lang="en-US" sz="2100" i="1" err="1">
                <a:solidFill>
                  <a:schemeClr val="bg1"/>
                </a:solidFill>
                <a:latin typeface="Calibri"/>
                <a:ea typeface="Calibri"/>
                <a:cs typeface="Calibri"/>
              </a:rPr>
              <a:t>gör</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en</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förutsägelse</a:t>
            </a:r>
            <a:r>
              <a:rPr lang="en-US" sz="2100" i="1">
                <a:solidFill>
                  <a:schemeClr val="bg1"/>
                </a:solidFill>
                <a:latin typeface="Calibri"/>
                <a:ea typeface="Calibri"/>
                <a:cs typeface="Calibri"/>
              </a:rPr>
              <a:t>. Den </a:t>
            </a:r>
            <a:r>
              <a:rPr lang="en-US" sz="2100" i="1" err="1">
                <a:solidFill>
                  <a:schemeClr val="bg1"/>
                </a:solidFill>
                <a:latin typeface="Calibri"/>
                <a:ea typeface="Calibri"/>
                <a:cs typeface="Calibri"/>
              </a:rPr>
              <a:t>är</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aldrig</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perfekt</a:t>
            </a:r>
            <a:r>
              <a:rPr lang="en-US" sz="2100" i="1">
                <a:solidFill>
                  <a:schemeClr val="bg1"/>
                </a:solidFill>
                <a:latin typeface="Calibri"/>
                <a:ea typeface="Calibri"/>
                <a:cs typeface="Calibri"/>
              </a:rPr>
              <a:t>.</a:t>
            </a:r>
            <a:endParaRPr lang="en-US" sz="2100">
              <a:solidFill>
                <a:schemeClr val="bg1"/>
              </a:solidFill>
              <a:latin typeface="Calibri"/>
              <a:ea typeface="Calibri"/>
              <a:cs typeface="Calibri"/>
            </a:endParaRPr>
          </a:p>
        </p:txBody>
      </p:sp>
      <p:sp>
        <p:nvSpPr>
          <p:cNvPr id="10" name="Shape 6">
            <a:extLst>
              <a:ext uri="{FF2B5EF4-FFF2-40B4-BE49-F238E27FC236}">
                <a16:creationId xmlns:a16="http://schemas.microsoft.com/office/drawing/2014/main" id="{0860E7EB-F9E1-29BE-C519-4D58897FD3F7}"/>
              </a:ext>
            </a:extLst>
          </p:cNvPr>
          <p:cNvSpPr/>
          <p:nvPr/>
        </p:nvSpPr>
        <p:spPr>
          <a:xfrm>
            <a:off x="1097280" y="3771900"/>
            <a:ext cx="960120" cy="960120"/>
          </a:xfrm>
          <a:prstGeom prst="ellipse">
            <a:avLst/>
          </a:prstGeom>
          <a:solidFill>
            <a:srgbClr val="1B4965"/>
          </a:solidFill>
          <a:ln w="12700">
            <a:solidFill>
              <a:srgbClr val="1B4965"/>
            </a:solidFill>
            <a:prstDash val="solid"/>
          </a:ln>
        </p:spPr>
        <p:txBody>
          <a:bodyPr/>
          <a:lstStyle/>
          <a:p>
            <a:endParaRPr lang="sv-FI" sz="2700">
              <a:solidFill>
                <a:schemeClr val="bg1"/>
              </a:solidFill>
            </a:endParaRPr>
          </a:p>
        </p:txBody>
      </p:sp>
      <p:sp>
        <p:nvSpPr>
          <p:cNvPr id="11" name="Text 7">
            <a:extLst>
              <a:ext uri="{FF2B5EF4-FFF2-40B4-BE49-F238E27FC236}">
                <a16:creationId xmlns:a16="http://schemas.microsoft.com/office/drawing/2014/main" id="{84D9A535-3F6D-FD56-857C-644E69BC26A2}"/>
              </a:ext>
            </a:extLst>
          </p:cNvPr>
          <p:cNvSpPr/>
          <p:nvPr/>
        </p:nvSpPr>
        <p:spPr>
          <a:xfrm>
            <a:off x="1097280" y="3771900"/>
            <a:ext cx="960120" cy="960120"/>
          </a:xfrm>
          <a:prstGeom prst="rect">
            <a:avLst/>
          </a:prstGeom>
          <a:solidFill>
            <a:schemeClr val="accent5">
              <a:lumMod val="75000"/>
            </a:schemeClr>
          </a:solid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2</a:t>
            </a:r>
            <a:endParaRPr lang="en-US" sz="3300">
              <a:solidFill>
                <a:schemeClr val="bg1"/>
              </a:solidFill>
            </a:endParaRPr>
          </a:p>
        </p:txBody>
      </p:sp>
      <p:sp>
        <p:nvSpPr>
          <p:cNvPr id="12" name="Text 8">
            <a:extLst>
              <a:ext uri="{FF2B5EF4-FFF2-40B4-BE49-F238E27FC236}">
                <a16:creationId xmlns:a16="http://schemas.microsoft.com/office/drawing/2014/main" id="{8A9B6FFA-55D0-E134-57EC-D05D4F304961}"/>
              </a:ext>
            </a:extLst>
          </p:cNvPr>
          <p:cNvSpPr/>
          <p:nvPr/>
        </p:nvSpPr>
        <p:spPr>
          <a:xfrm>
            <a:off x="2331720" y="3703320"/>
            <a:ext cx="14401800" cy="685800"/>
          </a:xfrm>
          <a:prstGeom prst="rect">
            <a:avLst/>
          </a:prstGeom>
          <a:noFill/>
          <a:ln/>
        </p:spPr>
        <p:txBody>
          <a:bodyPr wrap="square" lIns="0" tIns="0" rIns="0" bIns="0" rtlCol="0" anchor="ctr"/>
          <a:lstStyle/>
          <a:p>
            <a:r>
              <a:rPr lang="en-US" sz="2700" b="1">
                <a:solidFill>
                  <a:schemeClr val="bg1"/>
                </a:solidFill>
                <a:latin typeface="Calibri" pitchFamily="34" charset="0"/>
                <a:ea typeface="Calibri" pitchFamily="34" charset="-122"/>
                <a:cs typeface="Calibri" pitchFamily="34" charset="-120"/>
              </a:rPr>
              <a:t>Mer data = bättre modell</a:t>
            </a:r>
            <a:endParaRPr lang="en-US" sz="2700">
              <a:solidFill>
                <a:schemeClr val="bg1"/>
              </a:solidFill>
            </a:endParaRPr>
          </a:p>
        </p:txBody>
      </p:sp>
      <p:sp>
        <p:nvSpPr>
          <p:cNvPr id="13" name="Text 9">
            <a:extLst>
              <a:ext uri="{FF2B5EF4-FFF2-40B4-BE49-F238E27FC236}">
                <a16:creationId xmlns:a16="http://schemas.microsoft.com/office/drawing/2014/main" id="{CD7EB6AF-3131-87CB-1E83-F8E248E37DB7}"/>
              </a:ext>
            </a:extLst>
          </p:cNvPr>
          <p:cNvSpPr/>
          <p:nvPr/>
        </p:nvSpPr>
        <p:spPr>
          <a:xfrm>
            <a:off x="2331720" y="4320540"/>
            <a:ext cx="14401800" cy="685800"/>
          </a:xfrm>
          <a:prstGeom prst="rect">
            <a:avLst/>
          </a:prstGeom>
          <a:noFill/>
          <a:ln/>
        </p:spPr>
        <p:txBody>
          <a:bodyPr wrap="square" rtlCol="0" anchor="ctr"/>
          <a:lstStyle/>
          <a:p>
            <a:r>
              <a:rPr lang="en-US" sz="2100" i="1">
                <a:solidFill>
                  <a:schemeClr val="bg1"/>
                </a:solidFill>
                <a:latin typeface="Calibri" pitchFamily="34" charset="0"/>
                <a:ea typeface="Calibri" pitchFamily="34" charset="-122"/>
                <a:cs typeface="Calibri" pitchFamily="34" charset="-120"/>
              </a:rPr>
              <a:t>Med temperatur kan vi gissa mycket bättre än med bara medelvärdet.</a:t>
            </a:r>
            <a:endParaRPr lang="en-US" sz="2100">
              <a:solidFill>
                <a:schemeClr val="bg1"/>
              </a:solidFill>
            </a:endParaRPr>
          </a:p>
        </p:txBody>
      </p:sp>
      <p:sp>
        <p:nvSpPr>
          <p:cNvPr id="14" name="Shape 10">
            <a:extLst>
              <a:ext uri="{FF2B5EF4-FFF2-40B4-BE49-F238E27FC236}">
                <a16:creationId xmlns:a16="http://schemas.microsoft.com/office/drawing/2014/main" id="{18579724-0916-740D-EA30-5FBD76C2282B}"/>
              </a:ext>
            </a:extLst>
          </p:cNvPr>
          <p:cNvSpPr/>
          <p:nvPr/>
        </p:nvSpPr>
        <p:spPr>
          <a:xfrm>
            <a:off x="1097280" y="51435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16" name="Text 11">
            <a:extLst>
              <a:ext uri="{FF2B5EF4-FFF2-40B4-BE49-F238E27FC236}">
                <a16:creationId xmlns:a16="http://schemas.microsoft.com/office/drawing/2014/main" id="{97FF7330-D4F1-AA60-2D75-6E4FFE75D47B}"/>
              </a:ext>
            </a:extLst>
          </p:cNvPr>
          <p:cNvSpPr/>
          <p:nvPr/>
        </p:nvSpPr>
        <p:spPr>
          <a:xfrm>
            <a:off x="1097280" y="51435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3</a:t>
            </a:r>
            <a:endParaRPr lang="en-US" sz="3300">
              <a:solidFill>
                <a:schemeClr val="bg1"/>
              </a:solidFill>
            </a:endParaRPr>
          </a:p>
        </p:txBody>
      </p:sp>
      <p:sp>
        <p:nvSpPr>
          <p:cNvPr id="18" name="Text 12">
            <a:extLst>
              <a:ext uri="{FF2B5EF4-FFF2-40B4-BE49-F238E27FC236}">
                <a16:creationId xmlns:a16="http://schemas.microsoft.com/office/drawing/2014/main" id="{5D9C4B5F-1731-AE2D-A638-758966ACF07B}"/>
              </a:ext>
            </a:extLst>
          </p:cNvPr>
          <p:cNvSpPr/>
          <p:nvPr/>
        </p:nvSpPr>
        <p:spPr>
          <a:xfrm>
            <a:off x="2331720" y="5074920"/>
            <a:ext cx="14401800" cy="685800"/>
          </a:xfrm>
          <a:prstGeom prst="rect">
            <a:avLst/>
          </a:prstGeom>
          <a:noFill/>
          <a:ln/>
        </p:spPr>
        <p:txBody>
          <a:bodyPr wrap="square" lIns="0" tIns="0" rIns="0" bIns="0" rtlCol="0" anchor="ctr"/>
          <a:lstStyle/>
          <a:p>
            <a:r>
              <a:rPr lang="en-US" sz="2700" b="1">
                <a:solidFill>
                  <a:schemeClr val="bg1"/>
                </a:solidFill>
                <a:latin typeface="Calibri" pitchFamily="34" charset="0"/>
                <a:ea typeface="Calibri" pitchFamily="34" charset="-122"/>
                <a:cs typeface="Calibri" pitchFamily="34" charset="-120"/>
              </a:rPr>
              <a:t>Verkligheten är brusig</a:t>
            </a:r>
            <a:endParaRPr lang="en-US" sz="2700">
              <a:solidFill>
                <a:schemeClr val="bg1"/>
              </a:solidFill>
            </a:endParaRPr>
          </a:p>
        </p:txBody>
      </p:sp>
      <p:sp>
        <p:nvSpPr>
          <p:cNvPr id="19" name="Text 13">
            <a:extLst>
              <a:ext uri="{FF2B5EF4-FFF2-40B4-BE49-F238E27FC236}">
                <a16:creationId xmlns:a16="http://schemas.microsoft.com/office/drawing/2014/main" id="{27900EA4-3195-A883-7676-C6993E2C4E22}"/>
              </a:ext>
            </a:extLst>
          </p:cNvPr>
          <p:cNvSpPr/>
          <p:nvPr/>
        </p:nvSpPr>
        <p:spPr>
          <a:xfrm>
            <a:off x="2331720" y="5692140"/>
            <a:ext cx="14401800" cy="685800"/>
          </a:xfrm>
          <a:prstGeom prst="rect">
            <a:avLst/>
          </a:prstGeom>
          <a:noFill/>
          <a:ln/>
        </p:spPr>
        <p:txBody>
          <a:bodyPr wrap="square" lIns="91440" tIns="45720" rIns="91440" bIns="45720" rtlCol="0" anchor="ctr"/>
          <a:lstStyle/>
          <a:p>
            <a:r>
              <a:rPr lang="en-US" sz="2100" i="1">
                <a:solidFill>
                  <a:schemeClr val="bg1"/>
                </a:solidFill>
                <a:latin typeface="Calibri"/>
                <a:ea typeface="Calibri"/>
                <a:cs typeface="Calibri"/>
              </a:rPr>
              <a:t>Ingen </a:t>
            </a:r>
            <a:r>
              <a:rPr lang="en-US" sz="2100" i="1" err="1">
                <a:solidFill>
                  <a:schemeClr val="bg1"/>
                </a:solidFill>
                <a:latin typeface="Calibri"/>
                <a:ea typeface="Calibri"/>
                <a:cs typeface="Calibri"/>
              </a:rPr>
              <a:t>modell</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kan</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passa</a:t>
            </a:r>
            <a:r>
              <a:rPr lang="en-US" sz="2100" i="1">
                <a:solidFill>
                  <a:schemeClr val="bg1"/>
                </a:solidFill>
                <a:latin typeface="Calibri"/>
                <a:ea typeface="Calibri"/>
                <a:cs typeface="Calibri"/>
              </a:rPr>
              <a:t> alla </a:t>
            </a:r>
            <a:r>
              <a:rPr lang="en-US" sz="2100" i="1" err="1">
                <a:solidFill>
                  <a:schemeClr val="bg1"/>
                </a:solidFill>
                <a:latin typeface="Calibri"/>
                <a:ea typeface="Calibri"/>
                <a:cs typeface="Calibri"/>
              </a:rPr>
              <a:t>punkter</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utan</a:t>
            </a:r>
            <a:r>
              <a:rPr lang="en-US" sz="2100" i="1">
                <a:solidFill>
                  <a:schemeClr val="bg1"/>
                </a:solidFill>
                <a:latin typeface="Calibri"/>
                <a:ea typeface="Calibri"/>
                <a:cs typeface="Calibri"/>
              </a:rPr>
              <a:t> det </a:t>
            </a:r>
            <a:r>
              <a:rPr lang="en-US" sz="2100" i="1" err="1">
                <a:solidFill>
                  <a:schemeClr val="bg1"/>
                </a:solidFill>
                <a:latin typeface="Calibri"/>
                <a:ea typeface="Calibri"/>
                <a:cs typeface="Calibri"/>
              </a:rPr>
              <a:t>finns</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alltid</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en</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felmarginal</a:t>
            </a:r>
            <a:r>
              <a:rPr lang="en-US" sz="2100" i="1">
                <a:solidFill>
                  <a:schemeClr val="bg1"/>
                </a:solidFill>
                <a:latin typeface="Calibri"/>
                <a:ea typeface="Calibri"/>
                <a:cs typeface="Calibri"/>
              </a:rPr>
              <a:t>.</a:t>
            </a:r>
            <a:endParaRPr lang="en-US" sz="2100">
              <a:solidFill>
                <a:schemeClr val="bg1"/>
              </a:solidFill>
              <a:latin typeface="Calibri"/>
              <a:ea typeface="Calibri"/>
              <a:cs typeface="Calibri"/>
            </a:endParaRPr>
          </a:p>
        </p:txBody>
      </p:sp>
      <p:sp>
        <p:nvSpPr>
          <p:cNvPr id="20" name="Shape 14">
            <a:extLst>
              <a:ext uri="{FF2B5EF4-FFF2-40B4-BE49-F238E27FC236}">
                <a16:creationId xmlns:a16="http://schemas.microsoft.com/office/drawing/2014/main" id="{3DB18852-68E0-35A8-741A-E4EB69E0DD10}"/>
              </a:ext>
            </a:extLst>
          </p:cNvPr>
          <p:cNvSpPr/>
          <p:nvPr/>
        </p:nvSpPr>
        <p:spPr>
          <a:xfrm>
            <a:off x="1097280" y="6515100"/>
            <a:ext cx="960120" cy="960120"/>
          </a:xfrm>
          <a:prstGeom prst="ellipse">
            <a:avLst/>
          </a:prstGeom>
          <a:solidFill>
            <a:srgbClr val="1B4965"/>
          </a:solidFill>
          <a:ln w="12700">
            <a:solidFill>
              <a:srgbClr val="1B4965"/>
            </a:solidFill>
            <a:prstDash val="solid"/>
          </a:ln>
        </p:spPr>
        <p:txBody>
          <a:bodyPr/>
          <a:lstStyle/>
          <a:p>
            <a:endParaRPr lang="sv-FI" sz="2700">
              <a:solidFill>
                <a:schemeClr val="bg1"/>
              </a:solidFill>
            </a:endParaRPr>
          </a:p>
        </p:txBody>
      </p:sp>
      <p:sp>
        <p:nvSpPr>
          <p:cNvPr id="21" name="Text 15">
            <a:extLst>
              <a:ext uri="{FF2B5EF4-FFF2-40B4-BE49-F238E27FC236}">
                <a16:creationId xmlns:a16="http://schemas.microsoft.com/office/drawing/2014/main" id="{9FEF28AC-EC43-D82F-A11B-E1C78FF2BF76}"/>
              </a:ext>
            </a:extLst>
          </p:cNvPr>
          <p:cNvSpPr/>
          <p:nvPr/>
        </p:nvSpPr>
        <p:spPr>
          <a:xfrm>
            <a:off x="1097280" y="6515100"/>
            <a:ext cx="960120" cy="960120"/>
          </a:xfrm>
          <a:prstGeom prst="rect">
            <a:avLst/>
          </a:prstGeom>
          <a:solidFill>
            <a:schemeClr val="accent5">
              <a:lumMod val="75000"/>
            </a:schemeClr>
          </a:solid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4</a:t>
            </a:r>
            <a:endParaRPr lang="en-US" sz="3300">
              <a:solidFill>
                <a:schemeClr val="bg1"/>
              </a:solidFill>
            </a:endParaRPr>
          </a:p>
        </p:txBody>
      </p:sp>
      <p:sp>
        <p:nvSpPr>
          <p:cNvPr id="22" name="Text 16">
            <a:extLst>
              <a:ext uri="{FF2B5EF4-FFF2-40B4-BE49-F238E27FC236}">
                <a16:creationId xmlns:a16="http://schemas.microsoft.com/office/drawing/2014/main" id="{72938256-DB2F-CDC6-317B-8A4EAAFA279D}"/>
              </a:ext>
            </a:extLst>
          </p:cNvPr>
          <p:cNvSpPr/>
          <p:nvPr/>
        </p:nvSpPr>
        <p:spPr>
          <a:xfrm>
            <a:off x="2331720" y="6446520"/>
            <a:ext cx="14401800" cy="685800"/>
          </a:xfrm>
          <a:prstGeom prst="rect">
            <a:avLst/>
          </a:prstGeom>
          <a:noFill/>
          <a:ln/>
        </p:spPr>
        <p:txBody>
          <a:bodyPr wrap="square" lIns="0" tIns="0" rIns="0" bIns="0" rtlCol="0" anchor="ctr"/>
          <a:lstStyle/>
          <a:p>
            <a:r>
              <a:rPr lang="en-US" sz="2700" b="1">
                <a:solidFill>
                  <a:schemeClr val="bg1"/>
                </a:solidFill>
                <a:latin typeface="Calibri" pitchFamily="34" charset="0"/>
                <a:ea typeface="Calibri" pitchFamily="34" charset="-122"/>
                <a:cs typeface="Calibri" pitchFamily="34" charset="-120"/>
              </a:rPr>
              <a:t>AI "lär sig" genom att justera</a:t>
            </a:r>
            <a:endParaRPr lang="en-US" sz="2700">
              <a:solidFill>
                <a:schemeClr val="bg1"/>
              </a:solidFill>
            </a:endParaRPr>
          </a:p>
        </p:txBody>
      </p:sp>
      <p:sp>
        <p:nvSpPr>
          <p:cNvPr id="23" name="Text 17">
            <a:extLst>
              <a:ext uri="{FF2B5EF4-FFF2-40B4-BE49-F238E27FC236}">
                <a16:creationId xmlns:a16="http://schemas.microsoft.com/office/drawing/2014/main" id="{9FADD4B9-61A9-56B1-743B-2FA82C0EA282}"/>
              </a:ext>
            </a:extLst>
          </p:cNvPr>
          <p:cNvSpPr/>
          <p:nvPr/>
        </p:nvSpPr>
        <p:spPr>
          <a:xfrm>
            <a:off x="2331720" y="7063740"/>
            <a:ext cx="14401800" cy="685800"/>
          </a:xfrm>
          <a:prstGeom prst="rect">
            <a:avLst/>
          </a:prstGeom>
          <a:noFill/>
          <a:ln/>
        </p:spPr>
        <p:txBody>
          <a:bodyPr wrap="square" lIns="91440" tIns="45720" rIns="91440" bIns="45720" rtlCol="0" anchor="ctr"/>
          <a:lstStyle/>
          <a:p>
            <a:r>
              <a:rPr lang="en-US" sz="2100" i="1">
                <a:solidFill>
                  <a:schemeClr val="bg1"/>
                </a:solidFill>
                <a:latin typeface="Calibri"/>
                <a:ea typeface="Calibri"/>
                <a:cs typeface="Calibri"/>
              </a:rPr>
              <a:t>Precis </a:t>
            </a:r>
            <a:r>
              <a:rPr lang="en-US" sz="2100" i="1" err="1">
                <a:solidFill>
                  <a:schemeClr val="bg1"/>
                </a:solidFill>
                <a:latin typeface="Calibri"/>
                <a:ea typeface="Calibri"/>
                <a:cs typeface="Calibri"/>
              </a:rPr>
              <a:t>som</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ni</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gjorde</a:t>
            </a:r>
            <a:r>
              <a:rPr lang="en-US" sz="2100" i="1">
                <a:solidFill>
                  <a:schemeClr val="bg1"/>
                </a:solidFill>
                <a:latin typeface="Calibri"/>
                <a:ea typeface="Calibri"/>
                <a:cs typeface="Calibri"/>
              </a:rPr>
              <a:t> – </a:t>
            </a:r>
            <a:r>
              <a:rPr lang="en-US" sz="2100" i="1" err="1">
                <a:solidFill>
                  <a:schemeClr val="bg1"/>
                </a:solidFill>
                <a:latin typeface="Calibri"/>
                <a:ea typeface="Calibri"/>
                <a:cs typeface="Calibri"/>
              </a:rPr>
              <a:t>mer</a:t>
            </a:r>
            <a:r>
              <a:rPr lang="en-US" sz="2100" i="1">
                <a:solidFill>
                  <a:schemeClr val="bg1"/>
                </a:solidFill>
                <a:latin typeface="Calibri"/>
                <a:ea typeface="Calibri"/>
                <a:cs typeface="Calibri"/>
              </a:rPr>
              <a:t> data, </a:t>
            </a:r>
            <a:r>
              <a:rPr lang="en-US" sz="2100" i="1" err="1">
                <a:solidFill>
                  <a:schemeClr val="bg1"/>
                </a:solidFill>
                <a:latin typeface="Calibri"/>
                <a:ea typeface="Calibri"/>
                <a:cs typeface="Calibri"/>
              </a:rPr>
              <a:t>ny</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kalibrering</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mindre</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fel</a:t>
            </a:r>
            <a:r>
              <a:rPr lang="en-US" sz="2100" i="1">
                <a:solidFill>
                  <a:schemeClr val="bg1"/>
                </a:solidFill>
                <a:latin typeface="Calibri"/>
                <a:ea typeface="Calibri"/>
                <a:cs typeface="Calibri"/>
              </a:rPr>
              <a:t>.</a:t>
            </a:r>
            <a:endParaRPr lang="en-US" sz="2100">
              <a:solidFill>
                <a:schemeClr val="bg1"/>
              </a:solidFill>
              <a:latin typeface="Calibri"/>
              <a:ea typeface="Calibri"/>
              <a:cs typeface="Calibri"/>
            </a:endParaRPr>
          </a:p>
        </p:txBody>
      </p:sp>
      <p:sp>
        <p:nvSpPr>
          <p:cNvPr id="24" name="Shape 18">
            <a:extLst>
              <a:ext uri="{FF2B5EF4-FFF2-40B4-BE49-F238E27FC236}">
                <a16:creationId xmlns:a16="http://schemas.microsoft.com/office/drawing/2014/main" id="{88B9F0AA-AF34-E791-F86D-8D382FE1C584}"/>
              </a:ext>
            </a:extLst>
          </p:cNvPr>
          <p:cNvSpPr/>
          <p:nvPr/>
        </p:nvSpPr>
        <p:spPr>
          <a:xfrm>
            <a:off x="1097280" y="7886700"/>
            <a:ext cx="960120" cy="960120"/>
          </a:xfrm>
          <a:prstGeom prst="ellipse">
            <a:avLst/>
          </a:prstGeom>
          <a:solidFill>
            <a:schemeClr val="accent5">
              <a:lumMod val="75000"/>
            </a:schemeClr>
          </a:solidFill>
          <a:ln w="12700">
            <a:solidFill>
              <a:srgbClr val="1B4965"/>
            </a:solidFill>
            <a:prstDash val="solid"/>
          </a:ln>
        </p:spPr>
        <p:txBody>
          <a:bodyPr/>
          <a:lstStyle/>
          <a:p>
            <a:endParaRPr lang="sv-FI" sz="2700">
              <a:solidFill>
                <a:schemeClr val="bg1"/>
              </a:solidFill>
            </a:endParaRPr>
          </a:p>
        </p:txBody>
      </p:sp>
      <p:sp>
        <p:nvSpPr>
          <p:cNvPr id="25" name="Text 19">
            <a:extLst>
              <a:ext uri="{FF2B5EF4-FFF2-40B4-BE49-F238E27FC236}">
                <a16:creationId xmlns:a16="http://schemas.microsoft.com/office/drawing/2014/main" id="{8672E391-7D16-01F9-567D-5BC8795AB2BC}"/>
              </a:ext>
            </a:extLst>
          </p:cNvPr>
          <p:cNvSpPr/>
          <p:nvPr/>
        </p:nvSpPr>
        <p:spPr>
          <a:xfrm>
            <a:off x="1097280" y="7886700"/>
            <a:ext cx="960120" cy="960120"/>
          </a:xfrm>
          <a:prstGeom prst="rect">
            <a:avLst/>
          </a:prstGeom>
          <a:noFill/>
          <a:ln/>
        </p:spPr>
        <p:txBody>
          <a:bodyPr wrap="square" lIns="0" tIns="0" rIns="0" bIns="0" rtlCol="0" anchor="ctr"/>
          <a:lstStyle/>
          <a:p>
            <a:pPr algn="ctr"/>
            <a:r>
              <a:rPr lang="en-US" sz="3300" b="1">
                <a:solidFill>
                  <a:schemeClr val="bg1"/>
                </a:solidFill>
                <a:latin typeface="Calibri" pitchFamily="34" charset="0"/>
                <a:ea typeface="Calibri" pitchFamily="34" charset="-122"/>
                <a:cs typeface="Calibri" pitchFamily="34" charset="-120"/>
              </a:rPr>
              <a:t>5</a:t>
            </a:r>
            <a:endParaRPr lang="en-US" sz="3300">
              <a:solidFill>
                <a:schemeClr val="bg1"/>
              </a:solidFill>
            </a:endParaRPr>
          </a:p>
        </p:txBody>
      </p:sp>
      <p:sp>
        <p:nvSpPr>
          <p:cNvPr id="26" name="Text 20">
            <a:extLst>
              <a:ext uri="{FF2B5EF4-FFF2-40B4-BE49-F238E27FC236}">
                <a16:creationId xmlns:a16="http://schemas.microsoft.com/office/drawing/2014/main" id="{A5F9896E-541E-551B-9CA8-98F1D0B45FA2}"/>
              </a:ext>
            </a:extLst>
          </p:cNvPr>
          <p:cNvSpPr/>
          <p:nvPr/>
        </p:nvSpPr>
        <p:spPr>
          <a:xfrm>
            <a:off x="2331720" y="7818120"/>
            <a:ext cx="14401800" cy="685800"/>
          </a:xfrm>
          <a:prstGeom prst="rect">
            <a:avLst/>
          </a:prstGeom>
          <a:noFill/>
          <a:ln/>
        </p:spPr>
        <p:txBody>
          <a:bodyPr wrap="square" lIns="0" tIns="0" rIns="0" bIns="0" rtlCol="0" anchor="ctr"/>
          <a:lstStyle/>
          <a:p>
            <a:r>
              <a:rPr lang="en-US" sz="2700" b="1">
                <a:solidFill>
                  <a:schemeClr val="bg1"/>
                </a:solidFill>
                <a:latin typeface="Calibri" pitchFamily="34" charset="0"/>
                <a:ea typeface="Calibri" pitchFamily="34" charset="-122"/>
                <a:cs typeface="Calibri" pitchFamily="34" charset="-120"/>
              </a:rPr>
              <a:t>AI </a:t>
            </a:r>
            <a:r>
              <a:rPr lang="en-US" sz="2700" b="1" err="1">
                <a:solidFill>
                  <a:schemeClr val="bg1"/>
                </a:solidFill>
                <a:latin typeface="Calibri" pitchFamily="34" charset="0"/>
                <a:ea typeface="Calibri" pitchFamily="34" charset="-122"/>
                <a:cs typeface="Calibri" pitchFamily="34" charset="-120"/>
              </a:rPr>
              <a:t>bygger</a:t>
            </a:r>
            <a:r>
              <a:rPr lang="en-US" sz="2700" b="1">
                <a:solidFill>
                  <a:schemeClr val="bg1"/>
                </a:solidFill>
                <a:latin typeface="Calibri" pitchFamily="34" charset="0"/>
                <a:ea typeface="Calibri" pitchFamily="34" charset="-122"/>
                <a:cs typeface="Calibri" pitchFamily="34" charset="-120"/>
              </a:rPr>
              <a:t> </a:t>
            </a:r>
            <a:r>
              <a:rPr lang="en-US" sz="2700" b="1" err="1">
                <a:solidFill>
                  <a:schemeClr val="bg1"/>
                </a:solidFill>
                <a:latin typeface="Calibri" pitchFamily="34" charset="0"/>
                <a:ea typeface="Calibri" pitchFamily="34" charset="-122"/>
                <a:cs typeface="Calibri" pitchFamily="34" charset="-120"/>
              </a:rPr>
              <a:t>på</a:t>
            </a:r>
            <a:r>
              <a:rPr lang="en-US" sz="2700" b="1">
                <a:solidFill>
                  <a:schemeClr val="bg1"/>
                </a:solidFill>
                <a:latin typeface="Calibri" pitchFamily="34" charset="0"/>
                <a:ea typeface="Calibri" pitchFamily="34" charset="-122"/>
                <a:cs typeface="Calibri" pitchFamily="34" charset="-120"/>
              </a:rPr>
              <a:t> </a:t>
            </a:r>
            <a:r>
              <a:rPr lang="en-US" sz="2700" b="1" err="1">
                <a:solidFill>
                  <a:schemeClr val="bg1"/>
                </a:solidFill>
                <a:latin typeface="Calibri" pitchFamily="34" charset="0"/>
                <a:ea typeface="Calibri" pitchFamily="34" charset="-122"/>
                <a:cs typeface="Calibri" pitchFamily="34" charset="-120"/>
              </a:rPr>
              <a:t>matematik</a:t>
            </a:r>
            <a:endParaRPr lang="en-US" sz="2700">
              <a:solidFill>
                <a:schemeClr val="bg1"/>
              </a:solidFill>
            </a:endParaRPr>
          </a:p>
        </p:txBody>
      </p:sp>
      <p:sp>
        <p:nvSpPr>
          <p:cNvPr id="27" name="Text 21">
            <a:extLst>
              <a:ext uri="{FF2B5EF4-FFF2-40B4-BE49-F238E27FC236}">
                <a16:creationId xmlns:a16="http://schemas.microsoft.com/office/drawing/2014/main" id="{654ECC1A-CFBF-F1F8-37C1-9A80E791BDC4}"/>
              </a:ext>
            </a:extLst>
          </p:cNvPr>
          <p:cNvSpPr/>
          <p:nvPr/>
        </p:nvSpPr>
        <p:spPr>
          <a:xfrm>
            <a:off x="2331720" y="8435340"/>
            <a:ext cx="14401800" cy="685800"/>
          </a:xfrm>
          <a:prstGeom prst="rect">
            <a:avLst/>
          </a:prstGeom>
          <a:noFill/>
          <a:ln/>
        </p:spPr>
        <p:txBody>
          <a:bodyPr wrap="square" lIns="91440" tIns="45720" rIns="91440" bIns="45720" rtlCol="0" anchor="ctr"/>
          <a:lstStyle/>
          <a:p>
            <a:r>
              <a:rPr lang="en-US" sz="2100" i="1" err="1">
                <a:solidFill>
                  <a:schemeClr val="bg1"/>
                </a:solidFill>
                <a:latin typeface="Calibri"/>
                <a:ea typeface="Calibri"/>
                <a:cs typeface="Calibri"/>
              </a:rPr>
              <a:t>Bygger</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på</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att</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förutspå</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utifrån</a:t>
            </a:r>
            <a:r>
              <a:rPr lang="en-US" sz="2100" i="1">
                <a:solidFill>
                  <a:schemeClr val="bg1"/>
                </a:solidFill>
                <a:latin typeface="Calibri"/>
                <a:ea typeface="Calibri"/>
                <a:cs typeface="Calibri"/>
              </a:rPr>
              <a:t> </a:t>
            </a:r>
            <a:r>
              <a:rPr lang="en-US" sz="2100" i="1" err="1">
                <a:solidFill>
                  <a:schemeClr val="bg1"/>
                </a:solidFill>
                <a:latin typeface="Calibri"/>
                <a:ea typeface="Calibri"/>
                <a:cs typeface="Calibri"/>
              </a:rPr>
              <a:t>tidigare</a:t>
            </a:r>
            <a:r>
              <a:rPr lang="en-US" sz="2100" i="1">
                <a:solidFill>
                  <a:schemeClr val="bg1"/>
                </a:solidFill>
                <a:latin typeface="Calibri"/>
                <a:ea typeface="Calibri"/>
                <a:cs typeface="Calibri"/>
              </a:rPr>
              <a:t> data. </a:t>
            </a:r>
          </a:p>
        </p:txBody>
      </p:sp>
    </p:spTree>
    <p:extLst>
      <p:ext uri="{BB962C8B-B14F-4D97-AF65-F5344CB8AC3E}">
        <p14:creationId xmlns:p14="http://schemas.microsoft.com/office/powerpoint/2010/main" val="785443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B5EF0CD1274F34696F4F9CBA16203E0" ma:contentTypeVersion="6" ma:contentTypeDescription="Skapa ett nytt dokument." ma:contentTypeScope="" ma:versionID="06f492d9b0f75f48922e62718ec67496">
  <xsd:schema xmlns:xsd="http://www.w3.org/2001/XMLSchema" xmlns:xs="http://www.w3.org/2001/XMLSchema" xmlns:p="http://schemas.microsoft.com/office/2006/metadata/properties" xmlns:ns1="http://schemas.microsoft.com/sharepoint/v3" xmlns:ns2="fdf7f428-f537-4c5e-ac67-5befd29cf561" targetNamespace="http://schemas.microsoft.com/office/2006/metadata/properties" ma:root="true" ma:fieldsID="bed7bb038eac81c172176e6cbaf94191" ns1:_="" ns2:_="">
    <xsd:import namespace="http://schemas.microsoft.com/sharepoint/v3"/>
    <xsd:import namespace="fdf7f428-f537-4c5e-ac67-5befd29cf561"/>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Egenskaper för enhetlig efterlevnadsprincip" ma:hidden="true" ma:internalName="_ip_UnifiedCompliancePolicyProperties">
      <xsd:simpleType>
        <xsd:restriction base="dms:Note"/>
      </xsd:simpleType>
    </xsd:element>
    <xsd:element name="_ip_UnifiedCompliancePolicyUIAction" ma:index="9" nillable="true" ma:displayName="Gränssnittsåtgärd för enhetlig efterlevnadsprincip"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7f428-f537-4c5e-ac67-5befd29cf56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20079C-450D-423F-BED7-3A5466615EA4}">
  <ds:schemaRefs>
    <ds:schemaRef ds:uri="http://schemas.microsoft.com/sharepoint/v3/contenttype/forms"/>
  </ds:schemaRefs>
</ds:datastoreItem>
</file>

<file path=customXml/itemProps2.xml><?xml version="1.0" encoding="utf-8"?>
<ds:datastoreItem xmlns:ds="http://schemas.openxmlformats.org/officeDocument/2006/customXml" ds:itemID="{F108D04E-B4E5-490D-87C2-F9DC54FBF83A}">
  <ds:schemaRefs>
    <ds:schemaRef ds:uri="fdf7f428-f537-4c5e-ac67-5befd29cf5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8A5780E-554E-450C-B765-BE8C131C07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df7f428-f537-4c5e-ac67-5befd29cf5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95c6060d-c47e-49ff-bd70-27dea493f241}" enabled="0" method="" siteId="{95c6060d-c47e-49ff-bd70-27dea493f241}" removed="1"/>
</clbl:labelList>
</file>

<file path=docProps/app.xml><?xml version="1.0" encoding="utf-8"?>
<Properties xmlns="http://schemas.openxmlformats.org/officeDocument/2006/extended-properties" xmlns:vt="http://schemas.openxmlformats.org/officeDocument/2006/docPropsVTypes">
  <TotalTime>279</TotalTime>
  <Words>3588</Words>
  <Application>Microsoft Macintosh PowerPoint</Application>
  <PresentationFormat>Custom</PresentationFormat>
  <Paragraphs>720</Paragraphs>
  <Slides>47</Slides>
  <Notes>47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Century Gothic</vt:lpstr>
      <vt:lpstr>Futura Medium</vt:lpstr>
      <vt:lpstr>Arial</vt:lpstr>
      <vt:lpstr>Cambria</vt:lpstr>
      <vt:lpstr>Calibri</vt:lpstr>
      <vt:lpstr>Futura Medium</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AILIT klass 6_lektion 1</dc:title>
  <cp:lastModifiedBy>Linda Mannila</cp:lastModifiedBy>
  <cp:revision>35</cp:revision>
  <cp:lastPrinted>2025-05-26T08:02:07Z</cp:lastPrinted>
  <dcterms:created xsi:type="dcterms:W3CDTF">2006-08-16T00:00:00Z</dcterms:created>
  <dcterms:modified xsi:type="dcterms:W3CDTF">2026-09-11T17:44:50Z</dcterms:modified>
  <dc:identifier>DAGACUeNAuk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0x0101004B5EF0CD1274F34696F4F9CBA16203E0</vt:lpwstr>
  </property>
  <property fmtid="{D5CDD505-2E9C-101B-9397-08002B2CF9AE}" pid="3" name="MediaServiceImageTags">
    <vt:lpwstr/>
  </property>
</Properties>
</file>