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1"/>
  </p:notesMasterIdLst>
  <p:sldIdLst>
    <p:sldId id="283" r:id="rId5"/>
    <p:sldId id="284" r:id="rId6"/>
    <p:sldId id="281" r:id="rId7"/>
    <p:sldId id="260" r:id="rId8"/>
    <p:sldId id="300" r:id="rId9"/>
    <p:sldId id="274" r:id="rId10"/>
  </p:sldIdLst>
  <p:sldSz cx="18288000" cy="10287000"/>
  <p:notesSz cx="6858000" cy="9144000"/>
  <p:embeddedFontLst>
    <p:embeddedFont>
      <p:font typeface="Century Gothic" panose="020B050202020202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FD6165-5611-0573-E566-D15C573FD73B}" name="Mattias Wingren" initials="MW" userId="S::mattias.wingren@abo.fi::47b83867-2c62-4319-886a-90390b0bd5f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252525"/>
    <a:srgbClr val="D2E3E5"/>
    <a:srgbClr val="262627"/>
    <a:srgbClr val="92E2D2"/>
    <a:srgbClr val="252324"/>
    <a:srgbClr val="B1ECF7"/>
    <a:srgbClr val="D3E2E5"/>
    <a:srgbClr val="373536"/>
    <a:srgbClr val="2493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ED9B43-70BE-EC45-B94F-DF4330F523CE}" v="1" dt="2026-02-19T10:21:13.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82"/>
    <p:restoredTop sz="59178"/>
  </p:normalViewPr>
  <p:slideViewPr>
    <p:cSldViewPr snapToGrid="0">
      <p:cViewPr varScale="1">
        <p:scale>
          <a:sx n="48" d="100"/>
          <a:sy n="48" d="100"/>
        </p:scale>
        <p:origin x="2648"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Henriksson" userId="0247da67-66a9-4da5-8498-f930e7fda45b" providerId="ADAL" clId="{1B02861E-C7F8-5234-B778-38632F424BDF}"/>
    <pc:docChg chg="modSld">
      <pc:chgData name="John Henriksson" userId="0247da67-66a9-4da5-8498-f930e7fda45b" providerId="ADAL" clId="{1B02861E-C7F8-5234-B778-38632F424BDF}" dt="2026-02-19T10:24:04.345" v="1" actId="1076"/>
      <pc:docMkLst>
        <pc:docMk/>
      </pc:docMkLst>
      <pc:sldChg chg="addSp modSp mod">
        <pc:chgData name="John Henriksson" userId="0247da67-66a9-4da5-8498-f930e7fda45b" providerId="ADAL" clId="{1B02861E-C7F8-5234-B778-38632F424BDF}" dt="2026-02-19T10:24:04.345" v="1" actId="1076"/>
        <pc:sldMkLst>
          <pc:docMk/>
          <pc:sldMk cId="4028287150" sldId="284"/>
        </pc:sldMkLst>
        <pc:spChg chg="add mod">
          <ac:chgData name="John Henriksson" userId="0247da67-66a9-4da5-8498-f930e7fda45b" providerId="ADAL" clId="{1B02861E-C7F8-5234-B778-38632F424BDF}" dt="2026-02-19T10:21:13.167" v="0"/>
          <ac:spMkLst>
            <pc:docMk/>
            <pc:sldMk cId="4028287150" sldId="284"/>
            <ac:spMk id="2" creationId="{113C695B-E8A8-CF47-7945-F8DA5476C398}"/>
          </ac:spMkLst>
        </pc:spChg>
        <pc:spChg chg="mod">
          <ac:chgData name="John Henriksson" userId="0247da67-66a9-4da5-8498-f930e7fda45b" providerId="ADAL" clId="{1B02861E-C7F8-5234-B778-38632F424BDF}" dt="2026-02-19T10:24:04.345" v="1" actId="1076"/>
          <ac:spMkLst>
            <pc:docMk/>
            <pc:sldMk cId="4028287150" sldId="284"/>
            <ac:spMk id="17" creationId="{3A8ABA8B-A571-E6D2-C01B-6F904996DE7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ilit.f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creativecommons.org/licenses/by-nc-sa/4.0/?ref=chooser-v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2BCB-FD31-1AA2-1281-3AFD4DA5B8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313DE6-7C23-CECD-D147-DBA8929EF213}"/>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E1FF1A-B853-7186-5174-0F065FCE855B}"/>
              </a:ext>
            </a:extLst>
          </p:cNvPr>
          <p:cNvSpPr>
            <a:spLocks noGrp="1"/>
          </p:cNvSpPr>
          <p:nvPr>
            <p:ph type="body" idx="1"/>
          </p:nvPr>
        </p:nvSpPr>
        <p:spPr/>
        <p:txBody>
          <a:bodyPr/>
          <a:lstStyle/>
          <a:p>
            <a:r>
              <a:rPr lang="sv-FI">
                <a:ea typeface="Calibri"/>
                <a:cs typeface="Calibri"/>
                <a:hlinkClick r:id="rId3"/>
              </a:rPr>
              <a:t>https://ailit.fi</a:t>
            </a:r>
            <a:endParaRPr lang="sv-FI">
              <a:ea typeface="Calibri"/>
              <a:cs typeface="Calibri"/>
            </a:endParaRPr>
          </a:p>
          <a:p>
            <a:r>
              <a:rPr lang="sv-FI">
                <a:ea typeface="Calibri"/>
                <a:cs typeface="Calibri"/>
              </a:rPr>
              <a:t>Materialet lanseras under Creative Commons </a:t>
            </a:r>
            <a:r>
              <a:rPr lang="sv-FI">
                <a:hlinkClick r:id="rId4"/>
              </a:rPr>
              <a:t>CC BY-NC-SA 4.0 </a:t>
            </a:r>
          </a:p>
          <a:p>
            <a:br>
              <a:rPr lang="en-US"/>
            </a:br>
            <a:endParaRPr lang="en-US"/>
          </a:p>
        </p:txBody>
      </p:sp>
      <p:sp>
        <p:nvSpPr>
          <p:cNvPr id="4" name="Platshållare för bildnummer 3">
            <a:extLst>
              <a:ext uri="{FF2B5EF4-FFF2-40B4-BE49-F238E27FC236}">
                <a16:creationId xmlns:a16="http://schemas.microsoft.com/office/drawing/2014/main" id="{B6945A59-5B82-7C50-D17B-A1C8CE852940}"/>
              </a:ext>
            </a:extLst>
          </p:cNvPr>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426081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D184-40AA-47CF-C0EF-757D362FF5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6BD20D-1BE1-A908-2AE3-3EC350DE42E5}"/>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AC39CAAF-02E2-AE4A-8176-B68E51CBDB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Denna uppgift är tänkt att skapa en diskussion där eleverna får reflektera över hur de själva önskar använda AI i sina studier. Uppgiften består av en kort introduktion till uppgiften varefter eleverna delas in i par och sorterar arbetsmoment i uppsatsskrivning i tre kategorier (AI är förbjudet, AI kan användas &amp; AI måste användas).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Sorteringen görs i Learningapps och kräver ingen registrering. Testa den gärna själv först så du får en förståelse hur den fungerar samt kollar att länken funkar för säkerhets skull.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När eleverna gjort sin sortering är förslaget att ni tillsammans gör sorteringsuppgiften på nytt på storskärmen i klassen och eleverna får då se om alla tänkt lika eller om det finns olika synsätt. Ett annat alternativ ifall du önskar dokumentera elevernas sortering är att de tar en skärmdump när de är klara med sin sortering och lämnar in denna för varje par. OBS! När eleverna stänger fliken i webbläsaren raderas deras sortering.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Detta moment är gjort för att även fungera som en del av en introduktion till eventuella lokala AI-riktlinjer som för stunden tenderar följa samma kategorisering. Dessa är en förenklad version av the AI Assessment Scale (Perkins, M., Furze, L., Roe, J. &amp; MacVaugh (2024). The Artificial Intelligence Assessment Scale (AIAS): A Framework for Ethical Integration of Generative AI in Educational Assessment. (2024). Journal of University Teaching and Learning Practice, 21(06). https://doi.org/10.53761/q3azde36)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Vasa Övningsskolas riktlinjer hittas här: https://www.abo.fi/vos/ai/</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Tidsåtgången är svår att uppskatta men det gör inget ifall eleverna fastnar i diskussioner och inte hinner sortera exakt alla lappar. Ordningen slumpas och lapparna är totalt 10 till antalet. Reservera ca 20-30 min totalt men det går alltså att klippa av elevernas diskussion och ta den gemensamt vid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Denna uppgift är ämnesövergripande och platsar in i så gott som samtliga ämnen (studieteknik) samt elevhandledning eller introduktion för åk 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p:txBody>
      </p:sp>
      <p:sp>
        <p:nvSpPr>
          <p:cNvPr id="4" name="Platshållare för bildnummer 3">
            <a:extLst>
              <a:ext uri="{FF2B5EF4-FFF2-40B4-BE49-F238E27FC236}">
                <a16:creationId xmlns:a16="http://schemas.microsoft.com/office/drawing/2014/main" id="{DCAE8380-9E0C-D003-E8AF-88C2093EE781}"/>
              </a:ext>
            </a:extLst>
          </p:cNvPr>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6218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SE" noProof="0" dirty="0">
                <a:ea typeface="Calibri"/>
                <a:cs typeface="Calibri"/>
              </a:rPr>
              <a:t>Fri introduktion och diskussion kring dagens tema. </a:t>
            </a:r>
          </a:p>
          <a:p>
            <a:endParaRPr lang="sv-SE" noProof="0" dirty="0">
              <a:ea typeface="Calibri"/>
              <a:cs typeface="Calibri"/>
            </a:endParaRPr>
          </a:p>
          <a:p>
            <a:r>
              <a:rPr lang="sv-SE" noProof="0" dirty="0">
                <a:ea typeface="Calibri"/>
                <a:cs typeface="Calibri"/>
              </a:rPr>
              <a:t>Om ni har lokala AI-riktlinjer som behöver introduceras kan ni med fördel koppla an till dessa.</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474026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Det är dessa frågor vi skall fundera djupare på. </a:t>
            </a:r>
            <a:endParaRPr lang="sv-FI"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75A13-11C6-8B78-5A14-80AFC65D2EE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95BB41-D5B3-E785-4863-2B26EA31070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AF9E650-A6ED-972B-A5E0-D8AFA05BF89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B8282E7-BB3E-0D59-3D18-607905F6604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306EE83-71B4-AFD6-9369-F9A13D20C0F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ea typeface="Calibri"/>
                <a:cs typeface="Calibri"/>
              </a:rPr>
              <a:t>Ifall länken eller QR-koden inte fungerar av någon orsak hittar du här en direktlänk till uppgiften i Learningapps:</a:t>
            </a:r>
          </a:p>
          <a:p>
            <a:r>
              <a:rPr lang="sv-FI" dirty="0">
                <a:ea typeface="Calibri"/>
                <a:cs typeface="Calibri"/>
              </a:rPr>
              <a:t>https://learningapps.org/display?v=p8pgdbcyj25</a:t>
            </a:r>
          </a:p>
          <a:p>
            <a:endParaRPr lang="sv-FI" dirty="0">
              <a:ea typeface="Calibri"/>
              <a:cs typeface="Calibri"/>
            </a:endParaRPr>
          </a:p>
          <a:p>
            <a:r>
              <a:rPr lang="sv-FI" dirty="0">
                <a:ea typeface="Calibri"/>
                <a:cs typeface="Calibri"/>
              </a:rPr>
              <a:t>Målet med uppgiften är att eleverna skall diskutera hur AI kunde användas i olika arbetsmoment. Exemplet handlar om en fiktiv uppsats som t.ex. någon annan elevgrupp skall skriva och vi har redan kommit överens om att vi samtidigt vill öva oss att använda AI. Nu är frågan i vilka arbetsmoment detta kunde göras så att vi ändå lär oss skriva uppsatser och att det fortsättningsvis är elevens uppsats?</a:t>
            </a:r>
          </a:p>
          <a:p>
            <a:endParaRPr lang="sv-FI" dirty="0">
              <a:ea typeface="Calibri"/>
              <a:cs typeface="Calibri"/>
            </a:endParaRPr>
          </a:p>
          <a:p>
            <a:r>
              <a:rPr lang="sv-FI" dirty="0">
                <a:ea typeface="Calibri"/>
                <a:cs typeface="Calibri"/>
              </a:rPr>
              <a:t>Tips när du introducerar uppgiften:</a:t>
            </a:r>
          </a:p>
          <a:p>
            <a:pPr marL="228600" indent="-228600">
              <a:buAutoNum type="arabicPeriod"/>
            </a:pPr>
            <a:r>
              <a:rPr lang="sv-FI" dirty="0">
                <a:ea typeface="Calibri"/>
                <a:cs typeface="Calibri"/>
              </a:rPr>
              <a:t>Be eleverna gå in på länken och kolla att alla kommit in. En enhet/par eller grupp räcker.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FI" dirty="0">
                <a:ea typeface="Calibri"/>
                <a:cs typeface="Calibri"/>
              </a:rPr>
              <a:t>Öppna länken själv på storskärm och visa hur det fungerar med första lappen (de kommer i slumpad ordning). Lapparna är totalt 10 till antalet. </a:t>
            </a:r>
          </a:p>
          <a:p>
            <a:pPr marL="685800" lvl="1" indent="-228600">
              <a:buAutoNum type="arabicPeriod"/>
            </a:pPr>
            <a:r>
              <a:rPr lang="sv-FI" dirty="0">
                <a:ea typeface="Calibri"/>
                <a:cs typeface="Calibri"/>
              </a:rPr>
              <a:t>Detta är bara en specifik fiktiv uppsats. I nästa uppsats kommer vi kanske att tänka på ett annat sätt.</a:t>
            </a:r>
          </a:p>
          <a:p>
            <a:pPr marL="685800" lvl="1" indent="-228600">
              <a:buAutoNum type="arabicPeriod"/>
            </a:pPr>
            <a:r>
              <a:rPr lang="sv-FI" dirty="0">
                <a:ea typeface="Calibri"/>
                <a:cs typeface="Calibri"/>
              </a:rPr>
              <a:t>I just denna uppgift vill vi öva oss att använda AI någon gång i processen. Antingen är det frivilligt i något moment (GUL: AI kan användas) eller obligatoriskt att använda (GRÖN: AI måste användas). Några lappar skall alltså in i dessa kategorier men vilka?</a:t>
            </a:r>
          </a:p>
          <a:p>
            <a:pPr marL="685800" lvl="1" indent="-228600">
              <a:buAutoNum type="arabicPeriod"/>
            </a:pPr>
            <a:r>
              <a:rPr lang="sv-FI" dirty="0">
                <a:ea typeface="Calibri"/>
                <a:cs typeface="Calibri"/>
              </a:rPr>
              <a:t>Den blåa knappen nere i hörnet behövs inte. Den går tyvärr inte att ta bort men denna uppgift är gjord så att det inte finns några rätta svar.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FI" dirty="0">
                <a:ea typeface="Calibri"/>
                <a:cs typeface="Calibri"/>
              </a:rPr>
              <a:t>När alla förstått uppgiften ge dem ca 10-15 minuter att sortera lapparna. </a:t>
            </a:r>
            <a:r>
              <a:rPr lang="sv-FI" dirty="0"/>
              <a:t>OBS! När eleverna stänger fliken i webbläsaren raderas deras sortering. </a:t>
            </a:r>
            <a:endParaRPr lang="sv-FI" dirty="0">
              <a:ea typeface="Calibri"/>
              <a:cs typeface="Calibri"/>
            </a:endParaRPr>
          </a:p>
          <a:p>
            <a:pPr marL="228600" lvl="0" indent="-228600">
              <a:buAutoNum type="arabicPeriod"/>
            </a:pPr>
            <a:endParaRPr lang="sv-FI" dirty="0">
              <a:ea typeface="Calibri"/>
              <a:cs typeface="Calibri"/>
            </a:endParaRPr>
          </a:p>
          <a:p>
            <a:r>
              <a:rPr lang="sv-FI" dirty="0">
                <a:ea typeface="Calibri"/>
                <a:cs typeface="Calibri"/>
              </a:rPr>
              <a:t>Genomgång:</a:t>
            </a:r>
          </a:p>
          <a:p>
            <a:pPr marL="228600" indent="-228600">
              <a:buFont typeface="+mj-lt"/>
              <a:buAutoNum type="arabicPeriod"/>
            </a:pPr>
            <a:r>
              <a:rPr lang="sv-FI" dirty="0">
                <a:ea typeface="Calibri"/>
                <a:cs typeface="Calibri"/>
              </a:rPr>
              <a:t>Be eleverna hålla sidan uppe på sin sortering och klicka på uppdatera-knappen i din webbläsare på storskärm så nollas eventuella sorteringar du gjort i intron. </a:t>
            </a:r>
          </a:p>
          <a:p>
            <a:pPr marL="228600" indent="-228600">
              <a:buFont typeface="+mj-lt"/>
              <a:buAutoNum type="arabicPeriod"/>
            </a:pPr>
            <a:r>
              <a:rPr lang="sv-FI" dirty="0">
                <a:ea typeface="Calibri"/>
                <a:cs typeface="Calibri"/>
              </a:rPr>
              <a:t>Ta en lapp i taget och be eleverna säga vart de satt den. Om du har tid ber du en grupp säga vart de placerade den och varför, kollar om andra tänkt olika och placerar den när en koncensus verkar finnas. Om tiden är knapp kan man ta den första lappen och be grupperna ropa vilken färgs ruta de satt den i alla samtidigt (grön, gul eller röd) och se om en koncensus finns.</a:t>
            </a:r>
          </a:p>
          <a:p>
            <a:pPr marL="228600" indent="-228600">
              <a:buFont typeface="+mj-lt"/>
              <a:buAutoNum type="arabicPeriod"/>
            </a:pPr>
            <a:r>
              <a:rPr lang="sv-FI" dirty="0">
                <a:ea typeface="Calibri"/>
                <a:cs typeface="Calibri"/>
              </a:rPr>
              <a:t>Vissa lappar är knepigare än andra och här kommer några tips:</a:t>
            </a:r>
          </a:p>
          <a:p>
            <a:pPr marL="685800" lvl="1" indent="-228600">
              <a:buFont typeface="+mj-lt"/>
              <a:buAutoNum type="arabicPeriod"/>
            </a:pPr>
            <a:r>
              <a:rPr lang="sv-FI" dirty="0">
                <a:ea typeface="Calibri"/>
                <a:cs typeface="Calibri"/>
              </a:rPr>
              <a:t>Informationssökning: Vi vet att AI kan hallucinera men samtidigt används AI mycket för informationssökning. Hallucinationer handlar ofta om detaljer (personer, årtal etc.) medan det är mer sannolikt att övergripande summeringar av teman (ex. förklara vattnets krettslopp) blir mer korrekt. </a:t>
            </a:r>
          </a:p>
          <a:p>
            <a:pPr marL="685800" lvl="1" indent="-228600">
              <a:buFont typeface="+mj-lt"/>
              <a:buAutoNum type="arabicPeriod"/>
            </a:pPr>
            <a:r>
              <a:rPr lang="sv-FI" dirty="0">
                <a:ea typeface="Calibri"/>
                <a:cs typeface="Calibri"/>
              </a:rPr>
              <a:t>Reflekterande texter: Kan AI tänka som du? Vet AI vad du tänker?</a:t>
            </a:r>
          </a:p>
          <a:p>
            <a:pPr marL="685800" lvl="1" indent="-228600">
              <a:buFont typeface="+mj-lt"/>
              <a:buAutoNum type="arabicPeriod"/>
            </a:pPr>
            <a:r>
              <a:rPr lang="sv-FI" dirty="0">
                <a:ea typeface="Calibri"/>
                <a:cs typeface="Calibri"/>
              </a:rPr>
              <a:t>Källhänvisningar: Risken är stor att generativ AI hallucinerar (hittar på) källor eller får detaljerna fel (namn, sidor, årtal etc). Pga. Detta är det knepigt att delegera detta till en AI. </a:t>
            </a:r>
          </a:p>
          <a:p>
            <a:pPr marL="228600" lvl="0" indent="-228600">
              <a:buFont typeface="+mj-lt"/>
              <a:buAutoNum type="arabicPeriod"/>
            </a:pPr>
            <a:r>
              <a:rPr lang="sv-FI" dirty="0">
                <a:ea typeface="Calibri"/>
                <a:cs typeface="Calibri"/>
              </a:rPr>
              <a:t>Summera gärna till sist när ni kommit igenom alla lappar. Var landade vi och hur gick tankarna? Vad lärde vi oss?</a:t>
            </a:r>
          </a:p>
          <a:p>
            <a:endParaRPr lang="sv-FI" dirty="0">
              <a:ea typeface="Calibri"/>
              <a:cs typeface="Calibri"/>
            </a:endParaRPr>
          </a:p>
          <a:p>
            <a:endParaRPr lang="sv-FI"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Ifall du önskar dokumentera elevernas sortering kan du be grupperna ta en skärmdump när de är klara med sin sortering och lämnar in den till dig. </a:t>
            </a:r>
            <a:endParaRPr lang="sv-FI" dirty="0">
              <a:ea typeface="Calibri"/>
              <a:cs typeface="Calibri"/>
            </a:endParaRPr>
          </a:p>
          <a:p>
            <a:endParaRPr lang="sv-FI" dirty="0">
              <a:ea typeface="Calibri"/>
              <a:cs typeface="Calibri"/>
            </a:endParaRPr>
          </a:p>
          <a:p>
            <a:endParaRPr lang="sv-FI" dirty="0">
              <a:ea typeface="Calibri"/>
              <a:cs typeface="Calibri"/>
            </a:endParaRPr>
          </a:p>
        </p:txBody>
      </p:sp>
      <p:sp>
        <p:nvSpPr>
          <p:cNvPr id="6" name="Footer Placeholder 5">
            <a:extLst>
              <a:ext uri="{FF2B5EF4-FFF2-40B4-BE49-F238E27FC236}">
                <a16:creationId xmlns:a16="http://schemas.microsoft.com/office/drawing/2014/main" id="{A2C72064-D54D-25B4-5C95-B895DE51F29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94298F8-FA26-FEA6-32B0-28079E08914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90407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creativecommons.org/licenses/by-nc-sa/4.0/?ref=chooser-v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microsoft.com/office/2007/relationships/hdphoto" Target="../media/hdphoto3.wdp"/><Relationship Id="rId9" Type="http://schemas.openxmlformats.org/officeDocument/2006/relationships/image" Target="../media/image18.sv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microsoft.com/office/2007/relationships/hdphoto" Target="../media/hdphoto3.wdp"/><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4.wdp"/><Relationship Id="rId7"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4A0635-1BC8-E369-ECDC-7D623DD433AD}"/>
            </a:ext>
          </a:extLst>
        </p:cNvPr>
        <p:cNvGrpSpPr/>
        <p:nvPr/>
      </p:nvGrpSpPr>
      <p:grpSpPr>
        <a:xfrm>
          <a:off x="0" y="0"/>
          <a:ext cx="0" cy="0"/>
          <a:chOff x="0" y="0"/>
          <a:chExt cx="0" cy="0"/>
        </a:xfrm>
      </p:grpSpPr>
      <p:pic>
        <p:nvPicPr>
          <p:cNvPr id="19" name="Bildobjekt 18">
            <a:extLst>
              <a:ext uri="{FF2B5EF4-FFF2-40B4-BE49-F238E27FC236}">
                <a16:creationId xmlns:a16="http://schemas.microsoft.com/office/drawing/2014/main" id="{28D10541-46F8-E6B3-5C5E-C2F5EAA9E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44531"/>
            <a:ext cx="18397923" cy="10484053"/>
          </a:xfrm>
          <a:prstGeom prst="rect">
            <a:avLst/>
          </a:prstGeom>
        </p:spPr>
      </p:pic>
      <p:sp>
        <p:nvSpPr>
          <p:cNvPr id="17" name="Rektangel 16">
            <a:extLst>
              <a:ext uri="{FF2B5EF4-FFF2-40B4-BE49-F238E27FC236}">
                <a16:creationId xmlns:a16="http://schemas.microsoft.com/office/drawing/2014/main" id="{4EBA923E-6FD1-0DD4-BC92-DD6DE3D7B4F9}"/>
              </a:ext>
            </a:extLst>
          </p:cNvPr>
          <p:cNvSpPr/>
          <p:nvPr/>
        </p:nvSpPr>
        <p:spPr>
          <a:xfrm>
            <a:off x="13321" y="0"/>
            <a:ext cx="18384601" cy="10484053"/>
          </a:xfrm>
          <a:prstGeom prst="rect">
            <a:avLst/>
          </a:prstGeom>
          <a:solidFill>
            <a:schemeClr val="tx1">
              <a:alpha val="3201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solidFill>
                <a:srgbClr val="FFFFFF"/>
              </a:solidFill>
            </a:endParaRPr>
          </a:p>
        </p:txBody>
      </p:sp>
      <p:sp>
        <p:nvSpPr>
          <p:cNvPr id="12" name="Freeform 5">
            <a:extLst>
              <a:ext uri="{FF2B5EF4-FFF2-40B4-BE49-F238E27FC236}">
                <a16:creationId xmlns:a16="http://schemas.microsoft.com/office/drawing/2014/main" id="{02C39122-C825-60D8-5954-857798E693A2}"/>
              </a:ext>
            </a:extLst>
          </p:cNvPr>
          <p:cNvSpPr/>
          <p:nvPr/>
        </p:nvSpPr>
        <p:spPr>
          <a:xfrm>
            <a:off x="7008620" y="8352428"/>
            <a:ext cx="3281189" cy="1095097"/>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4"/>
            <a:stretch>
              <a:fillRect/>
            </a:stretch>
          </a:blipFill>
        </p:spPr>
        <p:txBody>
          <a:bodyPr/>
          <a:lstStyle/>
          <a:p>
            <a:endParaRPr lang="sv-FI"/>
          </a:p>
        </p:txBody>
      </p:sp>
      <p:sp>
        <p:nvSpPr>
          <p:cNvPr id="13" name="Freeform 6">
            <a:extLst>
              <a:ext uri="{FF2B5EF4-FFF2-40B4-BE49-F238E27FC236}">
                <a16:creationId xmlns:a16="http://schemas.microsoft.com/office/drawing/2014/main" id="{C1E49E8D-714E-8705-C360-9E191C13DF57}"/>
              </a:ext>
            </a:extLst>
          </p:cNvPr>
          <p:cNvSpPr/>
          <p:nvPr/>
        </p:nvSpPr>
        <p:spPr>
          <a:xfrm>
            <a:off x="11291911" y="8504695"/>
            <a:ext cx="3040625" cy="790562"/>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5"/>
            <a:stretch>
              <a:fillRect/>
            </a:stretch>
          </a:blipFill>
        </p:spPr>
        <p:txBody>
          <a:bodyPr/>
          <a:lstStyle/>
          <a:p>
            <a:endParaRPr lang="sv-FI"/>
          </a:p>
        </p:txBody>
      </p:sp>
      <p:sp>
        <p:nvSpPr>
          <p:cNvPr id="14" name="Freeform 7">
            <a:extLst>
              <a:ext uri="{FF2B5EF4-FFF2-40B4-BE49-F238E27FC236}">
                <a16:creationId xmlns:a16="http://schemas.microsoft.com/office/drawing/2014/main" id="{5539EC20-E086-6AFC-4F16-17297689830C}"/>
              </a:ext>
            </a:extLst>
          </p:cNvPr>
          <p:cNvSpPr/>
          <p:nvPr/>
        </p:nvSpPr>
        <p:spPr>
          <a:xfrm>
            <a:off x="4066894" y="8329068"/>
            <a:ext cx="2100119" cy="96618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6"/>
            <a:stretch>
              <a:fillRect/>
            </a:stretch>
          </a:blipFill>
        </p:spPr>
        <p:txBody>
          <a:bodyPr/>
          <a:lstStyle/>
          <a:p>
            <a:endParaRPr lang="sv-FI"/>
          </a:p>
        </p:txBody>
      </p:sp>
      <p:sp>
        <p:nvSpPr>
          <p:cNvPr id="15" name="TextBox 8">
            <a:extLst>
              <a:ext uri="{FF2B5EF4-FFF2-40B4-BE49-F238E27FC236}">
                <a16:creationId xmlns:a16="http://schemas.microsoft.com/office/drawing/2014/main" id="{424A9535-FBC4-2801-5DC2-9F4230E21AF7}"/>
              </a:ext>
            </a:extLst>
          </p:cNvPr>
          <p:cNvSpPr txBox="1"/>
          <p:nvPr/>
        </p:nvSpPr>
        <p:spPr>
          <a:xfrm>
            <a:off x="15118564" y="317354"/>
            <a:ext cx="2815767" cy="461280"/>
          </a:xfrm>
          <a:prstGeom prst="rect">
            <a:avLst/>
          </a:prstGeom>
        </p:spPr>
        <p:txBody>
          <a:bodyPr lIns="0" tIns="0" rIns="0" bIns="0" rtlCol="0" anchor="t">
            <a:spAutoFit/>
          </a:bodyPr>
          <a:lstStyle/>
          <a:p>
            <a:pPr algn="r">
              <a:lnSpc>
                <a:spcPts val="3872"/>
              </a:lnSpc>
            </a:pPr>
            <a:r>
              <a:rPr lang="en-US" sz="2800">
                <a:solidFill>
                  <a:srgbClr val="FDF8F3"/>
                </a:solidFill>
                <a:latin typeface="Futura Medium" panose="020B0602020204020303" pitchFamily="34" charset="-79"/>
                <a:ea typeface="Hero"/>
                <a:cs typeface="Futura Medium" panose="020B0602020204020303" pitchFamily="34" charset="-79"/>
                <a:sym typeface="Hero"/>
              </a:rPr>
              <a:t>AILIT.FI</a:t>
            </a:r>
          </a:p>
        </p:txBody>
      </p:sp>
      <p:pic>
        <p:nvPicPr>
          <p:cNvPr id="8" name="Bildobjekt 7">
            <a:extLst>
              <a:ext uri="{FF2B5EF4-FFF2-40B4-BE49-F238E27FC236}">
                <a16:creationId xmlns:a16="http://schemas.microsoft.com/office/drawing/2014/main" id="{1CA1F646-3096-3404-05BF-B37D718F6F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5083" y="991743"/>
            <a:ext cx="9173013" cy="5159820"/>
          </a:xfrm>
          <a:prstGeom prst="rect">
            <a:avLst/>
          </a:prstGeom>
        </p:spPr>
      </p:pic>
      <p:pic>
        <p:nvPicPr>
          <p:cNvPr id="16" name="Bildobjekt 15" descr="En bild som visar svart, skärmbild, design&#10;&#10;Automatiskt genererad beskrivning">
            <a:extLst>
              <a:ext uri="{FF2B5EF4-FFF2-40B4-BE49-F238E27FC236}">
                <a16:creationId xmlns:a16="http://schemas.microsoft.com/office/drawing/2014/main" id="{8D968900-AB6C-99F4-5933-AEE9C6FF0775}"/>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678032" y="5927672"/>
            <a:ext cx="4613879" cy="1484310"/>
          </a:xfrm>
          <a:prstGeom prst="rect">
            <a:avLst/>
          </a:prstGeom>
        </p:spPr>
      </p:pic>
      <p:pic>
        <p:nvPicPr>
          <p:cNvPr id="20" name="Bildobjekt 19" descr="En bild som visar skiss, linjeritning, konst&#10;&#10;Automatiskt genererad beskrivning">
            <a:extLst>
              <a:ext uri="{FF2B5EF4-FFF2-40B4-BE49-F238E27FC236}">
                <a16:creationId xmlns:a16="http://schemas.microsoft.com/office/drawing/2014/main" id="{4F755466-4090-36E6-D091-D4F93DEB5C7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pic>
        <p:nvPicPr>
          <p:cNvPr id="21" name="Bildobjekt 20">
            <a:extLst>
              <a:ext uri="{FF2B5EF4-FFF2-40B4-BE49-F238E27FC236}">
                <a16:creationId xmlns:a16="http://schemas.microsoft.com/office/drawing/2014/main" id="{F97BF229-BA21-0942-0634-5833574ADBD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628670">
            <a:off x="-762550" y="2618559"/>
            <a:ext cx="2957257" cy="5049883"/>
          </a:xfrm>
          <a:prstGeom prst="rect">
            <a:avLst/>
          </a:prstGeom>
        </p:spPr>
      </p:pic>
      <p:sp>
        <p:nvSpPr>
          <p:cNvPr id="2" name="TextBox 1">
            <a:extLst>
              <a:ext uri="{FF2B5EF4-FFF2-40B4-BE49-F238E27FC236}">
                <a16:creationId xmlns:a16="http://schemas.microsoft.com/office/drawing/2014/main" id="{66624D34-7862-0655-16DC-03B9565D8913}"/>
              </a:ext>
            </a:extLst>
          </p:cNvPr>
          <p:cNvSpPr txBox="1"/>
          <p:nvPr/>
        </p:nvSpPr>
        <p:spPr>
          <a:xfrm>
            <a:off x="6348664" y="9908005"/>
            <a:ext cx="60117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FI">
                <a:solidFill>
                  <a:schemeClr val="bg1"/>
                </a:solidFill>
              </a:rPr>
              <a:t>Materialet lanseras under </a:t>
            </a:r>
            <a:r>
              <a:rPr lang="sv-FI" err="1">
                <a:solidFill>
                  <a:schemeClr val="bg1"/>
                </a:solidFill>
              </a:rPr>
              <a:t>Creative</a:t>
            </a:r>
            <a:r>
              <a:rPr lang="sv-FI">
                <a:solidFill>
                  <a:schemeClr val="bg1"/>
                </a:solidFill>
              </a:rPr>
              <a:t> </a:t>
            </a:r>
            <a:r>
              <a:rPr lang="sv-FI" err="1">
                <a:solidFill>
                  <a:schemeClr val="bg1"/>
                </a:solidFill>
              </a:rPr>
              <a:t>Commons</a:t>
            </a:r>
            <a:r>
              <a:rPr lang="sv-FI">
                <a:solidFill>
                  <a:schemeClr val="bg1"/>
                </a:solidFill>
              </a:rPr>
              <a:t> </a:t>
            </a:r>
            <a:r>
              <a:rPr lang="sv-FI" u="sng">
                <a:solidFill>
                  <a:schemeClr val="bg1"/>
                </a:solidFill>
                <a:ea typeface="Calibri"/>
                <a:cs typeface="Calibri"/>
                <a:hlinkClick r:id="rId12">
                  <a:extLst>
                    <a:ext uri="{A12FA001-AC4F-418D-AE19-62706E023703}">
                      <ahyp:hlinkClr xmlns:ahyp="http://schemas.microsoft.com/office/drawing/2018/hyperlinkcolor" val="tx"/>
                    </a:ext>
                  </a:extLst>
                </a:hlinkClick>
              </a:rPr>
              <a:t>CC BY-NC-SA 4.0 </a:t>
            </a:r>
            <a:endParaRPr lang="en-GB">
              <a:solidFill>
                <a:schemeClr val="bg1"/>
              </a:solidFill>
              <a:ea typeface="Calibri"/>
              <a:cs typeface="Calibri"/>
              <a:hlinkClick r:id="rId1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26189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F310D7-1935-B7D2-04C6-B58B3905D72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0E17CD1-737A-7C6A-6C95-AD013CFBEA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7" name="Rektangel 16">
            <a:extLst>
              <a:ext uri="{FF2B5EF4-FFF2-40B4-BE49-F238E27FC236}">
                <a16:creationId xmlns:a16="http://schemas.microsoft.com/office/drawing/2014/main" id="{3A8ABA8B-A571-E6D2-C01B-6F904996DE76}"/>
              </a:ext>
            </a:extLst>
          </p:cNvPr>
          <p:cNvSpPr/>
          <p:nvPr/>
        </p:nvSpPr>
        <p:spPr>
          <a:xfrm>
            <a:off x="0" y="51244"/>
            <a:ext cx="18423177" cy="10285093"/>
          </a:xfrm>
          <a:prstGeom prst="rect">
            <a:avLst/>
          </a:prstGeom>
          <a:solidFill>
            <a:schemeClr val="tx1">
              <a:alpha val="320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15" name="TextBox 8">
            <a:extLst>
              <a:ext uri="{FF2B5EF4-FFF2-40B4-BE49-F238E27FC236}">
                <a16:creationId xmlns:a16="http://schemas.microsoft.com/office/drawing/2014/main" id="{EA036C52-85C2-7B07-B95F-8A8A0D4B749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3" name="TextBox 5">
            <a:extLst>
              <a:ext uri="{FF2B5EF4-FFF2-40B4-BE49-F238E27FC236}">
                <a16:creationId xmlns:a16="http://schemas.microsoft.com/office/drawing/2014/main" id="{198CD989-BABC-0C8D-E736-E850D79B1FF0}"/>
              </a:ext>
            </a:extLst>
          </p:cNvPr>
          <p:cNvSpPr txBox="1"/>
          <p:nvPr/>
        </p:nvSpPr>
        <p:spPr>
          <a:xfrm>
            <a:off x="1977462" y="3972377"/>
            <a:ext cx="14429676" cy="1767150"/>
          </a:xfrm>
          <a:prstGeom prst="rect">
            <a:avLst/>
          </a:prstGeom>
        </p:spPr>
        <p:txBody>
          <a:bodyPr wrap="square" lIns="0" tIns="0" rIns="0" bIns="0" rtlCol="0" anchor="t">
            <a:spAutoFit/>
          </a:bodyPr>
          <a:lstStyle/>
          <a:p>
            <a:pPr algn="ctr">
              <a:lnSpc>
                <a:spcPts val="15266"/>
              </a:lnSpc>
            </a:pPr>
            <a:r>
              <a:rPr lang="sv-FI" sz="9600" b="1" dirty="0">
                <a:solidFill>
                  <a:schemeClr val="bg1"/>
                </a:solidFill>
                <a:latin typeface="FUTURA MEDIUM" panose="020B0602020204020303" pitchFamily="34" charset="-79"/>
                <a:cs typeface="FUTURA MEDIUM" panose="020B0602020204020303" pitchFamily="34" charset="-79"/>
                <a:sym typeface="Proxima Nova Bold"/>
              </a:rPr>
              <a:t>AI och lärande</a:t>
            </a:r>
          </a:p>
        </p:txBody>
      </p:sp>
      <p:pic>
        <p:nvPicPr>
          <p:cNvPr id="4" name="Bildobjekt 3" descr="En bild som visar svart, skärmbild, design&#10;&#10;Automatiskt genererad beskrivning">
            <a:extLst>
              <a:ext uri="{FF2B5EF4-FFF2-40B4-BE49-F238E27FC236}">
                <a16:creationId xmlns:a16="http://schemas.microsoft.com/office/drawing/2014/main" id="{DCB4A164-22B4-F3E1-81C2-BDE9A34DFA4A}"/>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rcRect/>
          <a:stretch/>
        </p:blipFill>
        <p:spPr>
          <a:xfrm>
            <a:off x="8060124" y="5935522"/>
            <a:ext cx="2264352" cy="1704013"/>
          </a:xfrm>
          <a:prstGeom prst="rect">
            <a:avLst/>
          </a:prstGeom>
        </p:spPr>
      </p:pic>
      <p:pic>
        <p:nvPicPr>
          <p:cNvPr id="6" name="Bildobjekt 5" descr="En bild som visar tecknad serie, leksak&#10;&#10;Automatiskt genererad beskrivning">
            <a:extLst>
              <a:ext uri="{FF2B5EF4-FFF2-40B4-BE49-F238E27FC236}">
                <a16:creationId xmlns:a16="http://schemas.microsoft.com/office/drawing/2014/main" id="{32993D26-E580-59D3-7871-DF95A61A213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541640" y="4550178"/>
            <a:ext cx="6382632" cy="5734915"/>
          </a:xfrm>
          <a:prstGeom prst="rect">
            <a:avLst/>
          </a:prstGeom>
        </p:spPr>
      </p:pic>
      <p:sp>
        <p:nvSpPr>
          <p:cNvPr id="2" name="TextBox 1">
            <a:extLst>
              <a:ext uri="{FF2B5EF4-FFF2-40B4-BE49-F238E27FC236}">
                <a16:creationId xmlns:a16="http://schemas.microsoft.com/office/drawing/2014/main" id="{113C695B-E8A8-CF47-7945-F8DA5476C398}"/>
              </a:ext>
            </a:extLst>
          </p:cNvPr>
          <p:cNvSpPr txBox="1"/>
          <p:nvPr/>
        </p:nvSpPr>
        <p:spPr>
          <a:xfrm>
            <a:off x="148500" y="51244"/>
            <a:ext cx="4476583" cy="830997"/>
          </a:xfrm>
          <a:prstGeom prst="rect">
            <a:avLst/>
          </a:prstGeom>
          <a:noFill/>
        </p:spPr>
        <p:txBody>
          <a:bodyPr wrap="square" rtlCol="0">
            <a:spAutoFit/>
          </a:bodyPr>
          <a:lstStyle/>
          <a:p>
            <a:r>
              <a:rPr lang="sv-SE" sz="2400" dirty="0">
                <a:solidFill>
                  <a:schemeClr val="bg1"/>
                </a:solidFill>
                <a:latin typeface="Futura Medium" panose="020B0602020204020303" pitchFamily="34" charset="-79"/>
                <a:cs typeface="Futura Medium" panose="020B0602020204020303" pitchFamily="34" charset="-79"/>
              </a:rPr>
              <a:t>TIPS: Lärarhandledning hittas i presentationsanteckningarna</a:t>
            </a:r>
          </a:p>
        </p:txBody>
      </p:sp>
    </p:spTree>
    <p:extLst>
      <p:ext uri="{BB962C8B-B14F-4D97-AF65-F5344CB8AC3E}">
        <p14:creationId xmlns:p14="http://schemas.microsoft.com/office/powerpoint/2010/main" val="402828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8788400" y="2411595"/>
            <a:ext cx="7626848" cy="6555641"/>
          </a:xfrm>
          <a:prstGeom prst="rect">
            <a:avLst/>
          </a:prstGeom>
        </p:spPr>
        <p:txBody>
          <a:bodyPr wrap="square" lIns="0" tIns="0" rIns="0" bIns="0" rtlCol="0" anchor="t">
            <a:spAutoFit/>
          </a:bodyPr>
          <a:lstStyle/>
          <a:p>
            <a:r>
              <a:rPr lang="sv-FI" sz="6600" b="1" dirty="0">
                <a:solidFill>
                  <a:schemeClr val="bg1"/>
                </a:solidFill>
                <a:latin typeface="FUTURA MEDIUM" panose="020B0602020204020303" pitchFamily="34" charset="-79"/>
                <a:cs typeface="FUTURA MEDIUM" panose="020B0602020204020303" pitchFamily="34" charset="-79"/>
                <a:sym typeface="Proxima Nova Bold"/>
              </a:rPr>
              <a:t>Idag skall vi diskutera </a:t>
            </a:r>
            <a:r>
              <a:rPr lang="sv-FI" sz="6600" b="1" dirty="0">
                <a:solidFill>
                  <a:schemeClr val="bg1">
                    <a:lumMod val="85000"/>
                  </a:schemeClr>
                </a:solidFill>
                <a:latin typeface="FUTURA MEDIUM" panose="020B0602020204020303" pitchFamily="34" charset="-79"/>
                <a:cs typeface="FUTURA MEDIUM" panose="020B0602020204020303" pitchFamily="34" charset="-79"/>
                <a:sym typeface="Proxima Nova Bold"/>
              </a:rPr>
              <a:t>när, om och hur man kunde använda AI </a:t>
            </a:r>
            <a:r>
              <a:rPr lang="sv-FI" sz="6600" b="1" dirty="0">
                <a:solidFill>
                  <a:schemeClr val="bg1"/>
                </a:solidFill>
                <a:latin typeface="FUTURA MEDIUM" panose="020B0602020204020303" pitchFamily="34" charset="-79"/>
                <a:cs typeface="FUTURA MEDIUM" panose="020B0602020204020303" pitchFamily="34" charset="-79"/>
                <a:sym typeface="Proxima Nova Bold"/>
              </a:rPr>
              <a:t>i skolarbete</a:t>
            </a:r>
            <a:endParaRPr lang="sv-FI" sz="6600" b="1" dirty="0">
              <a:solidFill>
                <a:schemeClr val="bg1"/>
              </a:solidFill>
              <a:latin typeface="FUTURA MEDIUM" panose="020B0602020204020303" pitchFamily="34" charset="-79"/>
              <a:cs typeface="FUTURA MEDIUM" panose="020B0602020204020303" pitchFamily="34" charset="-79"/>
            </a:endParaRPr>
          </a:p>
          <a:p>
            <a:pPr marL="1143000" indent="-1143000" algn="ctr">
              <a:buFont typeface="Calibri"/>
              <a:buChar char="-"/>
            </a:pPr>
            <a:endParaRPr lang="en-US" sz="9600" b="1" dirty="0">
              <a:solidFill>
                <a:srgbClr val="141E20"/>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E9B4103F-9EC0-0594-CAC4-CFEE0333C7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73768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TextBox 9"/>
          <p:cNvSpPr txBox="1"/>
          <p:nvPr/>
        </p:nvSpPr>
        <p:spPr>
          <a:xfrm>
            <a:off x="1334293" y="1028096"/>
            <a:ext cx="15551608" cy="1062663"/>
          </a:xfrm>
          <a:prstGeom prst="rect">
            <a:avLst/>
          </a:prstGeom>
        </p:spPr>
        <p:txBody>
          <a:bodyPr lIns="0" tIns="0" rIns="0" bIns="0" rtlCol="0" anchor="t">
            <a:spAutoFit/>
          </a:bodyPr>
          <a:lstStyle/>
          <a:p>
            <a:pPr algn="ctr">
              <a:lnSpc>
                <a:spcPts val="8977"/>
              </a:lnSpc>
            </a:pP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AI &amp;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lärande</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grpSp>
        <p:nvGrpSpPr>
          <p:cNvPr id="2" name="Grupp 26">
            <a:extLst>
              <a:ext uri="{FF2B5EF4-FFF2-40B4-BE49-F238E27FC236}">
                <a16:creationId xmlns:a16="http://schemas.microsoft.com/office/drawing/2014/main" id="{8828D341-C32D-348B-6238-63B00FA6E62F}"/>
              </a:ext>
            </a:extLst>
          </p:cNvPr>
          <p:cNvGrpSpPr/>
          <p:nvPr/>
        </p:nvGrpSpPr>
        <p:grpSpPr>
          <a:xfrm>
            <a:off x="419880" y="3587628"/>
            <a:ext cx="5108028" cy="6123931"/>
            <a:chOff x="233961" y="2862414"/>
            <a:chExt cx="4229964" cy="5038939"/>
          </a:xfrm>
        </p:grpSpPr>
        <p:pic>
          <p:nvPicPr>
            <p:cNvPr id="3" name="Bildobjekt 14" descr="En bild som visar tecknad serie, leksak&#10;&#10;Automatiskt genererad beskrivning">
              <a:extLst>
                <a:ext uri="{FF2B5EF4-FFF2-40B4-BE49-F238E27FC236}">
                  <a16:creationId xmlns:a16="http://schemas.microsoft.com/office/drawing/2014/main" id="{41C74D96-60C8-40B8-5972-2BD2A4C1E7F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4" name="Grupp 16">
              <a:extLst>
                <a:ext uri="{FF2B5EF4-FFF2-40B4-BE49-F238E27FC236}">
                  <a16:creationId xmlns:a16="http://schemas.microsoft.com/office/drawing/2014/main" id="{3C001473-2A90-B8A6-59A3-EAA324F4AA05}"/>
                </a:ext>
              </a:extLst>
            </p:cNvPr>
            <p:cNvGrpSpPr/>
            <p:nvPr/>
          </p:nvGrpSpPr>
          <p:grpSpPr>
            <a:xfrm flipH="1">
              <a:off x="846665" y="3505200"/>
              <a:ext cx="3047999" cy="2388215"/>
              <a:chOff x="14971263" y="2652189"/>
              <a:chExt cx="2814158" cy="2292960"/>
            </a:xfrm>
          </p:grpSpPr>
          <p:sp>
            <p:nvSpPr>
              <p:cNvPr id="5" name="Freeform 5">
                <a:extLst>
                  <a:ext uri="{FF2B5EF4-FFF2-40B4-BE49-F238E27FC236}">
                    <a16:creationId xmlns:a16="http://schemas.microsoft.com/office/drawing/2014/main" id="{4647A419-DC76-9AC5-6AAA-829444E5D787}"/>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5"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6" name="Freeform 8">
                <a:extLst>
                  <a:ext uri="{FF2B5EF4-FFF2-40B4-BE49-F238E27FC236}">
                    <a16:creationId xmlns:a16="http://schemas.microsoft.com/office/drawing/2014/main" id="{B7E7DEB9-42DD-9B90-971D-A02D6EFA4103}"/>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sv-FI"/>
              </a:p>
            </p:txBody>
          </p:sp>
          <p:grpSp>
            <p:nvGrpSpPr>
              <p:cNvPr id="7" name="Group 10">
                <a:extLst>
                  <a:ext uri="{FF2B5EF4-FFF2-40B4-BE49-F238E27FC236}">
                    <a16:creationId xmlns:a16="http://schemas.microsoft.com/office/drawing/2014/main" id="{E8E8542E-F760-32D8-8B5F-1E14225FE46E}"/>
                  </a:ext>
                </a:extLst>
              </p:cNvPr>
              <p:cNvGrpSpPr/>
              <p:nvPr/>
            </p:nvGrpSpPr>
            <p:grpSpPr>
              <a:xfrm>
                <a:off x="15559807" y="4009191"/>
                <a:ext cx="501764" cy="501764"/>
                <a:chOff x="0" y="0"/>
                <a:chExt cx="812800" cy="812800"/>
              </a:xfrm>
            </p:grpSpPr>
            <p:sp>
              <p:nvSpPr>
                <p:cNvPr id="17" name="Freeform 11">
                  <a:extLst>
                    <a:ext uri="{FF2B5EF4-FFF2-40B4-BE49-F238E27FC236}">
                      <a16:creationId xmlns:a16="http://schemas.microsoft.com/office/drawing/2014/main" id="{0DCCBEDE-ABE8-9CF4-FA2F-2B9D4D9D391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19" name="TextBox 12">
                  <a:extLst>
                    <a:ext uri="{FF2B5EF4-FFF2-40B4-BE49-F238E27FC236}">
                      <a16:creationId xmlns:a16="http://schemas.microsoft.com/office/drawing/2014/main" id="{68E70870-D783-D287-B034-F76A96ED48D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3">
                <a:extLst>
                  <a:ext uri="{FF2B5EF4-FFF2-40B4-BE49-F238E27FC236}">
                    <a16:creationId xmlns:a16="http://schemas.microsoft.com/office/drawing/2014/main" id="{4492665F-422C-88B4-2E41-77BDD1B81DA2}"/>
                  </a:ext>
                </a:extLst>
              </p:cNvPr>
              <p:cNvGrpSpPr/>
              <p:nvPr/>
            </p:nvGrpSpPr>
            <p:grpSpPr>
              <a:xfrm>
                <a:off x="16632545" y="3985906"/>
                <a:ext cx="501764" cy="501764"/>
                <a:chOff x="0" y="0"/>
                <a:chExt cx="812800" cy="812800"/>
              </a:xfrm>
            </p:grpSpPr>
            <p:sp>
              <p:nvSpPr>
                <p:cNvPr id="14" name="Freeform 14">
                  <a:extLst>
                    <a:ext uri="{FF2B5EF4-FFF2-40B4-BE49-F238E27FC236}">
                      <a16:creationId xmlns:a16="http://schemas.microsoft.com/office/drawing/2014/main" id="{8A291C25-C169-AC22-2D36-28520A13AA4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15" name="TextBox 15">
                  <a:extLst>
                    <a:ext uri="{FF2B5EF4-FFF2-40B4-BE49-F238E27FC236}">
                      <a16:creationId xmlns:a16="http://schemas.microsoft.com/office/drawing/2014/main" id="{262C4BA3-46CF-C911-9F07-2C3D385E0E4D}"/>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6">
                <a:extLst>
                  <a:ext uri="{FF2B5EF4-FFF2-40B4-BE49-F238E27FC236}">
                    <a16:creationId xmlns:a16="http://schemas.microsoft.com/office/drawing/2014/main" id="{259EAE62-7456-850A-F019-D13AEEE01AB7}"/>
                  </a:ext>
                </a:extLst>
              </p:cNvPr>
              <p:cNvSpPr/>
              <p:nvPr/>
            </p:nvSpPr>
            <p:spPr>
              <a:xfrm>
                <a:off x="15457364" y="4022562"/>
                <a:ext cx="1720454" cy="350543"/>
              </a:xfrm>
              <a:custGeom>
                <a:avLst/>
                <a:gdLst/>
                <a:ahLst/>
                <a:cxnLst/>
                <a:rect l="l" t="t" r="r" b="b"/>
                <a:pathLst>
                  <a:path w="1720454" h="350543">
                    <a:moveTo>
                      <a:pt x="0" y="0"/>
                    </a:moveTo>
                    <a:lnTo>
                      <a:pt x="1720455" y="0"/>
                    </a:lnTo>
                    <a:lnTo>
                      <a:pt x="1720455" y="350542"/>
                    </a:lnTo>
                    <a:lnTo>
                      <a:pt x="0" y="3505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sv-FI"/>
              </a:p>
            </p:txBody>
          </p:sp>
        </p:grpSp>
      </p:grpSp>
      <p:sp>
        <p:nvSpPr>
          <p:cNvPr id="23" name="TextBox 8">
            <a:extLst>
              <a:ext uri="{FF2B5EF4-FFF2-40B4-BE49-F238E27FC236}">
                <a16:creationId xmlns:a16="http://schemas.microsoft.com/office/drawing/2014/main" id="{61DEEABE-543F-94C4-BD05-0FBF3A856850}"/>
              </a:ext>
            </a:extLst>
          </p:cNvPr>
          <p:cNvSpPr txBox="1"/>
          <p:nvPr/>
        </p:nvSpPr>
        <p:spPr>
          <a:xfrm>
            <a:off x="6367054" y="2703263"/>
            <a:ext cx="11270706" cy="5909310"/>
          </a:xfrm>
          <a:prstGeom prst="rect">
            <a:avLst/>
          </a:prstGeom>
        </p:spPr>
        <p:txBody>
          <a:bodyPr wrap="square" lIns="0" tIns="0" rIns="0" bIns="0" rtlCol="0" anchor="t">
            <a:spAutoFit/>
          </a:bodyPr>
          <a:lstStyle/>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panose="020B0602020204020303" pitchFamily="34" charset="-79"/>
                <a:sym typeface="Proxima Nova Bold"/>
              </a:rPr>
              <a:t>Ni har kanske redan tillgång till generativ AI via kommunen eller använder det privat (ex. ChatGPT, DuckAI, Microsoft Copilot &amp; Google Gemini).</a:t>
            </a:r>
          </a:p>
          <a:p>
            <a:endParaRPr lang="sv-FI" sz="3200" b="1" dirty="0">
              <a:solidFill>
                <a:schemeClr val="bg1"/>
              </a:solidFill>
              <a:latin typeface="FUTURA MEDIUM" panose="020B0602020204020303" pitchFamily="34" charset="-79"/>
              <a:cs typeface="FUTURA MEDIUM" panose="020B0602020204020303" pitchFamily="34" charset="-79"/>
              <a:sym typeface="Proxima Nova Bold"/>
            </a:endParaRPr>
          </a:p>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a:sym typeface="Proxima Nova Bold"/>
              </a:rPr>
              <a:t>Ibland kommer det att vara förbjudet att använda AI, ibland får man själv välja och i vissa fall kanske man måste använda AI.</a:t>
            </a:r>
            <a:endParaRPr lang="sv-FI" sz="3200" b="1" dirty="0">
              <a:solidFill>
                <a:schemeClr val="bg1"/>
              </a:solidFill>
              <a:latin typeface="FUTURA MEDIUM" panose="020B0602020204020303" pitchFamily="34" charset="-79"/>
              <a:cs typeface="FUTURA MEDIUM" panose="020B0602020204020303" pitchFamily="34" charset="-79"/>
            </a:endParaRPr>
          </a:p>
          <a:p>
            <a:pPr marL="857250" indent="-857250">
              <a:buFont typeface="Arial" panose="020B0604020202020204" pitchFamily="34" charset="0"/>
              <a:buChar char="•"/>
            </a:pPr>
            <a:endParaRPr lang="sv-FI" sz="3200" b="1" dirty="0">
              <a:solidFill>
                <a:schemeClr val="bg1"/>
              </a:solidFill>
              <a:latin typeface="FUTURA MEDIUM" panose="020B0602020204020303" pitchFamily="34" charset="-79"/>
              <a:cs typeface="FUTURA MEDIUM" panose="020B0602020204020303" pitchFamily="34" charset="-79"/>
              <a:sym typeface="Proxima Nova Bold"/>
            </a:endParaRPr>
          </a:p>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a:sym typeface="Proxima Nova Bold"/>
              </a:rPr>
              <a:t>Hur skulle ni välja att använda AI när ni arbetar med en uppsats? Hur kunde AI stöda ert lärande bäst?</a:t>
            </a:r>
            <a:endParaRPr lang="sv-FI" sz="3200" b="1" dirty="0">
              <a:solidFill>
                <a:schemeClr val="bg1"/>
              </a:solidFill>
              <a:latin typeface="FUTURA MEDIUM" panose="020B0602020204020303" pitchFamily="34" charset="-79"/>
              <a:cs typeface="FUTURA MEDIUM"/>
            </a:endParaRPr>
          </a:p>
          <a:p>
            <a:pPr marL="857250" indent="-857250">
              <a:buFont typeface="Arial" panose="020B0604020202020204" pitchFamily="34" charset="0"/>
              <a:buChar char="•"/>
            </a:pPr>
            <a:endParaRPr lang="sv-FI" sz="3200" b="1" dirty="0">
              <a:solidFill>
                <a:schemeClr val="bg1"/>
              </a:solidFill>
              <a:latin typeface="FUTURA MEDIUM" panose="020B0602020204020303" pitchFamily="34" charset="-79"/>
              <a:cs typeface="FUTURA MEDIUM" panose="020B0602020204020303" pitchFamily="34" charset="-79"/>
              <a:sym typeface="Proxima Nova Bold"/>
            </a:endParaRPr>
          </a:p>
          <a:p>
            <a:endParaRPr lang="sv-FI" sz="3200" b="1" dirty="0">
              <a:solidFill>
                <a:schemeClr val="bg1"/>
              </a:solidFill>
              <a:latin typeface="FUTURA MEDIUM" panose="020B0602020204020303" pitchFamily="34" charset="-79"/>
              <a:cs typeface="FUTURA MEDIUM" panose="020B0602020204020303" pitchFamily="34" charset="-79"/>
              <a:sym typeface="Proxima Nova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15E4753E-3242-71D0-7813-D152C010F954}"/>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DB0E6D07-B741-C1B4-1D02-99FDF491BCD5}"/>
              </a:ext>
            </a:extLst>
          </p:cNvPr>
          <p:cNvSpPr txBox="1"/>
          <p:nvPr/>
        </p:nvSpPr>
        <p:spPr>
          <a:xfrm>
            <a:off x="419880" y="575441"/>
            <a:ext cx="11850127" cy="2216825"/>
          </a:xfrm>
          <a:prstGeom prst="rect">
            <a:avLst/>
          </a:prstGeom>
        </p:spPr>
        <p:txBody>
          <a:bodyPr wrap="square" lIns="0" tIns="0" rIns="0" bIns="0" rtlCol="0" anchor="t">
            <a:spAutoFit/>
          </a:bodyPr>
          <a:lstStyle/>
          <a:p>
            <a:pPr algn="ctr">
              <a:lnSpc>
                <a:spcPts val="8977"/>
              </a:lnSpc>
            </a:pP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Hur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skulle</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ni</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använda</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 AI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när</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ni</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skriver</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en</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dirty="0" err="1">
                <a:solidFill>
                  <a:schemeClr val="bg1"/>
                </a:solidFill>
                <a:latin typeface="FUTURA MEDIUM" panose="020B0602020204020303" pitchFamily="34" charset="-79"/>
                <a:ea typeface="Proxima Nova Bold"/>
                <a:cs typeface="FUTURA MEDIUM" panose="020B0602020204020303" pitchFamily="34" charset="-79"/>
                <a:sym typeface="Proxima Nova Bold"/>
              </a:rPr>
              <a:t>uppsats</a:t>
            </a:r>
            <a:r>
              <a:rPr lang="en-US" sz="6400" b="1" dirty="0">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grpSp>
        <p:nvGrpSpPr>
          <p:cNvPr id="2" name="Grupp 26">
            <a:extLst>
              <a:ext uri="{FF2B5EF4-FFF2-40B4-BE49-F238E27FC236}">
                <a16:creationId xmlns:a16="http://schemas.microsoft.com/office/drawing/2014/main" id="{82B28F75-DAEB-23F4-D7FF-F2D19924383F}"/>
              </a:ext>
            </a:extLst>
          </p:cNvPr>
          <p:cNvGrpSpPr/>
          <p:nvPr/>
        </p:nvGrpSpPr>
        <p:grpSpPr>
          <a:xfrm>
            <a:off x="419880" y="3587628"/>
            <a:ext cx="5108028" cy="6123931"/>
            <a:chOff x="233961" y="2862414"/>
            <a:chExt cx="4229964" cy="5038939"/>
          </a:xfrm>
        </p:grpSpPr>
        <p:pic>
          <p:nvPicPr>
            <p:cNvPr id="3" name="Bildobjekt 14" descr="En bild som visar tecknad serie, leksak&#10;&#10;Automatiskt genererad beskrivning">
              <a:extLst>
                <a:ext uri="{FF2B5EF4-FFF2-40B4-BE49-F238E27FC236}">
                  <a16:creationId xmlns:a16="http://schemas.microsoft.com/office/drawing/2014/main" id="{53D0D85E-78F5-81BF-C9E3-D4B6D26E0AD4}"/>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4" name="Grupp 16">
              <a:extLst>
                <a:ext uri="{FF2B5EF4-FFF2-40B4-BE49-F238E27FC236}">
                  <a16:creationId xmlns:a16="http://schemas.microsoft.com/office/drawing/2014/main" id="{88B8E03C-199A-7E52-9B3B-EB5E6E1A1909}"/>
                </a:ext>
              </a:extLst>
            </p:cNvPr>
            <p:cNvGrpSpPr/>
            <p:nvPr/>
          </p:nvGrpSpPr>
          <p:grpSpPr>
            <a:xfrm flipH="1">
              <a:off x="846665" y="3505200"/>
              <a:ext cx="3047999" cy="2388215"/>
              <a:chOff x="14971263" y="2652189"/>
              <a:chExt cx="2814158" cy="2292960"/>
            </a:xfrm>
          </p:grpSpPr>
          <p:sp>
            <p:nvSpPr>
              <p:cNvPr id="5" name="Freeform 5">
                <a:extLst>
                  <a:ext uri="{FF2B5EF4-FFF2-40B4-BE49-F238E27FC236}">
                    <a16:creationId xmlns:a16="http://schemas.microsoft.com/office/drawing/2014/main" id="{0DC74090-7D22-A8C7-B40D-6E0EEF3C8EB8}"/>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5"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6" name="Freeform 8">
                <a:extLst>
                  <a:ext uri="{FF2B5EF4-FFF2-40B4-BE49-F238E27FC236}">
                    <a16:creationId xmlns:a16="http://schemas.microsoft.com/office/drawing/2014/main" id="{8817B38E-E9A7-FAF4-139C-546BBB0F67AD}"/>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sv-FI"/>
              </a:p>
            </p:txBody>
          </p:sp>
          <p:grpSp>
            <p:nvGrpSpPr>
              <p:cNvPr id="7" name="Group 10">
                <a:extLst>
                  <a:ext uri="{FF2B5EF4-FFF2-40B4-BE49-F238E27FC236}">
                    <a16:creationId xmlns:a16="http://schemas.microsoft.com/office/drawing/2014/main" id="{AB56AF85-99C6-156E-7F3C-C0F3F46A2E36}"/>
                  </a:ext>
                </a:extLst>
              </p:cNvPr>
              <p:cNvGrpSpPr/>
              <p:nvPr/>
            </p:nvGrpSpPr>
            <p:grpSpPr>
              <a:xfrm>
                <a:off x="15559807" y="4009191"/>
                <a:ext cx="501764" cy="501764"/>
                <a:chOff x="0" y="0"/>
                <a:chExt cx="812800" cy="812800"/>
              </a:xfrm>
            </p:grpSpPr>
            <p:sp>
              <p:nvSpPr>
                <p:cNvPr id="17" name="Freeform 11">
                  <a:extLst>
                    <a:ext uri="{FF2B5EF4-FFF2-40B4-BE49-F238E27FC236}">
                      <a16:creationId xmlns:a16="http://schemas.microsoft.com/office/drawing/2014/main" id="{BE803099-55FE-B45C-ABAE-D346F5081FF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19" name="TextBox 12">
                  <a:extLst>
                    <a:ext uri="{FF2B5EF4-FFF2-40B4-BE49-F238E27FC236}">
                      <a16:creationId xmlns:a16="http://schemas.microsoft.com/office/drawing/2014/main" id="{1EFC9116-EC49-6BA9-AFF8-43B99549605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3">
                <a:extLst>
                  <a:ext uri="{FF2B5EF4-FFF2-40B4-BE49-F238E27FC236}">
                    <a16:creationId xmlns:a16="http://schemas.microsoft.com/office/drawing/2014/main" id="{45031B67-973F-7355-968F-6004677332E8}"/>
                  </a:ext>
                </a:extLst>
              </p:cNvPr>
              <p:cNvGrpSpPr/>
              <p:nvPr/>
            </p:nvGrpSpPr>
            <p:grpSpPr>
              <a:xfrm>
                <a:off x="16632545" y="3985906"/>
                <a:ext cx="501764" cy="501764"/>
                <a:chOff x="0" y="0"/>
                <a:chExt cx="812800" cy="812800"/>
              </a:xfrm>
            </p:grpSpPr>
            <p:sp>
              <p:nvSpPr>
                <p:cNvPr id="14" name="Freeform 14">
                  <a:extLst>
                    <a:ext uri="{FF2B5EF4-FFF2-40B4-BE49-F238E27FC236}">
                      <a16:creationId xmlns:a16="http://schemas.microsoft.com/office/drawing/2014/main" id="{5D31E440-9FC8-34A9-29A2-5073356F5A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15" name="TextBox 15">
                  <a:extLst>
                    <a:ext uri="{FF2B5EF4-FFF2-40B4-BE49-F238E27FC236}">
                      <a16:creationId xmlns:a16="http://schemas.microsoft.com/office/drawing/2014/main" id="{6C3E9C09-21AF-46D1-439D-B5FF3D44F1E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6">
                <a:extLst>
                  <a:ext uri="{FF2B5EF4-FFF2-40B4-BE49-F238E27FC236}">
                    <a16:creationId xmlns:a16="http://schemas.microsoft.com/office/drawing/2014/main" id="{F8EC5B5B-AB59-76DE-345C-DCC75FFC371B}"/>
                  </a:ext>
                </a:extLst>
              </p:cNvPr>
              <p:cNvSpPr/>
              <p:nvPr/>
            </p:nvSpPr>
            <p:spPr>
              <a:xfrm>
                <a:off x="15457364" y="4022562"/>
                <a:ext cx="1720454" cy="350543"/>
              </a:xfrm>
              <a:custGeom>
                <a:avLst/>
                <a:gdLst/>
                <a:ahLst/>
                <a:cxnLst/>
                <a:rect l="l" t="t" r="r" b="b"/>
                <a:pathLst>
                  <a:path w="1720454" h="350543">
                    <a:moveTo>
                      <a:pt x="0" y="0"/>
                    </a:moveTo>
                    <a:lnTo>
                      <a:pt x="1720455" y="0"/>
                    </a:lnTo>
                    <a:lnTo>
                      <a:pt x="1720455" y="350542"/>
                    </a:lnTo>
                    <a:lnTo>
                      <a:pt x="0" y="3505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sv-FI"/>
              </a:p>
            </p:txBody>
          </p:sp>
        </p:grpSp>
      </p:grpSp>
      <p:sp>
        <p:nvSpPr>
          <p:cNvPr id="23" name="TextBox 8">
            <a:extLst>
              <a:ext uri="{FF2B5EF4-FFF2-40B4-BE49-F238E27FC236}">
                <a16:creationId xmlns:a16="http://schemas.microsoft.com/office/drawing/2014/main" id="{FAA0DBE7-BDDF-70E6-B9A4-501DF99A0E38}"/>
              </a:ext>
            </a:extLst>
          </p:cNvPr>
          <p:cNvSpPr txBox="1"/>
          <p:nvPr/>
        </p:nvSpPr>
        <p:spPr>
          <a:xfrm>
            <a:off x="6274699" y="3801416"/>
            <a:ext cx="11270706" cy="6894195"/>
          </a:xfrm>
          <a:prstGeom prst="rect">
            <a:avLst/>
          </a:prstGeom>
        </p:spPr>
        <p:txBody>
          <a:bodyPr wrap="square" lIns="0" tIns="0" rIns="0" bIns="0" rtlCol="0" anchor="t">
            <a:spAutoFit/>
          </a:bodyPr>
          <a:lstStyle/>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panose="020B0602020204020303" pitchFamily="34" charset="-79"/>
                <a:sym typeface="Proxima Nova Bold"/>
              </a:rPr>
              <a:t>I denna uppsats skall AI användas i något moment</a:t>
            </a:r>
          </a:p>
          <a:p>
            <a:pPr marL="857250" indent="-857250">
              <a:buFont typeface="Arial" panose="020B0604020202020204" pitchFamily="34" charset="0"/>
              <a:buChar char="•"/>
            </a:pPr>
            <a:endParaRPr lang="sv-FI" sz="3200" b="1" dirty="0">
              <a:solidFill>
                <a:schemeClr val="bg1"/>
              </a:solidFill>
              <a:latin typeface="FUTURA MEDIUM" panose="020B0602020204020303" pitchFamily="34" charset="-79"/>
              <a:cs typeface="FUTURA MEDIUM" panose="020B0602020204020303" pitchFamily="34" charset="-79"/>
              <a:sym typeface="Proxima Nova Bold"/>
            </a:endParaRPr>
          </a:p>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panose="020B0602020204020303" pitchFamily="34" charset="-79"/>
                <a:sym typeface="Proxima Nova Bold"/>
              </a:rPr>
              <a:t>Gå in på följande sida i Learningapps via länken </a:t>
            </a:r>
            <a:r>
              <a:rPr lang="sv-FI" sz="3200" b="1" u="sng" dirty="0">
                <a:solidFill>
                  <a:schemeClr val="bg1">
                    <a:lumMod val="85000"/>
                  </a:schemeClr>
                </a:solidFill>
                <a:latin typeface="FUTURA MEDIUM" panose="020B0602020204020303" pitchFamily="34" charset="-79"/>
                <a:cs typeface="FUTURA MEDIUM" panose="020B0602020204020303" pitchFamily="34" charset="-79"/>
                <a:sym typeface="Proxima Nova Bold"/>
              </a:rPr>
              <a:t>bit.ly/ailituppsats</a:t>
            </a:r>
            <a:r>
              <a:rPr lang="sv-FI" sz="3200" b="1" dirty="0">
                <a:solidFill>
                  <a:schemeClr val="bg1">
                    <a:lumMod val="85000"/>
                  </a:schemeClr>
                </a:solidFill>
                <a:latin typeface="FUTURA MEDIUM" panose="020B0602020204020303" pitchFamily="34" charset="-79"/>
                <a:cs typeface="FUTURA MEDIUM" panose="020B0602020204020303" pitchFamily="34" charset="-79"/>
                <a:sym typeface="Proxima Nova Bold"/>
              </a:rPr>
              <a:t> </a:t>
            </a:r>
            <a:r>
              <a:rPr lang="sv-FI" sz="3200" b="1" dirty="0">
                <a:solidFill>
                  <a:schemeClr val="bg1"/>
                </a:solidFill>
                <a:latin typeface="FUTURA MEDIUM" panose="020B0602020204020303" pitchFamily="34" charset="-79"/>
                <a:cs typeface="FUTURA MEDIUM" panose="020B0602020204020303" pitchFamily="34" charset="-79"/>
                <a:sym typeface="Proxima Nova Bold"/>
              </a:rPr>
              <a:t>eller via QR-koden</a:t>
            </a:r>
          </a:p>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panose="020B0602020204020303" pitchFamily="34" charset="-79"/>
                <a:sym typeface="Proxima Nova Bold"/>
              </a:rPr>
              <a:t>Sortera de olika arbetsmomenten i den kategori ni anser. Försök tänka igenom hur man kunde använda AI och om det skulle stöda lärandet.</a:t>
            </a:r>
          </a:p>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panose="020B0602020204020303" pitchFamily="34" charset="-79"/>
                <a:sym typeface="Proxima Nova Bold"/>
              </a:rPr>
              <a:t>Lämna sidan uppe när ni är färdiga med sorteringen</a:t>
            </a:r>
            <a:endParaRPr lang="sv-FI" sz="3200" b="1" dirty="0">
              <a:solidFill>
                <a:schemeClr val="bg1">
                  <a:lumMod val="85000"/>
                </a:schemeClr>
              </a:solidFill>
              <a:latin typeface="FUTURA MEDIUM" panose="020B0602020204020303" pitchFamily="34" charset="-79"/>
              <a:cs typeface="FUTURA MEDIUM" panose="020B0602020204020303" pitchFamily="34" charset="-79"/>
              <a:sym typeface="Proxima Nova Bold"/>
            </a:endParaRPr>
          </a:p>
          <a:p>
            <a:endParaRPr lang="sv-FI" sz="3200" b="1" dirty="0">
              <a:solidFill>
                <a:schemeClr val="bg1"/>
              </a:solidFill>
              <a:latin typeface="FUTURA MEDIUM" panose="020B0602020204020303" pitchFamily="34" charset="-79"/>
              <a:cs typeface="FUTURA MEDIUM" panose="020B0602020204020303" pitchFamily="34" charset="-79"/>
              <a:sym typeface="Proxima Nova Bold"/>
            </a:endParaRPr>
          </a:p>
          <a:p>
            <a:pPr marL="857250" indent="-857250">
              <a:buFont typeface="Arial" panose="020B0604020202020204" pitchFamily="34" charset="0"/>
              <a:buChar char="•"/>
            </a:pPr>
            <a:r>
              <a:rPr lang="sv-FI" sz="3200" b="1" dirty="0">
                <a:solidFill>
                  <a:schemeClr val="bg1"/>
                </a:solidFill>
                <a:latin typeface="FUTURA MEDIUM" panose="020B0602020204020303" pitchFamily="34" charset="-79"/>
                <a:cs typeface="FUTURA MEDIUM" panose="020B0602020204020303" pitchFamily="34" charset="-79"/>
                <a:sym typeface="Proxima Nova Bold"/>
              </a:rPr>
              <a:t>Uppgiften rättas inte och vi går igenom den tillsammans i stora gruppen</a:t>
            </a:r>
            <a:endParaRPr lang="sv-FI" sz="3200" b="1" u="sng" dirty="0">
              <a:solidFill>
                <a:schemeClr val="bg1">
                  <a:lumMod val="85000"/>
                </a:schemeClr>
              </a:solidFill>
              <a:latin typeface="FUTURA MEDIUM" panose="020B0602020204020303" pitchFamily="34" charset="-79"/>
              <a:cs typeface="FUTURA MEDIUM" panose="020B0602020204020303" pitchFamily="34" charset="-79"/>
            </a:endParaRPr>
          </a:p>
          <a:p>
            <a:pPr marL="1143000" indent="-1143000" algn="ctr">
              <a:buFont typeface="Calibri"/>
              <a:buChar char="-"/>
            </a:pPr>
            <a:endParaRPr lang="en-US" sz="9600" b="1" dirty="0">
              <a:solidFill>
                <a:srgbClr val="141E20"/>
              </a:solidFill>
              <a:latin typeface="FUTURA MEDIUM" panose="020B0602020204020303" pitchFamily="34" charset="-79"/>
              <a:cs typeface="FUTURA MEDIUM" panose="020B0602020204020303" pitchFamily="34" charset="-79"/>
            </a:endParaRPr>
          </a:p>
        </p:txBody>
      </p:sp>
      <p:pic>
        <p:nvPicPr>
          <p:cNvPr id="10" name="Picture 9" descr="A qr code with a white background&#10;&#10;AI-generated content may be incorrect.">
            <a:extLst>
              <a:ext uri="{FF2B5EF4-FFF2-40B4-BE49-F238E27FC236}">
                <a16:creationId xmlns:a16="http://schemas.microsoft.com/office/drawing/2014/main" id="{9616A2FD-055A-182C-EFB3-0E79EF564A7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611015" y="208975"/>
            <a:ext cx="3378653" cy="3378653"/>
          </a:xfrm>
          <a:prstGeom prst="rect">
            <a:avLst/>
          </a:prstGeom>
        </p:spPr>
      </p:pic>
    </p:spTree>
    <p:extLst>
      <p:ext uri="{BB962C8B-B14F-4D97-AF65-F5344CB8AC3E}">
        <p14:creationId xmlns:p14="http://schemas.microsoft.com/office/powerpoint/2010/main" val="1549969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2550938" y="3409993"/>
            <a:ext cx="13186124" cy="2333396"/>
          </a:xfrm>
          <a:prstGeom prst="rect">
            <a:avLst/>
          </a:prstGeom>
        </p:spPr>
        <p:txBody>
          <a:bodyPr lIns="0" tIns="0" rIns="0" bIns="0" rtlCol="0" anchor="t">
            <a:spAutoFit/>
          </a:bodyPr>
          <a:lstStyle/>
          <a:p>
            <a:pPr algn="ctr">
              <a:lnSpc>
                <a:spcPts val="21650"/>
              </a:lnSpc>
            </a:pP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Tack och </a:t>
            </a:r>
            <a:r>
              <a:rPr lang="en-US" sz="8000" b="1" err="1">
                <a:solidFill>
                  <a:schemeClr val="bg1"/>
                </a:solidFill>
                <a:latin typeface="FUTURA MEDIUM" panose="020B0602020204020303" pitchFamily="34" charset="-79"/>
                <a:ea typeface="Proxima Nova Bold"/>
                <a:cs typeface="FUTURA MEDIUM" panose="020B0602020204020303" pitchFamily="34" charset="-79"/>
                <a:sym typeface="Proxima Nova Bold"/>
              </a:rPr>
              <a:t>hej</a:t>
            </a: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pic>
        <p:nvPicPr>
          <p:cNvPr id="9" name="Bildobjekt 8" descr="En bild som visar tecknad serie, leksak&#10;&#10;Automatiskt genererad beskrivning">
            <a:extLst>
              <a:ext uri="{FF2B5EF4-FFF2-40B4-BE49-F238E27FC236}">
                <a16:creationId xmlns:a16="http://schemas.microsoft.com/office/drawing/2014/main" id="{83017D48-28D0-BE52-04BA-C27719B0492F}"/>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67000"/>
                    </a14:imgEffect>
                  </a14:imgLayer>
                </a14:imgProps>
              </a:ext>
              <a:ext uri="{28A0092B-C50C-407E-A947-70E740481C1C}">
                <a14:useLocalDpi xmlns:a14="http://schemas.microsoft.com/office/drawing/2010/main"/>
              </a:ext>
            </a:extLst>
          </a:blip>
          <a:srcRect/>
          <a:stretch/>
        </p:blipFill>
        <p:spPr>
          <a:xfrm rot="20574717">
            <a:off x="12689320" y="4348976"/>
            <a:ext cx="6642613" cy="9012816"/>
          </a:xfrm>
          <a:prstGeom prst="rect">
            <a:avLst/>
          </a:prstGeom>
        </p:spPr>
      </p:pic>
      <p:grpSp>
        <p:nvGrpSpPr>
          <p:cNvPr id="10" name="Grupp 9">
            <a:extLst>
              <a:ext uri="{FF2B5EF4-FFF2-40B4-BE49-F238E27FC236}">
                <a16:creationId xmlns:a16="http://schemas.microsoft.com/office/drawing/2014/main" id="{54A065FD-7CFD-F466-A63F-35B9C73C12E2}"/>
              </a:ext>
            </a:extLst>
          </p:cNvPr>
          <p:cNvGrpSpPr/>
          <p:nvPr/>
        </p:nvGrpSpPr>
        <p:grpSpPr>
          <a:xfrm rot="20574717">
            <a:off x="13286954" y="5519547"/>
            <a:ext cx="4786489" cy="4271642"/>
            <a:chOff x="14971263" y="2652189"/>
            <a:chExt cx="2814158" cy="2292960"/>
          </a:xfrm>
        </p:grpSpPr>
        <p:sp>
          <p:nvSpPr>
            <p:cNvPr id="11" name="Freeform 5">
              <a:extLst>
                <a:ext uri="{FF2B5EF4-FFF2-40B4-BE49-F238E27FC236}">
                  <a16:creationId xmlns:a16="http://schemas.microsoft.com/office/drawing/2014/main" id="{9D0CAA39-BC67-E790-5934-AD142E3CABC2}"/>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4"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2" name="Freeform 8">
              <a:extLst>
                <a:ext uri="{FF2B5EF4-FFF2-40B4-BE49-F238E27FC236}">
                  <a16:creationId xmlns:a16="http://schemas.microsoft.com/office/drawing/2014/main" id="{249A527A-4219-9C70-7BB9-0CB83696A59C}"/>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sv-FI"/>
            </a:p>
          </p:txBody>
        </p:sp>
        <p:sp>
          <p:nvSpPr>
            <p:cNvPr id="13" name="TextBox 12">
              <a:extLst>
                <a:ext uri="{FF2B5EF4-FFF2-40B4-BE49-F238E27FC236}">
                  <a16:creationId xmlns:a16="http://schemas.microsoft.com/office/drawing/2014/main" id="{70B043CA-57D1-24EE-25FD-1B8A3BAEE2AD}"/>
                </a:ext>
              </a:extLst>
            </p:cNvPr>
            <p:cNvSpPr txBox="1"/>
            <p:nvPr/>
          </p:nvSpPr>
          <p:spPr>
            <a:xfrm>
              <a:off x="15606848" y="4032711"/>
              <a:ext cx="407683" cy="431203"/>
            </a:xfrm>
            <a:prstGeom prst="rect">
              <a:avLst/>
            </a:prstGeom>
          </p:spPr>
          <p:txBody>
            <a:bodyPr lIns="50800" tIns="50800" rIns="50800" bIns="50800" rtlCol="0" anchor="ctr"/>
            <a:lstStyle/>
            <a:p>
              <a:pPr algn="ctr">
                <a:lnSpc>
                  <a:spcPts val="2659"/>
                </a:lnSpc>
              </a:pPr>
              <a:endParaRPr/>
            </a:p>
          </p:txBody>
        </p:sp>
        <p:sp>
          <p:nvSpPr>
            <p:cNvPr id="14" name="TextBox 15">
              <a:extLst>
                <a:ext uri="{FF2B5EF4-FFF2-40B4-BE49-F238E27FC236}">
                  <a16:creationId xmlns:a16="http://schemas.microsoft.com/office/drawing/2014/main" id="{1D1BD239-6C22-952E-1BF0-D9758709AE21}"/>
                </a:ext>
              </a:extLst>
            </p:cNvPr>
            <p:cNvSpPr txBox="1"/>
            <p:nvPr/>
          </p:nvSpPr>
          <p:spPr>
            <a:xfrm>
              <a:off x="16679586" y="4009426"/>
              <a:ext cx="407683" cy="431203"/>
            </a:xfrm>
            <a:prstGeom prst="rect">
              <a:avLst/>
            </a:prstGeom>
          </p:spPr>
          <p:txBody>
            <a:bodyPr lIns="50800" tIns="50800" rIns="50800" bIns="50800" rtlCol="0" anchor="ctr"/>
            <a:lstStyle/>
            <a:p>
              <a:pPr algn="ctr">
                <a:lnSpc>
                  <a:spcPts val="2659"/>
                </a:lnSpc>
              </a:pPr>
              <a:endParaRPr/>
            </a:p>
          </p:txBody>
        </p:sp>
      </p:grpSp>
      <p:sp>
        <p:nvSpPr>
          <p:cNvPr id="15" name="TextBox 8">
            <a:extLst>
              <a:ext uri="{FF2B5EF4-FFF2-40B4-BE49-F238E27FC236}">
                <a16:creationId xmlns:a16="http://schemas.microsoft.com/office/drawing/2014/main" id="{466FE54B-AC04-B91A-372D-C62A12825A3C}"/>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16" name="Freeform 5">
            <a:extLst>
              <a:ext uri="{FF2B5EF4-FFF2-40B4-BE49-F238E27FC236}">
                <a16:creationId xmlns:a16="http://schemas.microsoft.com/office/drawing/2014/main" id="{07DEBDAE-4A09-0C6B-D146-7A930CD9624E}"/>
              </a:ext>
            </a:extLst>
          </p:cNvPr>
          <p:cNvSpPr/>
          <p:nvPr/>
        </p:nvSpPr>
        <p:spPr>
          <a:xfrm>
            <a:off x="7233799" y="8902860"/>
            <a:ext cx="3044452" cy="1016086"/>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FI"/>
          </a:p>
        </p:txBody>
      </p:sp>
      <p:sp>
        <p:nvSpPr>
          <p:cNvPr id="17" name="Freeform 6">
            <a:extLst>
              <a:ext uri="{FF2B5EF4-FFF2-40B4-BE49-F238E27FC236}">
                <a16:creationId xmlns:a16="http://schemas.microsoft.com/office/drawing/2014/main" id="{FABA06C0-C0F1-4B95-712E-B26E5CAC35A6}"/>
              </a:ext>
            </a:extLst>
          </p:cNvPr>
          <p:cNvSpPr/>
          <p:nvPr/>
        </p:nvSpPr>
        <p:spPr>
          <a:xfrm>
            <a:off x="10718685" y="9044141"/>
            <a:ext cx="2821244" cy="733523"/>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8"/>
            <a:stretch>
              <a:fillRect/>
            </a:stretch>
          </a:blipFill>
        </p:spPr>
        <p:txBody>
          <a:bodyPr/>
          <a:lstStyle/>
          <a:p>
            <a:endParaRPr lang="sv-FI"/>
          </a:p>
        </p:txBody>
      </p:sp>
      <p:sp>
        <p:nvSpPr>
          <p:cNvPr id="18" name="Freeform 7">
            <a:extLst>
              <a:ext uri="{FF2B5EF4-FFF2-40B4-BE49-F238E27FC236}">
                <a16:creationId xmlns:a16="http://schemas.microsoft.com/office/drawing/2014/main" id="{D7901952-9386-D494-2E7F-F363DEDE7548}"/>
              </a:ext>
            </a:extLst>
          </p:cNvPr>
          <p:cNvSpPr/>
          <p:nvPr/>
        </p:nvSpPr>
        <p:spPr>
          <a:xfrm>
            <a:off x="4658582" y="8881185"/>
            <a:ext cx="1948597" cy="89647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9"/>
            <a:stretch>
              <a:fillRect/>
            </a:stretch>
          </a:blipFill>
        </p:spPr>
        <p:txBody>
          <a:bodyPr/>
          <a:lstStyle/>
          <a:p>
            <a:endParaRPr lang="sv-FI"/>
          </a:p>
        </p:txBody>
      </p:sp>
    </p:spTree>
    <p:extLst>
      <p:ext uri="{BB962C8B-B14F-4D97-AF65-F5344CB8AC3E}">
        <p14:creationId xmlns:p14="http://schemas.microsoft.com/office/powerpoint/2010/main" val="2818064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B5EF0CD1274F34696F4F9CBA16203E0" ma:contentTypeVersion="6" ma:contentTypeDescription="Create a new document." ma:contentTypeScope="" ma:versionID="25faa1e0a39b5a3a05c07b863dc554be">
  <xsd:schema xmlns:xsd="http://www.w3.org/2001/XMLSchema" xmlns:xs="http://www.w3.org/2001/XMLSchema" xmlns:p="http://schemas.microsoft.com/office/2006/metadata/properties" xmlns:ns1="http://schemas.microsoft.com/sharepoint/v3" xmlns:ns2="fdf7f428-f537-4c5e-ac67-5befd29cf561" targetNamespace="http://schemas.microsoft.com/office/2006/metadata/properties" ma:root="true" ma:fieldsID="60d118357f434852fa41e577c1ecc216" ns1:_="" ns2:_="">
    <xsd:import namespace="http://schemas.microsoft.com/sharepoint/v3"/>
    <xsd:import namespace="fdf7f428-f537-4c5e-ac67-5befd29cf561"/>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f7f428-f537-4c5e-ac67-5befd29cf56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20079C-450D-423F-BED7-3A5466615EA4}">
  <ds:schemaRefs>
    <ds:schemaRef ds:uri="http://schemas.microsoft.com/sharepoint/v3/contenttype/forms"/>
  </ds:schemaRefs>
</ds:datastoreItem>
</file>

<file path=customXml/itemProps2.xml><?xml version="1.0" encoding="utf-8"?>
<ds:datastoreItem xmlns:ds="http://schemas.openxmlformats.org/officeDocument/2006/customXml" ds:itemID="{F108D04E-B4E5-490D-87C2-F9DC54FBF83A}">
  <ds:schemaRefs>
    <ds:schemaRef ds:uri="http://www.w3.org/XML/1998/namespace"/>
    <ds:schemaRef ds:uri="http://schemas.microsoft.com/office/2006/documentManagement/types"/>
    <ds:schemaRef ds:uri="http://schemas.microsoft.com/sharepoint/v3"/>
    <ds:schemaRef ds:uri="http://purl.org/dc/term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fdf7f428-f537-4c5e-ac67-5befd29cf561"/>
    <ds:schemaRef ds:uri="http://purl.org/dc/dcmitype/"/>
  </ds:schemaRefs>
</ds:datastoreItem>
</file>

<file path=customXml/itemProps3.xml><?xml version="1.0" encoding="utf-8"?>
<ds:datastoreItem xmlns:ds="http://schemas.openxmlformats.org/officeDocument/2006/customXml" ds:itemID="{76740129-5DFD-4F7C-8DCD-F44F41C7FB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df7f428-f537-4c5e-ac67-5befd29cf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5c6060d-c47e-49ff-bd70-27dea493f241}" enabled="0" method="" siteId="{95c6060d-c47e-49ff-bd70-27dea493f241}" removed="1"/>
</clbl:labelList>
</file>

<file path=docProps/app.xml><?xml version="1.0" encoding="utf-8"?>
<Properties xmlns="http://schemas.openxmlformats.org/officeDocument/2006/extended-properties" xmlns:vt="http://schemas.openxmlformats.org/officeDocument/2006/docPropsVTypes">
  <TotalTime>266</TotalTime>
  <Words>1179</Words>
  <Application>Microsoft Macintosh PowerPoint</Application>
  <PresentationFormat>Custom</PresentationFormat>
  <Paragraphs>73</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FUTURA MEDIUM</vt:lpstr>
      <vt:lpstr>Arial</vt:lpstr>
      <vt:lpstr>FUTURA MEDIUM</vt:lpstr>
      <vt:lpstr>Century Gothic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AILIT klass 6_lektion 1</dc:title>
  <cp:lastModifiedBy>John Henriksson</cp:lastModifiedBy>
  <cp:revision>6</cp:revision>
  <cp:lastPrinted>2025-05-26T08:02:07Z</cp:lastPrinted>
  <dcterms:created xsi:type="dcterms:W3CDTF">2006-08-16T00:00:00Z</dcterms:created>
  <dcterms:modified xsi:type="dcterms:W3CDTF">2026-02-19T10:24:24Z</dcterms:modified>
  <dc:identifier>DAGACUeNAuk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0x0101004B5EF0CD1274F34696F4F9CBA16203E0</vt:lpwstr>
  </property>
  <property fmtid="{D5CDD505-2E9C-101B-9397-08002B2CF9AE}" pid="3" name="MediaServiceImageTags">
    <vt:lpwstr/>
  </property>
</Properties>
</file>