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0"/>
  </p:notesMasterIdLst>
  <p:sldIdLst>
    <p:sldId id="283" r:id="rId5"/>
    <p:sldId id="284" r:id="rId6"/>
    <p:sldId id="281" r:id="rId7"/>
    <p:sldId id="306" r:id="rId8"/>
    <p:sldId id="260" r:id="rId9"/>
    <p:sldId id="299" r:id="rId10"/>
    <p:sldId id="300" r:id="rId11"/>
    <p:sldId id="301" r:id="rId12"/>
    <p:sldId id="307" r:id="rId13"/>
    <p:sldId id="302" r:id="rId14"/>
    <p:sldId id="303" r:id="rId15"/>
    <p:sldId id="304" r:id="rId16"/>
    <p:sldId id="305" r:id="rId17"/>
    <p:sldId id="295" r:id="rId18"/>
    <p:sldId id="274" r:id="rId19"/>
  </p:sldIdLst>
  <p:sldSz cx="18288000" cy="10287000"/>
  <p:notesSz cx="6858000" cy="9144000"/>
  <p:embeddedFontLst>
    <p:embeddedFont>
      <p:font typeface="Century Gothic" panose="020B0502020202020204" pitchFamily="34" charset="0"/>
      <p:regular r:id="rId21"/>
      <p:bold r:id="rId22"/>
      <p:italic r:id="rId23"/>
      <p:boldItalic r:id="rId24"/>
    </p:embeddedFont>
    <p:embeddedFont>
      <p:font typeface="Georgia" panose="02040502050405020303" pitchFamily="18" charset="0"/>
      <p:regular r:id="rId25"/>
      <p:bold r:id="rId26"/>
      <p:italic r:id="rId27"/>
      <p:boldItalic r:id="rId28"/>
    </p:embeddedFont>
    <p:embeddedFont>
      <p:font typeface="Proxima Nova Bold" panose="02000506030000020004" pitchFamily="2" charset="0"/>
      <p:regular r:id="rId29"/>
      <p:bold r:id="rId30"/>
      <p:italic r:id="rId31"/>
      <p:boldItalic r:id="rId32"/>
    </p:embeddedFont>
    <p:embeddedFont>
      <p:font typeface="PT Serif" panose="020A0603040505020204" pitchFamily="18" charset="77"/>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FD6165-5611-0573-E566-D15C573FD73B}" name="Mattias Wingren" initials="MW" userId="S::mattias.wingren@abo.fi::47b83867-2c62-4319-886a-90390b0bd5f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F2625"/>
    <a:srgbClr val="212625"/>
    <a:srgbClr val="222626"/>
    <a:srgbClr val="232625"/>
    <a:srgbClr val="242625"/>
    <a:srgbClr val="252525"/>
    <a:srgbClr val="D2E3E5"/>
    <a:srgbClr val="262627"/>
    <a:srgbClr val="92E2D2"/>
    <a:srgbClr val="2523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CF1642-A4C8-8943-9BD3-1EAA34764342}" v="73" dt="2026-02-19T10:16:12.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3"/>
    <p:restoredTop sz="82915"/>
  </p:normalViewPr>
  <p:slideViewPr>
    <p:cSldViewPr snapToGrid="0">
      <p:cViewPr varScale="1">
        <p:scale>
          <a:sx n="89" d="100"/>
          <a:sy n="89" d="100"/>
        </p:scale>
        <p:origin x="192" y="13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9" Type="http://schemas.openxmlformats.org/officeDocument/2006/relationships/theme" Target="theme/theme1.xml"/><Relationship Id="rId21" Type="http://schemas.openxmlformats.org/officeDocument/2006/relationships/font" Target="fonts/font1.fntdata"/><Relationship Id="rId34" Type="http://schemas.openxmlformats.org/officeDocument/2006/relationships/font" Target="fonts/font14.fntdata"/><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Henriksson" userId="0247da67-66a9-4da5-8498-f930e7fda45b" providerId="ADAL" clId="{1B02861E-C7F8-5234-B778-38632F424BDF}"/>
    <pc:docChg chg="custSel modSld">
      <pc:chgData name="John Henriksson" userId="0247da67-66a9-4da5-8498-f930e7fda45b" providerId="ADAL" clId="{1B02861E-C7F8-5234-B778-38632F424BDF}" dt="2026-02-24T12:35:55.334" v="78" actId="20577"/>
      <pc:docMkLst>
        <pc:docMk/>
      </pc:docMkLst>
      <pc:sldChg chg="addSp delSp modSp mod">
        <pc:chgData name="John Henriksson" userId="0247da67-66a9-4da5-8498-f930e7fda45b" providerId="ADAL" clId="{1B02861E-C7F8-5234-B778-38632F424BDF}" dt="2026-02-19T10:16:11.393" v="71" actId="21"/>
        <pc:sldMkLst>
          <pc:docMk/>
          <pc:sldMk cId="4261898586" sldId="283"/>
        </pc:sldMkLst>
      </pc:sldChg>
      <pc:sldChg chg="addSp modSp">
        <pc:chgData name="John Henriksson" userId="0247da67-66a9-4da5-8498-f930e7fda45b" providerId="ADAL" clId="{1B02861E-C7F8-5234-B778-38632F424BDF}" dt="2026-02-19T10:16:12.961" v="72"/>
        <pc:sldMkLst>
          <pc:docMk/>
          <pc:sldMk cId="4028287150" sldId="284"/>
        </pc:sldMkLst>
        <pc:spChg chg="add mod">
          <ac:chgData name="John Henriksson" userId="0247da67-66a9-4da5-8498-f930e7fda45b" providerId="ADAL" clId="{1B02861E-C7F8-5234-B778-38632F424BDF}" dt="2026-02-19T10:16:12.961" v="72"/>
          <ac:spMkLst>
            <pc:docMk/>
            <pc:sldMk cId="4028287150" sldId="284"/>
            <ac:spMk id="2" creationId="{233E5C46-092C-D6AB-7645-1A6DAF901BD4}"/>
          </ac:spMkLst>
        </pc:spChg>
      </pc:sldChg>
      <pc:sldChg chg="modSp mod">
        <pc:chgData name="John Henriksson" userId="0247da67-66a9-4da5-8498-f930e7fda45b" providerId="ADAL" clId="{1B02861E-C7F8-5234-B778-38632F424BDF}" dt="2026-02-24T12:35:55.334" v="78" actId="20577"/>
        <pc:sldMkLst>
          <pc:docMk/>
          <pc:sldMk cId="1589811911" sldId="303"/>
        </pc:sldMkLst>
        <pc:spChg chg="mod">
          <ac:chgData name="John Henriksson" userId="0247da67-66a9-4da5-8498-f930e7fda45b" providerId="ADAL" clId="{1B02861E-C7F8-5234-B778-38632F424BDF}" dt="2026-02-24T12:35:55.334" v="78" actId="20577"/>
          <ac:spMkLst>
            <pc:docMk/>
            <pc:sldMk cId="1589811911" sldId="303"/>
            <ac:spMk id="2" creationId="{321F354E-3601-B6BF-1FA6-B8281803BD09}"/>
          </ac:spMkLst>
        </pc:spChg>
      </pc:sldChg>
    </pc:docChg>
  </pc:docChgLst>
  <pc:docChgLst>
    <pc:chgData name="Susanne Hägglund" userId="S::susanne.hagglund@abo.fi::a5c6a344-dc08-472f-aed3-bfea4676a6eb" providerId="AD" clId="Web-{B1C46B32-524E-FCFF-C4FB-F46FA1372220}"/>
    <pc:docChg chg="modSld">
      <pc:chgData name="Susanne Hägglund" userId="S::susanne.hagglund@abo.fi::a5c6a344-dc08-472f-aed3-bfea4676a6eb" providerId="AD" clId="Web-{B1C46B32-524E-FCFF-C4FB-F46FA1372220}" dt="2026-02-19T09:59:50.880" v="215"/>
      <pc:docMkLst>
        <pc:docMk/>
      </pc:docMkLst>
      <pc:sldChg chg="modSp modNotes">
        <pc:chgData name="Susanne Hägglund" userId="S::susanne.hagglund@abo.fi::a5c6a344-dc08-472f-aed3-bfea4676a6eb" providerId="AD" clId="Web-{B1C46B32-524E-FCFF-C4FB-F46FA1372220}" dt="2026-02-19T07:16:10.048" v="149"/>
        <pc:sldMkLst>
          <pc:docMk/>
          <pc:sldMk cId="0" sldId="260"/>
        </pc:sldMkLst>
        <pc:spChg chg="mod">
          <ac:chgData name="Susanne Hägglund" userId="S::susanne.hagglund@abo.fi::a5c6a344-dc08-472f-aed3-bfea4676a6eb" providerId="AD" clId="Web-{B1C46B32-524E-FCFF-C4FB-F46FA1372220}" dt="2026-02-19T07:15:41.782" v="139" actId="20577"/>
          <ac:spMkLst>
            <pc:docMk/>
            <pc:sldMk cId="0" sldId="260"/>
            <ac:spMk id="10" creationId="{00000000-0000-0000-0000-000000000000}"/>
          </ac:spMkLst>
        </pc:spChg>
      </pc:sldChg>
      <pc:sldChg chg="modSp modNotes">
        <pc:chgData name="Susanne Hägglund" userId="S::susanne.hagglund@abo.fi::a5c6a344-dc08-472f-aed3-bfea4676a6eb" providerId="AD" clId="Web-{B1C46B32-524E-FCFF-C4FB-F46FA1372220}" dt="2026-02-19T07:48:24.118" v="212"/>
        <pc:sldMkLst>
          <pc:docMk/>
          <pc:sldMk cId="825266429" sldId="299"/>
        </pc:sldMkLst>
        <pc:spChg chg="mod">
          <ac:chgData name="Susanne Hägglund" userId="S::susanne.hagglund@abo.fi::a5c6a344-dc08-472f-aed3-bfea4676a6eb" providerId="AD" clId="Web-{B1C46B32-524E-FCFF-C4FB-F46FA1372220}" dt="2026-02-19T07:17:35.595" v="178" actId="20577"/>
          <ac:spMkLst>
            <pc:docMk/>
            <pc:sldMk cId="825266429" sldId="299"/>
            <ac:spMk id="2" creationId="{94365120-3E2B-CF88-184E-5E756D16853A}"/>
          </ac:spMkLst>
        </pc:spChg>
      </pc:sldChg>
      <pc:sldChg chg="modNotes">
        <pc:chgData name="Susanne Hägglund" userId="S::susanne.hagglund@abo.fi::a5c6a344-dc08-472f-aed3-bfea4676a6eb" providerId="AD" clId="Web-{B1C46B32-524E-FCFF-C4FB-F46FA1372220}" dt="2026-02-19T07:16:57.188" v="173"/>
        <pc:sldMkLst>
          <pc:docMk/>
          <pc:sldMk cId="1428810584" sldId="300"/>
        </pc:sldMkLst>
      </pc:sldChg>
      <pc:sldChg chg="modNotes">
        <pc:chgData name="Susanne Hägglund" userId="S::susanne.hagglund@abo.fi::a5c6a344-dc08-472f-aed3-bfea4676a6eb" providerId="AD" clId="Web-{B1C46B32-524E-FCFF-C4FB-F46FA1372220}" dt="2026-02-19T07:18:40.548" v="191"/>
        <pc:sldMkLst>
          <pc:docMk/>
          <pc:sldMk cId="1432521468" sldId="301"/>
        </pc:sldMkLst>
      </pc:sldChg>
      <pc:sldChg chg="modSp modNotes">
        <pc:chgData name="Susanne Hägglund" userId="S::susanne.hagglund@abo.fi::a5c6a344-dc08-472f-aed3-bfea4676a6eb" providerId="AD" clId="Web-{B1C46B32-524E-FCFF-C4FB-F46FA1372220}" dt="2026-02-19T07:13:34.250" v="92" actId="20577"/>
        <pc:sldMkLst>
          <pc:docMk/>
          <pc:sldMk cId="4214340112" sldId="302"/>
        </pc:sldMkLst>
        <pc:spChg chg="mod">
          <ac:chgData name="Susanne Hägglund" userId="S::susanne.hagglund@abo.fi::a5c6a344-dc08-472f-aed3-bfea4676a6eb" providerId="AD" clId="Web-{B1C46B32-524E-FCFF-C4FB-F46FA1372220}" dt="2026-02-19T07:13:34.250" v="92" actId="20577"/>
          <ac:spMkLst>
            <pc:docMk/>
            <pc:sldMk cId="4214340112" sldId="302"/>
            <ac:spMk id="2" creationId="{A491160C-DC0D-B18B-EE18-512A32DDF416}"/>
          </ac:spMkLst>
        </pc:spChg>
      </pc:sldChg>
      <pc:sldChg chg="modNotes">
        <pc:chgData name="Susanne Hägglund" userId="S::susanne.hagglund@abo.fi::a5c6a344-dc08-472f-aed3-bfea4676a6eb" providerId="AD" clId="Web-{B1C46B32-524E-FCFF-C4FB-F46FA1372220}" dt="2026-02-19T09:59:50.880" v="215"/>
        <pc:sldMkLst>
          <pc:docMk/>
          <pc:sldMk cId="3040450534" sldId="30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24.02.2026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ilit.fi"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creativecommons.org/licenses/by-nc-sa/4.0/?ref=chooser-v1"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32BCB-FD31-1AA2-1281-3AFD4DA5B8A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1313DE6-7C23-CECD-D147-DBA8929EF213}"/>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EBE1FF1A-B853-7186-5174-0F065FCE855B}"/>
              </a:ext>
            </a:extLst>
          </p:cNvPr>
          <p:cNvSpPr>
            <a:spLocks noGrp="1"/>
          </p:cNvSpPr>
          <p:nvPr>
            <p:ph type="body" idx="1"/>
          </p:nvPr>
        </p:nvSpPr>
        <p:spPr/>
        <p:txBody>
          <a:bodyPr/>
          <a:lstStyle/>
          <a:p>
            <a:r>
              <a:rPr lang="sv-FI">
                <a:ea typeface="Calibri"/>
                <a:cs typeface="Calibri"/>
                <a:hlinkClick r:id="rId3"/>
              </a:rPr>
              <a:t>https://ailit.fi</a:t>
            </a:r>
            <a:endParaRPr lang="sv-FI">
              <a:ea typeface="Calibri"/>
              <a:cs typeface="Calibri"/>
            </a:endParaRPr>
          </a:p>
          <a:p>
            <a:r>
              <a:rPr lang="sv-FI">
                <a:ea typeface="Calibri"/>
                <a:cs typeface="Calibri"/>
              </a:rPr>
              <a:t>Materialet lanseras under Creative Commons </a:t>
            </a:r>
            <a:r>
              <a:rPr lang="sv-FI">
                <a:hlinkClick r:id="rId4"/>
              </a:rPr>
              <a:t>CC BY-NC-SA 4.0 </a:t>
            </a:r>
          </a:p>
          <a:p>
            <a:br>
              <a:rPr lang="en-US"/>
            </a:br>
            <a:endParaRPr lang="en-US"/>
          </a:p>
        </p:txBody>
      </p:sp>
      <p:sp>
        <p:nvSpPr>
          <p:cNvPr id="4" name="Platshållare för bildnummer 3">
            <a:extLst>
              <a:ext uri="{FF2B5EF4-FFF2-40B4-BE49-F238E27FC236}">
                <a16:creationId xmlns:a16="http://schemas.microsoft.com/office/drawing/2014/main" id="{B6945A59-5B82-7C50-D17B-A1C8CE852940}"/>
              </a:ext>
            </a:extLst>
          </p:cNvPr>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426081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1D184-40AA-47CF-C0EF-757D362FF52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86BD20D-1BE1-A908-2AE3-3EC350DE42E5}"/>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AC39CAAF-02E2-AE4A-8176-B68E51CBDB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a:t>Denna uppgift består av en introduktion på ca 10 min samt en efterföljande diskussion som inkluderar tre frågor kring AI och ekologisk hållbarhet. </a:t>
            </a:r>
            <a:r>
              <a:rPr lang="sv-SE" sz="1200" b="0" i="0" u="none" strike="noStrike" kern="1200" noProof="0">
                <a:solidFill>
                  <a:schemeClr val="tx1"/>
                </a:solidFill>
                <a:effectLst/>
                <a:latin typeface="+mn-lt"/>
                <a:ea typeface="+mn-ea"/>
                <a:cs typeface="+mn-cs"/>
              </a:rPr>
              <a:t>Eleverna ska reflektera kring för- och nackdelar, få se att samma AI-verktyg som skapar lösningar också kan skapa nya problem, och fundera kring hur det kan lösas. Det finns ju inget rätt eller fel här (än, ingen lagstiftning finns till exempel) så idén är att visa på att teknikutveckling ofta är motsägelsefull.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a:p>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a:t>Tidsåtgången uppskattas till ca 25 min men beror mycket på elevernas engagemang att diskutera i grupper samt hur diskussionen flödar i den summerande diskussionen till sist.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a:p>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a:t>I presentationsanteckningarna hittas olika vetenskapliga källor ifall ni önskar fördjupa er i ämnet ytterligare.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a:p>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a:t>Denna uppgift kan användas som fortsättning efter den introducerande lektionen eller som ett separat moment inom flera ämnen (se nedan). Den kan även fungera som en introduktion till ett större projekt och du som lärare har fria händer att omforma uppgiften till en inlämningsuppgift (individuellt eller i grupp) i stället för en diskussion om detta är mer ändamålsenligt.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a:p>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a:t>Förslag på mål- och ämneskoppling: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noProof="0"/>
              <a:t>SL: M8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noProof="0"/>
              <a:t>GE: M4, M12,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noProof="0"/>
              <a:t>BI: M6, M14</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noProof="0"/>
              <a:t>Livsåskådning: M9</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noProof="0"/>
              <a:t>FY: M4</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noProof="0"/>
              <a:t>KE: M4</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a:p>
        </p:txBody>
      </p:sp>
      <p:sp>
        <p:nvSpPr>
          <p:cNvPr id="4" name="Platshållare för bildnummer 3">
            <a:extLst>
              <a:ext uri="{FF2B5EF4-FFF2-40B4-BE49-F238E27FC236}">
                <a16:creationId xmlns:a16="http://schemas.microsoft.com/office/drawing/2014/main" id="{DCAE8380-9E0C-D003-E8AF-88C2093EE781}"/>
              </a:ext>
            </a:extLst>
          </p:cNvPr>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1262188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sv-SE" noProof="0">
                <a:ea typeface="Calibri"/>
                <a:cs typeface="Calibri"/>
              </a:rPr>
              <a:t>Fri introduktion och diskussion kring dagens tema. Betona att vi fokuserar på ekologisk hållbarhet (Agenda 2030: M6, M7, M9 &amp; M13)</a:t>
            </a: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3474026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78790-34C7-86B4-CE7C-0F7EFD4916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8B4DA-0039-C4CF-4F21-04B34B865235}"/>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27045D8F-106C-FC87-1E8C-7DC96553752A}"/>
              </a:ext>
            </a:extLst>
          </p:cNvPr>
          <p:cNvSpPr>
            <a:spLocks noGrp="1"/>
          </p:cNvSpPr>
          <p:nvPr>
            <p:ph type="body" idx="1"/>
          </p:nvPr>
        </p:nvSpPr>
        <p:spPr/>
        <p:txBody>
          <a:bodyPr/>
          <a:lstStyle/>
          <a:p>
            <a:r>
              <a:rPr lang="sv-SE" noProof="0">
                <a:ea typeface="Calibri"/>
                <a:cs typeface="Calibri"/>
              </a:rPr>
              <a:t>Frivilligt att inleda med en ganska öppen diskussion. </a:t>
            </a:r>
          </a:p>
          <a:p>
            <a:endParaRPr lang="sv-SE" noProof="0">
              <a:ea typeface="Calibri"/>
              <a:cs typeface="Calibri"/>
            </a:endParaRPr>
          </a:p>
          <a:p>
            <a:r>
              <a:rPr lang="sv-SE" noProof="0">
                <a:ea typeface="Calibri"/>
                <a:cs typeface="Calibri"/>
              </a:rPr>
              <a:t>Exempel på </a:t>
            </a:r>
            <a:r>
              <a:rPr lang="sv-SE">
                <a:ea typeface="Calibri"/>
                <a:cs typeface="Calibri"/>
              </a:rPr>
              <a:t>nyttig</a:t>
            </a:r>
            <a:r>
              <a:rPr lang="sv-SE" noProof="0">
                <a:ea typeface="Calibri"/>
                <a:cs typeface="Calibri"/>
              </a:rPr>
              <a:t> </a:t>
            </a:r>
            <a:r>
              <a:rPr lang="sv-SE">
                <a:ea typeface="Calibri"/>
                <a:cs typeface="Calibri"/>
              </a:rPr>
              <a:t>användning, inte sällan med maskininlärning som bas</a:t>
            </a:r>
            <a:r>
              <a:rPr lang="sv-SE" noProof="0">
                <a:ea typeface="Calibri"/>
                <a:cs typeface="Calibri"/>
              </a:rPr>
              <a:t>: </a:t>
            </a:r>
          </a:p>
          <a:p>
            <a:pPr marL="171450" indent="-171450">
              <a:buFontTx/>
              <a:buChar char="-"/>
            </a:pPr>
            <a:r>
              <a:rPr lang="sv-SE" noProof="0">
                <a:ea typeface="Calibri"/>
                <a:cs typeface="Calibri"/>
              </a:rPr>
              <a:t>AI-modell till hjälp för att förutsäga proteiners struktur (Nobelpriset i kemi år 2024: https://www.nobelprize.org/uploads/2024/10/popular-chemistryprize2024-swedish-4.pdf). Här finns en översikt på hur det används: https://www.nature.com/articles/d41586-025-03886-9?utm_source=Live+Audience&amp;utm_campaign=ec6f17302f-nature-briefing-daily-20251127&amp;utm_medium=email&amp;utm_term=0_-33f35e09ea-49939196 </a:t>
            </a:r>
          </a:p>
          <a:p>
            <a:pPr marL="171450" indent="-171450">
              <a:buFontTx/>
              <a:buChar char="-"/>
            </a:pPr>
            <a:r>
              <a:rPr lang="sv-SE" noProof="0">
                <a:ea typeface="Calibri"/>
                <a:cs typeface="Calibri"/>
              </a:rPr>
              <a:t>Förhindra granbarkborrens skador på träd (se till exempel </a:t>
            </a:r>
            <a:r>
              <a:rPr lang="sv-FI" b="0" i="0" u="none" strike="noStrike">
                <a:solidFill>
                  <a:srgbClr val="231F20"/>
                </a:solidFill>
                <a:effectLst/>
                <a:latin typeface="PT Serif" panose="020A0603040505020204" pitchFamily="18" charset="77"/>
              </a:rPr>
              <a:t>Lantmäteriverkets webbsidor om forskningsprojektet Multirisk där man kombinerar drönare och AI-teknik för att upptäcka försämrad trädhälsa och stötta kolsänkan som träden är: https://www.maanmittauslaitos.fi/sv/aktuellt/har-du-sett-en-dronare-flyga-i-skogen-eller-over-en-aker-det-kan-vara-lantmateriverkets. Motsvarande forskningsprojekt använder sig av drönare och AI-teknik för att bekämpa invasiva ogräsväxter och för att observera och förebygga skogsbränder.)</a:t>
            </a:r>
            <a:endParaRPr lang="sv-SE" noProof="0">
              <a:ea typeface="Calibri"/>
              <a:cs typeface="Calibri"/>
            </a:endParaRPr>
          </a:p>
          <a:p>
            <a:pPr marL="171450" indent="-171450">
              <a:buFontTx/>
              <a:buChar char="-"/>
            </a:pPr>
            <a:r>
              <a:rPr lang="sv-SE" noProof="0">
                <a:ea typeface="Calibri"/>
                <a:cs typeface="Calibri"/>
              </a:rPr>
              <a:t>AI inom hälsovård (ex. bilddiagnostik av cancer, se studie där AI-system är mer träffsäkra än radiologer: https://nyheter.ki.se/ai-kan-upptacka-bukspottkortelcancer-battre-an-radiologer)</a:t>
            </a:r>
          </a:p>
          <a:p>
            <a:pPr marL="171450" indent="-171450">
              <a:buFontTx/>
              <a:buChar char="-"/>
            </a:pPr>
            <a:endParaRPr lang="sv-SE" noProof="0">
              <a:ea typeface="Calibri"/>
              <a:cs typeface="Calibri"/>
            </a:endParaRPr>
          </a:p>
          <a:p>
            <a:pPr marL="0" indent="0">
              <a:buFontTx/>
              <a:buNone/>
            </a:pPr>
            <a:r>
              <a:rPr lang="sv-SE" noProof="0">
                <a:ea typeface="Calibri"/>
                <a:cs typeface="Calibri"/>
              </a:rPr>
              <a:t>Onödig användning kommer senare i materialet (t.ex. generering av videon).</a:t>
            </a:r>
          </a:p>
        </p:txBody>
      </p:sp>
      <p:sp>
        <p:nvSpPr>
          <p:cNvPr id="4" name="Slide Number Placeholder 3">
            <a:extLst>
              <a:ext uri="{FF2B5EF4-FFF2-40B4-BE49-F238E27FC236}">
                <a16:creationId xmlns:a16="http://schemas.microsoft.com/office/drawing/2014/main" id="{B5700A57-304F-E1DD-2D38-56A51330324F}"/>
              </a:ext>
            </a:extLst>
          </p:cNvPr>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1260588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a:ea typeface="Calibri"/>
                <a:cs typeface="Calibri"/>
              </a:rPr>
              <a:t>Hur vi skall tänka gällande AI-utvecklingen och ekologisk hållbarhet är en knepig diskussion som saknar enkla svar. </a:t>
            </a:r>
          </a:p>
          <a:p>
            <a:endParaRPr lang="sv-FI">
              <a:ea typeface="Calibri"/>
              <a:cs typeface="Calibri"/>
            </a:endParaRPr>
          </a:p>
          <a:p>
            <a:r>
              <a:rPr lang="sv-FI">
                <a:ea typeface="Calibri"/>
                <a:cs typeface="Calibri"/>
              </a:rPr>
              <a:t>Å ena sidan så vet vi att AI, i likhet med all tidigare digital teknik, i sig belastar mijön ordentligt. </a:t>
            </a:r>
          </a:p>
          <a:p>
            <a:r>
              <a:rPr lang="sv-FI">
                <a:ea typeface="Calibri"/>
                <a:cs typeface="Calibri"/>
              </a:rPr>
              <a:t>Å andra sidan kan AI erbjuda verktyg som vi kan använda för att lösa en del klimatproblem. </a:t>
            </a:r>
          </a:p>
          <a:p>
            <a:endParaRPr lang="sv-FI">
              <a:ea typeface="Calibri"/>
              <a:cs typeface="Calibri"/>
            </a:endParaRPr>
          </a:p>
          <a:p>
            <a:r>
              <a:rPr lang="sv-FI">
                <a:ea typeface="Calibri"/>
                <a:cs typeface="Calibri"/>
              </a:rPr>
              <a:t>Här till näst skall vi bekanta oss med bägge sidor av myntet.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A665C-3CBD-C4F9-9DC7-9A5FFDC0CF4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88B3C-5E82-2956-428E-072BF522B16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58DDED1-FD92-C95B-6E1D-6E04260331C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A363A4C-922E-1117-8AFE-00DEF39B744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027BDFE-3601-3162-DF33-019D584C9D0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a:ea typeface="Calibri"/>
                <a:cs typeface="Calibri"/>
              </a:rPr>
              <a:t>AI har i dagsläget ett betydande klimatavtryck. </a:t>
            </a:r>
          </a:p>
          <a:p>
            <a:endParaRPr lang="sv-FI">
              <a:ea typeface="Calibri"/>
              <a:cs typeface="Calibri"/>
            </a:endParaRPr>
          </a:p>
          <a:p>
            <a:r>
              <a:rPr lang="sv-FI">
                <a:ea typeface="Calibri"/>
                <a:cs typeface="Calibri"/>
              </a:rPr>
              <a:t>Till exempel Googles utsläpp har ökat med 51 % sedan 2019 (</a:t>
            </a:r>
            <a:r>
              <a:rPr lang="sv-FI" err="1">
                <a:ea typeface="Calibri"/>
                <a:cs typeface="Calibri"/>
              </a:rPr>
              <a:t>https</a:t>
            </a:r>
            <a:r>
              <a:rPr lang="sv-FI">
                <a:ea typeface="Calibri"/>
                <a:cs typeface="Calibri"/>
              </a:rPr>
              <a:t>://www.theguardian.com/</a:t>
            </a:r>
            <a:r>
              <a:rPr lang="sv-FI" err="1">
                <a:ea typeface="Calibri"/>
                <a:cs typeface="Calibri"/>
              </a:rPr>
              <a:t>technology</a:t>
            </a:r>
            <a:r>
              <a:rPr lang="sv-FI">
                <a:ea typeface="Calibri"/>
                <a:cs typeface="Calibri"/>
              </a:rPr>
              <a:t>/2025/jun/27/</a:t>
            </a:r>
            <a:r>
              <a:rPr lang="sv-FI" err="1">
                <a:ea typeface="Calibri"/>
                <a:cs typeface="Calibri"/>
              </a:rPr>
              <a:t>google</a:t>
            </a:r>
            <a:r>
              <a:rPr lang="sv-FI">
                <a:ea typeface="Calibri"/>
                <a:cs typeface="Calibri"/>
              </a:rPr>
              <a:t>-emissions-</a:t>
            </a:r>
            <a:r>
              <a:rPr lang="sv-FI" err="1">
                <a:ea typeface="Calibri"/>
                <a:cs typeface="Calibri"/>
              </a:rPr>
              <a:t>ai</a:t>
            </a:r>
            <a:r>
              <a:rPr lang="sv-FI">
                <a:ea typeface="Calibri"/>
                <a:cs typeface="Calibri"/>
              </a:rPr>
              <a:t>-</a:t>
            </a:r>
            <a:r>
              <a:rPr lang="sv-FI" err="1">
                <a:ea typeface="Calibri"/>
                <a:cs typeface="Calibri"/>
              </a:rPr>
              <a:t>electricity</a:t>
            </a:r>
            <a:r>
              <a:rPr lang="sv-FI">
                <a:ea typeface="Calibri"/>
                <a:cs typeface="Calibri"/>
              </a:rPr>
              <a:t>-</a:t>
            </a:r>
            <a:r>
              <a:rPr lang="sv-FI" err="1">
                <a:ea typeface="Calibri"/>
                <a:cs typeface="Calibri"/>
              </a:rPr>
              <a:t>demand</a:t>
            </a:r>
            <a:r>
              <a:rPr lang="sv-FI">
                <a:ea typeface="Calibri"/>
                <a:cs typeface="Calibri"/>
              </a:rPr>
              <a:t>-</a:t>
            </a:r>
            <a:r>
              <a:rPr lang="sv-FI" err="1">
                <a:ea typeface="Calibri"/>
                <a:cs typeface="Calibri"/>
              </a:rPr>
              <a:t>derail</a:t>
            </a:r>
            <a:r>
              <a:rPr lang="sv-FI">
                <a:ea typeface="Calibri"/>
                <a:cs typeface="Calibri"/>
              </a:rPr>
              <a:t>-</a:t>
            </a:r>
            <a:r>
              <a:rPr lang="sv-FI" err="1">
                <a:ea typeface="Calibri"/>
                <a:cs typeface="Calibri"/>
              </a:rPr>
              <a:t>efforts</a:t>
            </a:r>
            <a:r>
              <a:rPr lang="sv-FI">
                <a:ea typeface="Calibri"/>
                <a:cs typeface="Calibri"/>
              </a:rPr>
              <a:t>-green) och det gäller också andra aktörer som tränar AI-modeller och bygger datacenter som behövs för att träna och köra AI-modellerna. </a:t>
            </a:r>
          </a:p>
          <a:p>
            <a:endParaRPr lang="sv-FI">
              <a:ea typeface="Calibri"/>
              <a:cs typeface="Calibri"/>
            </a:endParaRPr>
          </a:p>
          <a:p>
            <a:r>
              <a:rPr lang="sv-FI">
                <a:ea typeface="Calibri"/>
                <a:cs typeface="Calibri"/>
              </a:rPr>
              <a:t>Det kräver mycket energi att träna modellerna (</a:t>
            </a:r>
            <a:r>
              <a:rPr lang="sv-FI">
                <a:solidFill>
                  <a:srgbClr val="222222"/>
                </a:solidFill>
              </a:rPr>
              <a:t>Liu, V., Yin, Y. Green AI: </a:t>
            </a:r>
            <a:r>
              <a:rPr lang="sv-FI" err="1">
                <a:solidFill>
                  <a:srgbClr val="222222"/>
                </a:solidFill>
              </a:rPr>
              <a:t>exploring</a:t>
            </a:r>
            <a:r>
              <a:rPr lang="sv-FI">
                <a:solidFill>
                  <a:srgbClr val="222222"/>
                </a:solidFill>
              </a:rPr>
              <a:t> </a:t>
            </a:r>
            <a:r>
              <a:rPr lang="sv-FI" err="1">
                <a:solidFill>
                  <a:srgbClr val="222222"/>
                </a:solidFill>
              </a:rPr>
              <a:t>carbon</a:t>
            </a:r>
            <a:r>
              <a:rPr lang="sv-FI">
                <a:solidFill>
                  <a:srgbClr val="222222"/>
                </a:solidFill>
              </a:rPr>
              <a:t> </a:t>
            </a:r>
            <a:r>
              <a:rPr lang="sv-FI" err="1">
                <a:solidFill>
                  <a:srgbClr val="222222"/>
                </a:solidFill>
              </a:rPr>
              <a:t>footprints</a:t>
            </a:r>
            <a:r>
              <a:rPr lang="sv-FI">
                <a:solidFill>
                  <a:srgbClr val="222222"/>
                </a:solidFill>
              </a:rPr>
              <a:t>, </a:t>
            </a:r>
            <a:r>
              <a:rPr lang="sv-FI" err="1">
                <a:solidFill>
                  <a:srgbClr val="222222"/>
                </a:solidFill>
              </a:rPr>
              <a:t>mitigation</a:t>
            </a:r>
            <a:r>
              <a:rPr lang="sv-FI">
                <a:solidFill>
                  <a:srgbClr val="222222"/>
                </a:solidFill>
              </a:rPr>
              <a:t> </a:t>
            </a:r>
            <a:r>
              <a:rPr lang="sv-FI" err="1">
                <a:solidFill>
                  <a:srgbClr val="222222"/>
                </a:solidFill>
              </a:rPr>
              <a:t>strategies</a:t>
            </a:r>
            <a:r>
              <a:rPr lang="sv-FI">
                <a:solidFill>
                  <a:srgbClr val="222222"/>
                </a:solidFill>
              </a:rPr>
              <a:t>, and </a:t>
            </a:r>
            <a:r>
              <a:rPr lang="sv-FI" err="1">
                <a:solidFill>
                  <a:srgbClr val="222222"/>
                </a:solidFill>
              </a:rPr>
              <a:t>trade</a:t>
            </a:r>
            <a:r>
              <a:rPr lang="sv-FI">
                <a:solidFill>
                  <a:srgbClr val="222222"/>
                </a:solidFill>
              </a:rPr>
              <a:t> </a:t>
            </a:r>
            <a:r>
              <a:rPr lang="sv-FI" err="1">
                <a:solidFill>
                  <a:srgbClr val="222222"/>
                </a:solidFill>
              </a:rPr>
              <a:t>offs</a:t>
            </a:r>
            <a:r>
              <a:rPr lang="sv-FI">
                <a:solidFill>
                  <a:srgbClr val="222222"/>
                </a:solidFill>
              </a:rPr>
              <a:t> in </a:t>
            </a:r>
            <a:r>
              <a:rPr lang="sv-FI" err="1">
                <a:solidFill>
                  <a:srgbClr val="222222"/>
                </a:solidFill>
              </a:rPr>
              <a:t>large</a:t>
            </a:r>
            <a:r>
              <a:rPr lang="sv-FI">
                <a:solidFill>
                  <a:srgbClr val="222222"/>
                </a:solidFill>
              </a:rPr>
              <a:t> </a:t>
            </a:r>
            <a:r>
              <a:rPr lang="sv-FI" err="1">
                <a:solidFill>
                  <a:srgbClr val="222222"/>
                </a:solidFill>
              </a:rPr>
              <a:t>language</a:t>
            </a:r>
            <a:r>
              <a:rPr lang="sv-FI">
                <a:solidFill>
                  <a:srgbClr val="222222"/>
                </a:solidFill>
              </a:rPr>
              <a:t> </a:t>
            </a:r>
            <a:r>
              <a:rPr lang="sv-FI" err="1">
                <a:solidFill>
                  <a:srgbClr val="222222"/>
                </a:solidFill>
              </a:rPr>
              <a:t>model</a:t>
            </a:r>
            <a:r>
              <a:rPr lang="sv-FI">
                <a:solidFill>
                  <a:srgbClr val="222222"/>
                </a:solidFill>
              </a:rPr>
              <a:t> </a:t>
            </a:r>
            <a:r>
              <a:rPr lang="sv-FI" err="1">
                <a:solidFill>
                  <a:srgbClr val="222222"/>
                </a:solidFill>
              </a:rPr>
              <a:t>training</a:t>
            </a:r>
            <a:r>
              <a:rPr lang="sv-FI">
                <a:solidFill>
                  <a:srgbClr val="222222"/>
                </a:solidFill>
              </a:rPr>
              <a:t>. </a:t>
            </a:r>
            <a:r>
              <a:rPr lang="sv-FI" i="1" err="1">
                <a:solidFill>
                  <a:srgbClr val="222222"/>
                </a:solidFill>
              </a:rPr>
              <a:t>Discov</a:t>
            </a:r>
            <a:r>
              <a:rPr lang="sv-FI" i="1">
                <a:solidFill>
                  <a:srgbClr val="222222"/>
                </a:solidFill>
              </a:rPr>
              <a:t> </a:t>
            </a:r>
            <a:r>
              <a:rPr lang="sv-FI" i="1" err="1">
                <a:solidFill>
                  <a:srgbClr val="222222"/>
                </a:solidFill>
              </a:rPr>
              <a:t>Artif</a:t>
            </a:r>
            <a:r>
              <a:rPr lang="sv-FI" i="1">
                <a:solidFill>
                  <a:srgbClr val="222222"/>
                </a:solidFill>
              </a:rPr>
              <a:t> </a:t>
            </a:r>
            <a:r>
              <a:rPr lang="sv-FI" i="1" err="1">
                <a:solidFill>
                  <a:srgbClr val="222222"/>
                </a:solidFill>
              </a:rPr>
              <a:t>Intell</a:t>
            </a:r>
            <a:r>
              <a:rPr lang="sv-FI">
                <a:solidFill>
                  <a:srgbClr val="222222"/>
                </a:solidFill>
              </a:rPr>
              <a:t> </a:t>
            </a:r>
            <a:r>
              <a:rPr lang="sv-FI" b="1">
                <a:solidFill>
                  <a:srgbClr val="222222"/>
                </a:solidFill>
              </a:rPr>
              <a:t>4</a:t>
            </a:r>
            <a:r>
              <a:rPr lang="sv-FI">
                <a:solidFill>
                  <a:srgbClr val="222222"/>
                </a:solidFill>
              </a:rPr>
              <a:t>, 49 (2024). https://doi.org/10.1007/s44163-024-00149-w</a:t>
            </a:r>
            <a:r>
              <a:rPr lang="sv-FI">
                <a:solidFill>
                  <a:srgbClr val="222222"/>
                </a:solidFill>
                <a:ea typeface="Calibri"/>
                <a:cs typeface="Calibri"/>
              </a:rPr>
              <a:t>)</a:t>
            </a:r>
            <a:r>
              <a:rPr lang="sv-FI">
                <a:ea typeface="Calibri"/>
                <a:cs typeface="Calibri"/>
              </a:rPr>
              <a:t>. </a:t>
            </a:r>
            <a:r>
              <a:rPr lang="sv-FI"/>
              <a:t>Att det görs bara en gång per modell är lite förenklat eftersom där ingår en del experimenterande. Om träningen inte gav önskat resultat behöver den göras igen osv. </a:t>
            </a:r>
            <a:endParaRPr lang="sv-FI">
              <a:ea typeface="Calibri"/>
              <a:cs typeface="Calibri"/>
            </a:endParaRPr>
          </a:p>
          <a:p>
            <a:endParaRPr lang="sv-FI">
              <a:ea typeface="Calibri"/>
              <a:cs typeface="Calibri"/>
            </a:endParaRPr>
          </a:p>
          <a:p>
            <a:r>
              <a:rPr lang="sv-FI">
                <a:ea typeface="Calibri"/>
                <a:cs typeface="Calibri"/>
              </a:rPr>
              <a:t>För att köra AI-modellerna, att skriva en prompt i en generativ AI tjänst till exempel, behövs stora datacenter som konsumerar el och genererar utsläpp (IEA https://iea.blob.core.windows.net/assets/18f3ed24-4b26-4c83-a3d2-8a1be51c8cc8/Electricity2024-Analysisandforecastto2026.pdf). </a:t>
            </a:r>
            <a:endParaRPr lang="sv-FI"/>
          </a:p>
          <a:p>
            <a:endParaRPr lang="sv-FI">
              <a:ea typeface="Calibri"/>
              <a:cs typeface="Calibri"/>
            </a:endParaRPr>
          </a:p>
          <a:p>
            <a:r>
              <a:rPr lang="sv-FI">
                <a:ea typeface="Calibri"/>
                <a:cs typeface="Calibri"/>
              </a:rPr>
              <a:t>Också i Finland planeras många nya datacenter (</a:t>
            </a:r>
            <a:r>
              <a:rPr lang="sv-FI" err="1">
                <a:ea typeface="Calibri"/>
                <a:cs typeface="Calibri"/>
              </a:rPr>
              <a:t>https</a:t>
            </a:r>
            <a:r>
              <a:rPr lang="sv-FI">
                <a:ea typeface="Calibri"/>
                <a:cs typeface="Calibri"/>
              </a:rPr>
              <a:t>://ek.fi/</a:t>
            </a:r>
            <a:r>
              <a:rPr lang="sv-FI" err="1">
                <a:ea typeface="Calibri"/>
                <a:cs typeface="Calibri"/>
              </a:rPr>
              <a:t>tutkittua-tietoa</a:t>
            </a:r>
            <a:r>
              <a:rPr lang="sv-FI">
                <a:ea typeface="Calibri"/>
                <a:cs typeface="Calibri"/>
              </a:rPr>
              <a:t>/</a:t>
            </a:r>
            <a:r>
              <a:rPr lang="sv-FI" err="1">
                <a:ea typeface="Calibri"/>
                <a:cs typeface="Calibri"/>
              </a:rPr>
              <a:t>vihreat-investoinnit</a:t>
            </a:r>
            <a:r>
              <a:rPr lang="sv-FI">
                <a:ea typeface="Calibri"/>
                <a:cs typeface="Calibri"/>
              </a:rPr>
              <a:t>/).  </a:t>
            </a:r>
          </a:p>
          <a:p>
            <a:endParaRPr lang="sv-FI">
              <a:ea typeface="Calibri"/>
              <a:cs typeface="Calibri"/>
            </a:endParaRPr>
          </a:p>
        </p:txBody>
      </p:sp>
      <p:sp>
        <p:nvSpPr>
          <p:cNvPr id="6" name="Footer Placeholder 5">
            <a:extLst>
              <a:ext uri="{FF2B5EF4-FFF2-40B4-BE49-F238E27FC236}">
                <a16:creationId xmlns:a16="http://schemas.microsoft.com/office/drawing/2014/main" id="{DF2ECCF6-B542-2A91-B8A7-89B42C6CED9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F1552C2-974D-4562-4749-8B729B41B95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37302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B8E5E-C15F-E85B-7535-7107D99D4C1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0F5F6DF-8EF5-0D95-CA45-A3E825F44A4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9F44F41-9A90-84A5-6A82-BA39EF158EC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3A8094F-9117-C227-5859-3CFFE102132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88EB919-A5BC-3B99-21E9-CF28541C6C1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a:ea typeface="Calibri"/>
                <a:cs typeface="Calibri"/>
              </a:rPr>
              <a:t>Vi promptar inte det generativa AI-systemet endast en gång utan varje användare promptar oftast flera gånger. Modellerna är ofta skapade för att föra dialog.</a:t>
            </a:r>
          </a:p>
          <a:p>
            <a:r>
              <a:rPr lang="sv-FI">
                <a:ea typeface="Calibri"/>
                <a:cs typeface="Calibri"/>
              </a:rPr>
              <a:t>Modellerna blir effektivare och mer energisnåla men samtidigt kanske användningen ökar.</a:t>
            </a:r>
          </a:p>
          <a:p>
            <a:r>
              <a:rPr lang="sv-FI">
                <a:ea typeface="Calibri"/>
                <a:cs typeface="Calibri"/>
              </a:rPr>
              <a:t>All vår teknik har liknande problematik (streaming, sociala medier etc)</a:t>
            </a:r>
          </a:p>
          <a:p>
            <a:endParaRPr lang="sv-FI">
              <a:ea typeface="Calibri"/>
              <a:cs typeface="Calibri"/>
            </a:endParaRPr>
          </a:p>
          <a:p>
            <a:r>
              <a:rPr lang="sv-FI">
                <a:ea typeface="Calibri"/>
                <a:cs typeface="Calibri"/>
              </a:rPr>
              <a:t>(Det skulle i det här skedet att vara intressant att plocka fram motsvarande siffror och jämföra med t.ex. att ladda en telefon, streama videoinnehåll, använda molntjänster, åka tåg etc. men tyvärr har vi inte stött på någon sådan jämförelse än. Ifall ni använder denna introduktion för att inleda ett stort projekt är dessa frågor som eleverna säkert till stor del kan hitta egen information om och göra egna jämförelser men observera att det kommer att kräva enhetsomvandlingar i flera fall.)</a:t>
            </a:r>
          </a:p>
          <a:p>
            <a:endParaRPr lang="sv-FI">
              <a:ea typeface="Calibri"/>
              <a:cs typeface="Calibri"/>
            </a:endParaRPr>
          </a:p>
          <a:p>
            <a:r>
              <a:rPr lang="sv-FI">
                <a:ea typeface="Calibri"/>
                <a:cs typeface="Calibri"/>
              </a:rPr>
              <a:t>Siffrorna i denna är baserade på denna artikel i MIT Technology Review: O’Donnel, J. &amp; Crownhart, C. (2025): We did the math on AI’s energy footprint. Here’s the story you haven’t heard. MIT Technology Review 20.5.2025 </a:t>
            </a:r>
          </a:p>
          <a:p>
            <a:r>
              <a:rPr lang="sv-FI">
                <a:ea typeface="Calibri"/>
                <a:cs typeface="Calibri"/>
              </a:rPr>
              <a:t>https://www.technologyreview.com/2025/05/20/1116327/ai-energy-usage-climate-footprint-big-tech/ </a:t>
            </a:r>
          </a:p>
          <a:p>
            <a:endParaRPr lang="sv-FI">
              <a:ea typeface="Calibri"/>
              <a:cs typeface="Calibri"/>
            </a:endParaRPr>
          </a:p>
          <a:p>
            <a:r>
              <a:rPr lang="sv-FI">
                <a:ea typeface="Calibri"/>
                <a:cs typeface="Calibri"/>
              </a:rPr>
              <a:t>Användningssiffrorna för ChatGPT är tagna från deras eget material: https://openai.com/index/how-people-are-using-chatgpt/ (sept 2025)</a:t>
            </a:r>
          </a:p>
          <a:p>
            <a:endParaRPr lang="sv-FI">
              <a:ea typeface="Calibri"/>
              <a:cs typeface="Calibri"/>
            </a:endParaRPr>
          </a:p>
        </p:txBody>
      </p:sp>
      <p:sp>
        <p:nvSpPr>
          <p:cNvPr id="6" name="Footer Placeholder 5">
            <a:extLst>
              <a:ext uri="{FF2B5EF4-FFF2-40B4-BE49-F238E27FC236}">
                <a16:creationId xmlns:a16="http://schemas.microsoft.com/office/drawing/2014/main" id="{10471C90-5558-3272-FB9A-1B8514BB475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C168A05-9A48-FAB8-1808-7A31232E416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94422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68D3B-B7F9-3EA0-4BBF-B5621FBDC4E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03A1225-96C1-0FC6-8EE7-96DC67135EB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53D68F5-5864-7561-2AB7-57066BFDB8E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CA9DF1F-154B-30A5-2E4D-04B8304954A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646D546-9136-3CC2-3040-D74796D1D73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a:ea typeface="Calibri"/>
                <a:cs typeface="Calibri"/>
              </a:rPr>
              <a:t>Jämför med att ha dåligt samvete för att ta bilen, flyget, bada bastu etc. </a:t>
            </a:r>
          </a:p>
          <a:p>
            <a:r>
              <a:rPr lang="sv-FI">
                <a:ea typeface="Calibri"/>
                <a:cs typeface="Calibri"/>
              </a:rPr>
              <a:t>Men vi kanske inte behöver skriva ”tack” som en extra prompt i onödan. </a:t>
            </a:r>
          </a:p>
          <a:p>
            <a:endParaRPr lang="sv-FI">
              <a:ea typeface="Calibri"/>
              <a:cs typeface="Calibri"/>
            </a:endParaRPr>
          </a:p>
          <a:p>
            <a:r>
              <a:rPr lang="sv-FI">
                <a:ea typeface="Calibri"/>
                <a:cs typeface="Calibri"/>
              </a:rPr>
              <a:t>AI-kapplöpningen under de senaste åren har lett till ett fokus på starkare modeller som kostar mer för klimatet. Detta håller dock på att vända och utvecklingen kanske kan styras mer mot små och kostnadseffektiva modeller för mer specifika syften (ex. boka tid till frissören, kolla grammatiken i e-posten </a:t>
            </a:r>
            <a:r>
              <a:rPr lang="sv-FI" err="1">
                <a:ea typeface="Calibri"/>
                <a:cs typeface="Calibri"/>
              </a:rPr>
              <a:t>etc</a:t>
            </a:r>
            <a:r>
              <a:rPr lang="sv-FI">
                <a:ea typeface="Calibri"/>
                <a:cs typeface="Calibri"/>
              </a:rPr>
              <a:t>).</a:t>
            </a:r>
          </a:p>
          <a:p>
            <a:endParaRPr lang="sv-FI">
              <a:ea typeface="Calibri"/>
              <a:cs typeface="Calibri"/>
            </a:endParaRPr>
          </a:p>
          <a:p>
            <a:pPr>
              <a:defRPr/>
            </a:pPr>
            <a:r>
              <a:rPr lang="sv-FI">
                <a:ea typeface="Calibri"/>
                <a:cs typeface="Calibri"/>
              </a:rPr>
              <a:t>AI-bolag är intresserade av att minska på sina kostnader och därmed även sitt klimatavtryck. På sikt kan det kanske hända att träningen och användningen av modellerna blir mer kostnadseffektiv samt kräver mindre hårdvara och vattenkylning. </a:t>
            </a:r>
          </a:p>
          <a:p>
            <a:r>
              <a:rPr lang="sv-FI">
                <a:ea typeface="Calibri"/>
                <a:cs typeface="Calibri"/>
              </a:rPr>
              <a:t> </a:t>
            </a:r>
          </a:p>
        </p:txBody>
      </p:sp>
      <p:sp>
        <p:nvSpPr>
          <p:cNvPr id="6" name="Footer Placeholder 5">
            <a:extLst>
              <a:ext uri="{FF2B5EF4-FFF2-40B4-BE49-F238E27FC236}">
                <a16:creationId xmlns:a16="http://schemas.microsoft.com/office/drawing/2014/main" id="{6B62D2D4-10E0-86D6-9EB8-C13A3DC8C20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426E95F-3564-5A98-9BF1-5FD2B1B607C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94273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B43DB-4719-D42F-0A23-673F1CF4E79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92EC02-1497-E05B-565C-EB31E087BE8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334B7B2-EAD6-48E2-0B32-FEE0DC79A68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E5BDEFC-2F9F-8CE6-9888-B7E08980787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0FC8978-E3ED-3FA8-146D-2876A3094F6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a:ea typeface="Calibri"/>
                <a:cs typeface="Calibri"/>
              </a:rPr>
              <a:t>Diskussion kring det här.</a:t>
            </a:r>
          </a:p>
        </p:txBody>
      </p:sp>
      <p:sp>
        <p:nvSpPr>
          <p:cNvPr id="6" name="Footer Placeholder 5">
            <a:extLst>
              <a:ext uri="{FF2B5EF4-FFF2-40B4-BE49-F238E27FC236}">
                <a16:creationId xmlns:a16="http://schemas.microsoft.com/office/drawing/2014/main" id="{3602CDC9-5233-3123-1A4C-2F17F72F10A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E7B85AE-2E01-00BA-1FB4-74F90D613FE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27179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DB6B5-26CB-7073-F460-8791F6C254D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6A8D0C-82E5-6678-036A-78B9402AE88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FEA028E-B7CF-9D7D-40CA-0D132438F6F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9F6A3E7-67C7-85C3-7D23-D04B029DF71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F7B3219-6AD3-3C5D-4D43-077AB211249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a:ea typeface="Calibri"/>
                <a:cs typeface="Calibri"/>
              </a:rPr>
              <a:t>AI i form av maskininlärning kan bidra till en hållbarare framtid: </a:t>
            </a:r>
          </a:p>
          <a:p>
            <a:r>
              <a:rPr lang="sv-FI">
                <a:ea typeface="Calibri"/>
                <a:cs typeface="Calibri"/>
              </a:rPr>
              <a:t>(källor: Stern, N., Romani, M., Pierfederici, R. et al. Green and intelligent: the role of AI in the climate transition. npj Clim. Action 4, 56 (2025). https://doi.org/10.1038/s44168-025-00252-3 samt Nearing, G., Cohen, D., Dube, V. et al. Global prediction of extreme floods in ungauged watersheds. Nature 627, 559–563 (2024). https://doi.org/10.1038/s41586-024-07145-1). </a:t>
            </a:r>
          </a:p>
          <a:p>
            <a:endParaRPr lang="sv-FI">
              <a:ea typeface="Calibri"/>
              <a:cs typeface="Calibri"/>
            </a:endParaRPr>
          </a:p>
          <a:p>
            <a:r>
              <a:rPr lang="sv-FI">
                <a:ea typeface="Calibri"/>
                <a:cs typeface="Calibri"/>
              </a:rPr>
              <a:t>Det finns exempel på hur vi människor kan använda AI i formen av maskininlärning för att designa en bättre värld med hållbarare samhällen. Det finns till exempel Google Researchs AI för att förutsäga översvämningar i floder med hög precision i över 80 länder upp till 7 dagar i förväg, även i områden med brist på data och hög sårbarhet (finns YouTube video här om AI-modellen på lättare engelska https://youtu.be/ET04pDj-RvM?si=cG976SUPyalyf5jp). </a:t>
            </a:r>
          </a:p>
        </p:txBody>
      </p:sp>
      <p:sp>
        <p:nvSpPr>
          <p:cNvPr id="6" name="Footer Placeholder 5">
            <a:extLst>
              <a:ext uri="{FF2B5EF4-FFF2-40B4-BE49-F238E27FC236}">
                <a16:creationId xmlns:a16="http://schemas.microsoft.com/office/drawing/2014/main" id="{65C211E5-794D-B26D-CCFC-BB4D472FAC1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A927E79-6903-D1F3-C6AA-2A972897D54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85389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9E650-73F0-EDDB-159D-F15B2E73360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F1A089-B4EB-35CE-B874-704F479BD00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E6B4777-AE10-1EE9-90DD-DF48B643A02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60C652A-05DF-4C7E-9C37-2FE9B7EF223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01ACD28-25E6-EEFB-66DD-D2D62D941B3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sz="1200" b="0" i="0" u="none" strike="noStrike" kern="1200" noProof="0">
                <a:solidFill>
                  <a:schemeClr val="tx1"/>
                </a:solidFill>
                <a:effectLst/>
                <a:latin typeface="+mn-lt"/>
                <a:ea typeface="+mn-ea"/>
                <a:cs typeface="+mn-cs"/>
              </a:rPr>
              <a:t>Rätt använt kan AI vara ett av våra viktigaste verktyg i anpassningen till klimatförändringarna då det kan optimera energiförbrukning i byggnader, identifiera utsläpp i realtid, hjälpa till att ta fram nya material, effektivisera jordbruk och livsmedelssystem, stärka klimatanalys i allt från finans till stadsplanering mm. Kort sagt för att främja en hållbar värld.</a:t>
            </a:r>
            <a:endParaRPr lang="sv-SE" noProof="0">
              <a:ea typeface="Calibri"/>
              <a:cs typeface="Calibri"/>
            </a:endParaRPr>
          </a:p>
        </p:txBody>
      </p:sp>
      <p:sp>
        <p:nvSpPr>
          <p:cNvPr id="6" name="Footer Placeholder 5">
            <a:extLst>
              <a:ext uri="{FF2B5EF4-FFF2-40B4-BE49-F238E27FC236}">
                <a16:creationId xmlns:a16="http://schemas.microsoft.com/office/drawing/2014/main" id="{7C872AAC-7B1F-E717-1A82-68CC230958D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DF047E9-A975-451D-8DA3-3EC88CBFFCF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01997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B3DC4-6A7C-B172-8E9C-FD71F6F9E9E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73F8B5-BB19-D7BD-B883-61801F5DA9B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DC3DB66-69B4-FA04-8CF6-55AB89C4BF0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D1B9D62-019B-8DBD-D2B9-A0BEF5CE159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F66680F-E6D9-9BE1-DBF2-DCA59D1C8D6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sv-FI">
              <a:ea typeface="Calibri"/>
              <a:cs typeface="Calibri"/>
            </a:endParaRPr>
          </a:p>
        </p:txBody>
      </p:sp>
      <p:sp>
        <p:nvSpPr>
          <p:cNvPr id="6" name="Footer Placeholder 5">
            <a:extLst>
              <a:ext uri="{FF2B5EF4-FFF2-40B4-BE49-F238E27FC236}">
                <a16:creationId xmlns:a16="http://schemas.microsoft.com/office/drawing/2014/main" id="{2EC2B251-494F-9B4E-CBB8-5DCFC82328F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408CF84-73BE-F857-D98C-4D757325A0D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35185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5FDE0-98EF-1AAD-7C74-498575F66C2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0B3342-7036-EA73-9C8E-DAA9269874A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1A36B76-8CB7-D26A-B00F-A4A2E275742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6492708-7ED0-A761-F08A-A4EF99B3A92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CE12436-C1CF-74F2-E32D-478703DC641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FI">
                <a:ea typeface="Calibri"/>
                <a:cs typeface="Calibri"/>
              </a:rPr>
              <a:t>Du som lärare har fria händer att organisera diskussionen enligt dina elevers behov och nivå. </a:t>
            </a:r>
          </a:p>
          <a:p>
            <a:endParaRPr lang="sv-FI">
              <a:ea typeface="Calibri"/>
              <a:cs typeface="Calibri"/>
            </a:endParaRPr>
          </a:p>
          <a:p>
            <a:r>
              <a:rPr lang="sv-FI">
                <a:ea typeface="Calibri"/>
                <a:cs typeface="Calibri"/>
              </a:rPr>
              <a:t>Grundtanken är att de i grupper eller par får reflektera och skall försöka besvara frågorna. Gruppen får gärna ta stödanteckningar. </a:t>
            </a:r>
          </a:p>
          <a:p>
            <a:r>
              <a:rPr lang="sv-FI">
                <a:ea typeface="Calibri"/>
                <a:cs typeface="Calibri"/>
              </a:rPr>
              <a:t>Vid behov kan du använda Mentimeter eller motsvarande verktyg för att samla in svar skriftligt. </a:t>
            </a:r>
          </a:p>
          <a:p>
            <a:endParaRPr lang="sv-FI">
              <a:ea typeface="Calibri"/>
              <a:cs typeface="Calibri"/>
            </a:endParaRPr>
          </a:p>
          <a:p>
            <a:r>
              <a:rPr lang="sv-FI">
                <a:ea typeface="Calibri"/>
                <a:cs typeface="Calibri"/>
              </a:rPr>
              <a:t>(Dessa diskussionsfrågor kan också besvaras som inlämningsuppgift ifall du omformat uppgiften)</a:t>
            </a:r>
          </a:p>
        </p:txBody>
      </p:sp>
      <p:sp>
        <p:nvSpPr>
          <p:cNvPr id="6" name="Footer Placeholder 5">
            <a:extLst>
              <a:ext uri="{FF2B5EF4-FFF2-40B4-BE49-F238E27FC236}">
                <a16:creationId xmlns:a16="http://schemas.microsoft.com/office/drawing/2014/main" id="{F8BCE8BA-AC19-DA76-113E-EB56FB70D9C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ED53E73-DAFD-1769-6B50-381CDB6C4AD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66871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5C09E-D598-746A-EFCD-BCEDEDCC1B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523B52-3E5E-162E-A385-C89F4F3D70FA}"/>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C0FC40EE-5455-A6CE-98DC-241A03184397}"/>
              </a:ext>
            </a:extLst>
          </p:cNvPr>
          <p:cNvSpPr>
            <a:spLocks noGrp="1"/>
          </p:cNvSpPr>
          <p:nvPr>
            <p:ph type="body" idx="1"/>
          </p:nvPr>
        </p:nvSpPr>
        <p:spPr/>
        <p:txBody>
          <a:bodyPr/>
          <a:lstStyle/>
          <a:p>
            <a:pPr lvl="1" algn="l"/>
            <a:r>
              <a:rPr lang="sv-SE"/>
              <a:t>Summering av diskussionen gruppvis.</a:t>
            </a:r>
          </a:p>
        </p:txBody>
      </p:sp>
      <p:sp>
        <p:nvSpPr>
          <p:cNvPr id="4" name="Slide Number Placeholder 3">
            <a:extLst>
              <a:ext uri="{FF2B5EF4-FFF2-40B4-BE49-F238E27FC236}">
                <a16:creationId xmlns:a16="http://schemas.microsoft.com/office/drawing/2014/main" id="{65254688-DA51-E804-64DF-1902F115DD55}"/>
              </a:ext>
            </a:extLst>
          </p:cNvPr>
          <p:cNvSpPr>
            <a:spLocks noGrp="1"/>
          </p:cNvSpPr>
          <p:nvPr>
            <p:ph type="sldNum" sz="quarter" idx="5"/>
          </p:nvPr>
        </p:nvSpPr>
        <p:spPr/>
        <p:txBody>
          <a:bodyPr/>
          <a:lstStyle/>
          <a:p>
            <a:fld id="{1BFDA044-C4D2-4F78-9CC6-9C44F13E3D8C}" type="slidenum">
              <a:t>14</a:t>
            </a:fld>
            <a:endParaRPr lang="en-US"/>
          </a:p>
        </p:txBody>
      </p:sp>
    </p:spTree>
    <p:extLst>
      <p:ext uri="{BB962C8B-B14F-4D97-AF65-F5344CB8AC3E}">
        <p14:creationId xmlns:p14="http://schemas.microsoft.com/office/powerpoint/2010/main" val="1184286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hyperlink" Target="https://creativecommons.org/licenses/by-nc-sa/4.0/?ref=chooser-v1"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s://youtu.be/ET04pDj-RvM?si=cG976SUPyalyf5jp" TargetMode="External"/><Relationship Id="rId5" Type="http://schemas.openxmlformats.org/officeDocument/2006/relationships/image" Target="../media/image16.sv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https://sites.research.google/floods/l/0/0/3" TargetMode="External"/><Relationship Id="rId5" Type="http://schemas.openxmlformats.org/officeDocument/2006/relationships/image" Target="../media/image16.sv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3.wdp"/><Relationship Id="rId7"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4A0635-1BC8-E369-ECDC-7D623DD433AD}"/>
            </a:ext>
          </a:extLst>
        </p:cNvPr>
        <p:cNvGrpSpPr/>
        <p:nvPr/>
      </p:nvGrpSpPr>
      <p:grpSpPr>
        <a:xfrm>
          <a:off x="0" y="0"/>
          <a:ext cx="0" cy="0"/>
          <a:chOff x="0" y="0"/>
          <a:chExt cx="0" cy="0"/>
        </a:xfrm>
      </p:grpSpPr>
      <p:pic>
        <p:nvPicPr>
          <p:cNvPr id="19" name="Bildobjekt 18">
            <a:extLst>
              <a:ext uri="{FF2B5EF4-FFF2-40B4-BE49-F238E27FC236}">
                <a16:creationId xmlns:a16="http://schemas.microsoft.com/office/drawing/2014/main" id="{28D10541-46F8-E6B3-5C5E-C2F5EAA9EC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44531"/>
            <a:ext cx="18397923" cy="10484053"/>
          </a:xfrm>
          <a:prstGeom prst="rect">
            <a:avLst/>
          </a:prstGeom>
        </p:spPr>
      </p:pic>
      <p:sp>
        <p:nvSpPr>
          <p:cNvPr id="17" name="Rektangel 16">
            <a:extLst>
              <a:ext uri="{FF2B5EF4-FFF2-40B4-BE49-F238E27FC236}">
                <a16:creationId xmlns:a16="http://schemas.microsoft.com/office/drawing/2014/main" id="{4EBA923E-6FD1-0DD4-BC92-DD6DE3D7B4F9}"/>
              </a:ext>
            </a:extLst>
          </p:cNvPr>
          <p:cNvSpPr/>
          <p:nvPr/>
        </p:nvSpPr>
        <p:spPr>
          <a:xfrm>
            <a:off x="13321" y="0"/>
            <a:ext cx="18384601" cy="10484053"/>
          </a:xfrm>
          <a:prstGeom prst="rect">
            <a:avLst/>
          </a:prstGeom>
          <a:solidFill>
            <a:schemeClr val="tx1">
              <a:alpha val="3201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solidFill>
                <a:srgbClr val="FFFFFF"/>
              </a:solidFill>
            </a:endParaRPr>
          </a:p>
        </p:txBody>
      </p:sp>
      <p:sp>
        <p:nvSpPr>
          <p:cNvPr id="12" name="Freeform 5">
            <a:extLst>
              <a:ext uri="{FF2B5EF4-FFF2-40B4-BE49-F238E27FC236}">
                <a16:creationId xmlns:a16="http://schemas.microsoft.com/office/drawing/2014/main" id="{02C39122-C825-60D8-5954-857798E693A2}"/>
              </a:ext>
            </a:extLst>
          </p:cNvPr>
          <p:cNvSpPr/>
          <p:nvPr/>
        </p:nvSpPr>
        <p:spPr>
          <a:xfrm>
            <a:off x="7008620" y="8352428"/>
            <a:ext cx="3281189" cy="1095097"/>
          </a:xfrm>
          <a:custGeom>
            <a:avLst/>
            <a:gdLst/>
            <a:ahLst/>
            <a:cxnLst/>
            <a:rect l="l" t="t" r="r" b="b"/>
            <a:pathLst>
              <a:path w="3281189" h="1095097">
                <a:moveTo>
                  <a:pt x="0" y="0"/>
                </a:moveTo>
                <a:lnTo>
                  <a:pt x="3281190" y="0"/>
                </a:lnTo>
                <a:lnTo>
                  <a:pt x="3281190" y="1095097"/>
                </a:lnTo>
                <a:lnTo>
                  <a:pt x="0" y="1095097"/>
                </a:lnTo>
                <a:lnTo>
                  <a:pt x="0" y="0"/>
                </a:lnTo>
                <a:close/>
              </a:path>
            </a:pathLst>
          </a:custGeom>
          <a:blipFill>
            <a:blip r:embed="rId4"/>
            <a:stretch>
              <a:fillRect/>
            </a:stretch>
          </a:blipFill>
        </p:spPr>
        <p:txBody>
          <a:bodyPr/>
          <a:lstStyle/>
          <a:p>
            <a:endParaRPr lang="sv-FI"/>
          </a:p>
        </p:txBody>
      </p:sp>
      <p:sp>
        <p:nvSpPr>
          <p:cNvPr id="13" name="Freeform 6">
            <a:extLst>
              <a:ext uri="{FF2B5EF4-FFF2-40B4-BE49-F238E27FC236}">
                <a16:creationId xmlns:a16="http://schemas.microsoft.com/office/drawing/2014/main" id="{C1E49E8D-714E-8705-C360-9E191C13DF57}"/>
              </a:ext>
            </a:extLst>
          </p:cNvPr>
          <p:cNvSpPr/>
          <p:nvPr/>
        </p:nvSpPr>
        <p:spPr>
          <a:xfrm>
            <a:off x="11291911" y="8504695"/>
            <a:ext cx="3040625" cy="790562"/>
          </a:xfrm>
          <a:custGeom>
            <a:avLst/>
            <a:gdLst/>
            <a:ahLst/>
            <a:cxnLst/>
            <a:rect l="l" t="t" r="r" b="b"/>
            <a:pathLst>
              <a:path w="3040625" h="790562">
                <a:moveTo>
                  <a:pt x="0" y="0"/>
                </a:moveTo>
                <a:lnTo>
                  <a:pt x="3040625" y="0"/>
                </a:lnTo>
                <a:lnTo>
                  <a:pt x="3040625" y="790562"/>
                </a:lnTo>
                <a:lnTo>
                  <a:pt x="0" y="790562"/>
                </a:lnTo>
                <a:lnTo>
                  <a:pt x="0" y="0"/>
                </a:lnTo>
                <a:close/>
              </a:path>
            </a:pathLst>
          </a:custGeom>
          <a:blipFill>
            <a:blip r:embed="rId5"/>
            <a:stretch>
              <a:fillRect/>
            </a:stretch>
          </a:blipFill>
        </p:spPr>
        <p:txBody>
          <a:bodyPr/>
          <a:lstStyle/>
          <a:p>
            <a:endParaRPr lang="sv-FI"/>
          </a:p>
        </p:txBody>
      </p:sp>
      <p:sp>
        <p:nvSpPr>
          <p:cNvPr id="14" name="Freeform 7">
            <a:extLst>
              <a:ext uri="{FF2B5EF4-FFF2-40B4-BE49-F238E27FC236}">
                <a16:creationId xmlns:a16="http://schemas.microsoft.com/office/drawing/2014/main" id="{5539EC20-E086-6AFC-4F16-17297689830C}"/>
              </a:ext>
            </a:extLst>
          </p:cNvPr>
          <p:cNvSpPr/>
          <p:nvPr/>
        </p:nvSpPr>
        <p:spPr>
          <a:xfrm>
            <a:off x="4066894" y="8329068"/>
            <a:ext cx="2100119" cy="966189"/>
          </a:xfrm>
          <a:custGeom>
            <a:avLst/>
            <a:gdLst/>
            <a:ahLst/>
            <a:cxnLst/>
            <a:rect l="l" t="t" r="r" b="b"/>
            <a:pathLst>
              <a:path w="2100119" h="966189">
                <a:moveTo>
                  <a:pt x="0" y="0"/>
                </a:moveTo>
                <a:lnTo>
                  <a:pt x="2100119" y="0"/>
                </a:lnTo>
                <a:lnTo>
                  <a:pt x="2100119" y="966189"/>
                </a:lnTo>
                <a:lnTo>
                  <a:pt x="0" y="966189"/>
                </a:lnTo>
                <a:lnTo>
                  <a:pt x="0" y="0"/>
                </a:lnTo>
                <a:close/>
              </a:path>
            </a:pathLst>
          </a:custGeom>
          <a:blipFill>
            <a:blip r:embed="rId6"/>
            <a:stretch>
              <a:fillRect/>
            </a:stretch>
          </a:blipFill>
        </p:spPr>
        <p:txBody>
          <a:bodyPr/>
          <a:lstStyle/>
          <a:p>
            <a:endParaRPr lang="sv-FI"/>
          </a:p>
        </p:txBody>
      </p:sp>
      <p:sp>
        <p:nvSpPr>
          <p:cNvPr id="15" name="TextBox 8">
            <a:extLst>
              <a:ext uri="{FF2B5EF4-FFF2-40B4-BE49-F238E27FC236}">
                <a16:creationId xmlns:a16="http://schemas.microsoft.com/office/drawing/2014/main" id="{424A9535-FBC4-2801-5DC2-9F4230E21AF7}"/>
              </a:ext>
            </a:extLst>
          </p:cNvPr>
          <p:cNvSpPr txBox="1"/>
          <p:nvPr/>
        </p:nvSpPr>
        <p:spPr>
          <a:xfrm>
            <a:off x="15118564" y="317354"/>
            <a:ext cx="2815767" cy="461280"/>
          </a:xfrm>
          <a:prstGeom prst="rect">
            <a:avLst/>
          </a:prstGeom>
        </p:spPr>
        <p:txBody>
          <a:bodyPr lIns="0" tIns="0" rIns="0" bIns="0" rtlCol="0" anchor="t">
            <a:spAutoFit/>
          </a:bodyPr>
          <a:lstStyle/>
          <a:p>
            <a:pPr algn="r">
              <a:lnSpc>
                <a:spcPts val="3872"/>
              </a:lnSpc>
            </a:pPr>
            <a:r>
              <a:rPr lang="en-US" sz="2800">
                <a:solidFill>
                  <a:srgbClr val="FDF8F3"/>
                </a:solidFill>
                <a:latin typeface="Futura Medium" panose="020B0602020204020303" pitchFamily="34" charset="-79"/>
                <a:ea typeface="Hero"/>
                <a:cs typeface="Futura Medium" panose="020B0602020204020303" pitchFamily="34" charset="-79"/>
                <a:sym typeface="Hero"/>
              </a:rPr>
              <a:t>AILIT.FI</a:t>
            </a:r>
          </a:p>
        </p:txBody>
      </p:sp>
      <p:pic>
        <p:nvPicPr>
          <p:cNvPr id="8" name="Bildobjekt 7">
            <a:extLst>
              <a:ext uri="{FF2B5EF4-FFF2-40B4-BE49-F238E27FC236}">
                <a16:creationId xmlns:a16="http://schemas.microsoft.com/office/drawing/2014/main" id="{1CA1F646-3096-3404-05BF-B37D718F6F8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25083" y="991743"/>
            <a:ext cx="9173013" cy="5159820"/>
          </a:xfrm>
          <a:prstGeom prst="rect">
            <a:avLst/>
          </a:prstGeom>
        </p:spPr>
      </p:pic>
      <p:pic>
        <p:nvPicPr>
          <p:cNvPr id="16" name="Bildobjekt 15" descr="En bild som visar svart, skärmbild, design&#10;&#10;Automatiskt genererad beskrivning">
            <a:extLst>
              <a:ext uri="{FF2B5EF4-FFF2-40B4-BE49-F238E27FC236}">
                <a16:creationId xmlns:a16="http://schemas.microsoft.com/office/drawing/2014/main" id="{8D968900-AB6C-99F4-5933-AEE9C6FF0775}"/>
              </a:ext>
            </a:extLst>
          </p:cNvPr>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678032" y="5927672"/>
            <a:ext cx="4613879" cy="1484310"/>
          </a:xfrm>
          <a:prstGeom prst="rect">
            <a:avLst/>
          </a:prstGeom>
        </p:spPr>
      </p:pic>
      <p:pic>
        <p:nvPicPr>
          <p:cNvPr id="20" name="Bildobjekt 19" descr="En bild som visar skiss, linjeritning, konst&#10;&#10;Automatiskt genererad beskrivning">
            <a:extLst>
              <a:ext uri="{FF2B5EF4-FFF2-40B4-BE49-F238E27FC236}">
                <a16:creationId xmlns:a16="http://schemas.microsoft.com/office/drawing/2014/main" id="{4F755466-4090-36E6-D091-D4F93DEB5C7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9689905">
            <a:off x="14031693" y="1065945"/>
            <a:ext cx="6027320" cy="3390368"/>
          </a:xfrm>
          <a:prstGeom prst="rect">
            <a:avLst/>
          </a:prstGeom>
        </p:spPr>
      </p:pic>
      <p:pic>
        <p:nvPicPr>
          <p:cNvPr id="21" name="Bildobjekt 20">
            <a:extLst>
              <a:ext uri="{FF2B5EF4-FFF2-40B4-BE49-F238E27FC236}">
                <a16:creationId xmlns:a16="http://schemas.microsoft.com/office/drawing/2014/main" id="{F97BF229-BA21-0942-0634-5833574ADBD0}"/>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1628670">
            <a:off x="-762550" y="2618559"/>
            <a:ext cx="2957257" cy="5049883"/>
          </a:xfrm>
          <a:prstGeom prst="rect">
            <a:avLst/>
          </a:prstGeom>
        </p:spPr>
      </p:pic>
      <p:sp>
        <p:nvSpPr>
          <p:cNvPr id="2" name="TextBox 1">
            <a:extLst>
              <a:ext uri="{FF2B5EF4-FFF2-40B4-BE49-F238E27FC236}">
                <a16:creationId xmlns:a16="http://schemas.microsoft.com/office/drawing/2014/main" id="{66624D34-7862-0655-16DC-03B9565D8913}"/>
              </a:ext>
            </a:extLst>
          </p:cNvPr>
          <p:cNvSpPr txBox="1"/>
          <p:nvPr/>
        </p:nvSpPr>
        <p:spPr>
          <a:xfrm>
            <a:off x="6348664" y="9908005"/>
            <a:ext cx="60117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FI">
                <a:solidFill>
                  <a:schemeClr val="bg1"/>
                </a:solidFill>
              </a:rPr>
              <a:t>Materialet lanseras under </a:t>
            </a:r>
            <a:r>
              <a:rPr lang="sv-FI" err="1">
                <a:solidFill>
                  <a:schemeClr val="bg1"/>
                </a:solidFill>
              </a:rPr>
              <a:t>Creative</a:t>
            </a:r>
            <a:r>
              <a:rPr lang="sv-FI">
                <a:solidFill>
                  <a:schemeClr val="bg1"/>
                </a:solidFill>
              </a:rPr>
              <a:t> </a:t>
            </a:r>
            <a:r>
              <a:rPr lang="sv-FI" err="1">
                <a:solidFill>
                  <a:schemeClr val="bg1"/>
                </a:solidFill>
              </a:rPr>
              <a:t>Commons</a:t>
            </a:r>
            <a:r>
              <a:rPr lang="sv-FI">
                <a:solidFill>
                  <a:schemeClr val="bg1"/>
                </a:solidFill>
              </a:rPr>
              <a:t> </a:t>
            </a:r>
            <a:r>
              <a:rPr lang="sv-FI" u="sng">
                <a:solidFill>
                  <a:schemeClr val="bg1"/>
                </a:solidFill>
                <a:ea typeface="Calibri"/>
                <a:cs typeface="Calibri"/>
                <a:hlinkClick r:id="rId12">
                  <a:extLst>
                    <a:ext uri="{A12FA001-AC4F-418D-AE19-62706E023703}">
                      <ahyp:hlinkClr xmlns:ahyp="http://schemas.microsoft.com/office/drawing/2018/hyperlinkcolor" val="tx"/>
                    </a:ext>
                  </a:extLst>
                </a:hlinkClick>
              </a:rPr>
              <a:t>CC BY-NC-SA 4.0 </a:t>
            </a:r>
            <a:endParaRPr lang="en-GB">
              <a:solidFill>
                <a:schemeClr val="bg1"/>
              </a:solidFill>
              <a:ea typeface="Calibri"/>
              <a:cs typeface="Calibri"/>
              <a:hlinkClick r:id="rId1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4261898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F310D7-1935-B7D2-04C6-B58B3905D72D}"/>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90E17CD1-737A-7C6A-6C95-AD013CFBEA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17" name="Rektangel 16">
            <a:extLst>
              <a:ext uri="{FF2B5EF4-FFF2-40B4-BE49-F238E27FC236}">
                <a16:creationId xmlns:a16="http://schemas.microsoft.com/office/drawing/2014/main" id="{3A8ABA8B-A571-E6D2-C01B-6F904996DE76}"/>
              </a:ext>
            </a:extLst>
          </p:cNvPr>
          <p:cNvSpPr/>
          <p:nvPr/>
        </p:nvSpPr>
        <p:spPr>
          <a:xfrm>
            <a:off x="0" y="1907"/>
            <a:ext cx="18423177" cy="10285093"/>
          </a:xfrm>
          <a:prstGeom prst="rect">
            <a:avLst/>
          </a:prstGeom>
          <a:solidFill>
            <a:schemeClr val="tx1">
              <a:alpha val="3201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sp>
        <p:nvSpPr>
          <p:cNvPr id="15" name="TextBox 8">
            <a:extLst>
              <a:ext uri="{FF2B5EF4-FFF2-40B4-BE49-F238E27FC236}">
                <a16:creationId xmlns:a16="http://schemas.microsoft.com/office/drawing/2014/main" id="{EA036C52-85C2-7B07-B95F-8A8A0D4B749A}"/>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3" name="TextBox 5">
            <a:extLst>
              <a:ext uri="{FF2B5EF4-FFF2-40B4-BE49-F238E27FC236}">
                <a16:creationId xmlns:a16="http://schemas.microsoft.com/office/drawing/2014/main" id="{198CD989-BABC-0C8D-E736-E850D79B1FF0}"/>
              </a:ext>
            </a:extLst>
          </p:cNvPr>
          <p:cNvSpPr txBox="1"/>
          <p:nvPr/>
        </p:nvSpPr>
        <p:spPr>
          <a:xfrm>
            <a:off x="1977462" y="3972377"/>
            <a:ext cx="14429676" cy="1767150"/>
          </a:xfrm>
          <a:prstGeom prst="rect">
            <a:avLst/>
          </a:prstGeom>
        </p:spPr>
        <p:txBody>
          <a:bodyPr wrap="square" lIns="0" tIns="0" rIns="0" bIns="0" rtlCol="0" anchor="t">
            <a:spAutoFit/>
          </a:bodyPr>
          <a:lstStyle/>
          <a:p>
            <a:pPr algn="ctr">
              <a:lnSpc>
                <a:spcPts val="15266"/>
              </a:lnSpc>
            </a:pPr>
            <a:r>
              <a:rPr lang="sv-FI" sz="9600" b="1">
                <a:solidFill>
                  <a:schemeClr val="bg1"/>
                </a:solidFill>
                <a:latin typeface="FUTURA MEDIUM" panose="020B0602020204020303" pitchFamily="34" charset="-79"/>
                <a:cs typeface="FUTURA MEDIUM" panose="020B0602020204020303" pitchFamily="34" charset="-79"/>
                <a:sym typeface="Proxima Nova Bold"/>
              </a:rPr>
              <a:t>AI och hållbarhet</a:t>
            </a:r>
          </a:p>
        </p:txBody>
      </p:sp>
      <p:pic>
        <p:nvPicPr>
          <p:cNvPr id="4" name="Bildobjekt 3" descr="En bild som visar svart, skärmbild, design&#10;&#10;Automatiskt genererad beskrivning">
            <a:extLst>
              <a:ext uri="{FF2B5EF4-FFF2-40B4-BE49-F238E27FC236}">
                <a16:creationId xmlns:a16="http://schemas.microsoft.com/office/drawing/2014/main" id="{DCB4A164-22B4-F3E1-81C2-BDE9A34DFA4A}"/>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rcRect/>
          <a:stretch/>
        </p:blipFill>
        <p:spPr>
          <a:xfrm>
            <a:off x="8060124" y="5935522"/>
            <a:ext cx="2264352" cy="1704013"/>
          </a:xfrm>
          <a:prstGeom prst="rect">
            <a:avLst/>
          </a:prstGeom>
        </p:spPr>
      </p:pic>
      <p:pic>
        <p:nvPicPr>
          <p:cNvPr id="6" name="Bildobjekt 5" descr="En bild som visar tecknad serie, leksak&#10;&#10;Automatiskt genererad beskrivning">
            <a:extLst>
              <a:ext uri="{FF2B5EF4-FFF2-40B4-BE49-F238E27FC236}">
                <a16:creationId xmlns:a16="http://schemas.microsoft.com/office/drawing/2014/main" id="{32993D26-E580-59D3-7871-DF95A61A213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2541640" y="4550178"/>
            <a:ext cx="6382632" cy="5734915"/>
          </a:xfrm>
          <a:prstGeom prst="rect">
            <a:avLst/>
          </a:prstGeom>
        </p:spPr>
      </p:pic>
      <p:sp>
        <p:nvSpPr>
          <p:cNvPr id="2" name="TextBox 1">
            <a:extLst>
              <a:ext uri="{FF2B5EF4-FFF2-40B4-BE49-F238E27FC236}">
                <a16:creationId xmlns:a16="http://schemas.microsoft.com/office/drawing/2014/main" id="{233E5C46-092C-D6AB-7645-1A6DAF901BD4}"/>
              </a:ext>
            </a:extLst>
          </p:cNvPr>
          <p:cNvSpPr txBox="1"/>
          <p:nvPr/>
        </p:nvSpPr>
        <p:spPr>
          <a:xfrm>
            <a:off x="148500" y="51244"/>
            <a:ext cx="4476583" cy="830997"/>
          </a:xfrm>
          <a:prstGeom prst="rect">
            <a:avLst/>
          </a:prstGeom>
          <a:noFill/>
        </p:spPr>
        <p:txBody>
          <a:bodyPr wrap="square" rtlCol="0">
            <a:spAutoFit/>
          </a:bodyPr>
          <a:lstStyle/>
          <a:p>
            <a:r>
              <a:rPr lang="sv-SE" sz="2400">
                <a:solidFill>
                  <a:schemeClr val="bg1"/>
                </a:solidFill>
                <a:latin typeface="Futura Medium" panose="020B0602020204020303" pitchFamily="34" charset="-79"/>
                <a:cs typeface="Futura Medium" panose="020B0602020204020303" pitchFamily="34" charset="-79"/>
              </a:rPr>
              <a:t>TIPS: Lärarhandledning hittas i presentationsanteckningarna</a:t>
            </a:r>
          </a:p>
        </p:txBody>
      </p:sp>
    </p:spTree>
    <p:extLst>
      <p:ext uri="{BB962C8B-B14F-4D97-AF65-F5344CB8AC3E}">
        <p14:creationId xmlns:p14="http://schemas.microsoft.com/office/powerpoint/2010/main" val="4028287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TextBox 8"/>
          <p:cNvSpPr txBox="1"/>
          <p:nvPr/>
        </p:nvSpPr>
        <p:spPr>
          <a:xfrm>
            <a:off x="9144000" y="2236411"/>
            <a:ext cx="7626848" cy="6555641"/>
          </a:xfrm>
          <a:prstGeom prst="rect">
            <a:avLst/>
          </a:prstGeom>
        </p:spPr>
        <p:txBody>
          <a:bodyPr wrap="square" lIns="0" tIns="0" rIns="0" bIns="0" rtlCol="0" anchor="t">
            <a:spAutoFit/>
          </a:bodyPr>
          <a:lstStyle/>
          <a:p>
            <a:r>
              <a:rPr lang="sv-FI" sz="6600" b="1">
                <a:solidFill>
                  <a:schemeClr val="bg1"/>
                </a:solidFill>
                <a:latin typeface="FUTURA MEDIUM" panose="020B0602020204020303" pitchFamily="34" charset="-79"/>
                <a:cs typeface="FUTURA MEDIUM" panose="020B0602020204020303" pitchFamily="34" charset="-79"/>
                <a:sym typeface="Proxima Nova Bold"/>
              </a:rPr>
              <a:t>Idag ska vi bekanta oss med och diskutera</a:t>
            </a:r>
            <a:r>
              <a:rPr lang="sv-FI" sz="6600" b="1">
                <a:solidFill>
                  <a:schemeClr val="bg1"/>
                </a:solidFill>
                <a:latin typeface="FUTURA MEDIUM" panose="020B0602020204020303" pitchFamily="34" charset="-79"/>
                <a:cs typeface="FUTURA MEDIUM" panose="020B0602020204020303" pitchFamily="34" charset="-79"/>
              </a:rPr>
              <a:t> </a:t>
            </a:r>
            <a:r>
              <a:rPr lang="sv-FI" sz="6600" b="1" i="1">
                <a:solidFill>
                  <a:srgbClr val="92E2D2"/>
                </a:solidFill>
                <a:latin typeface="FUTURA MEDIUM" panose="020B0602020204020303" pitchFamily="34" charset="-79"/>
                <a:cs typeface="FUTURA MEDIUM" panose="020B0602020204020303" pitchFamily="34" charset="-79"/>
              </a:rPr>
              <a:t>AI ur ett hållbarhets-perspektiv</a:t>
            </a:r>
            <a:endParaRPr lang="sv-FI" sz="6600" b="1">
              <a:solidFill>
                <a:schemeClr val="bg1"/>
              </a:solidFill>
              <a:latin typeface="FUTURA MEDIUM" panose="020B0602020204020303" pitchFamily="34" charset="-79"/>
              <a:cs typeface="FUTURA MEDIUM" panose="020B0602020204020303" pitchFamily="34" charset="-79"/>
            </a:endParaRPr>
          </a:p>
          <a:p>
            <a:pPr marL="1143000" indent="-1143000" algn="ctr">
              <a:buFont typeface="Calibri"/>
              <a:buChar char="-"/>
            </a:pPr>
            <a:endParaRPr lang="en-US" sz="9600" b="1">
              <a:solidFill>
                <a:srgbClr val="141E20"/>
              </a:solidFill>
              <a:latin typeface="FUTURA MEDIUM" panose="020B0602020204020303" pitchFamily="34" charset="-79"/>
              <a:cs typeface="FUTURA MEDIUM" panose="020B0602020204020303" pitchFamily="34" charset="-79"/>
            </a:endParaRPr>
          </a:p>
        </p:txBody>
      </p:sp>
      <p:pic>
        <p:nvPicPr>
          <p:cNvPr id="4" name="Bildobjekt 3" descr="En bild som visar Mobiltelefon, pryl, tecknad serie, Mobil enhet&#10;&#10;Automatiskt genererad beskrivning">
            <a:extLst>
              <a:ext uri="{FF2B5EF4-FFF2-40B4-BE49-F238E27FC236}">
                <a16:creationId xmlns:a16="http://schemas.microsoft.com/office/drawing/2014/main" id="{E9B4103F-9EC0-0594-CAC4-CFEE0333C7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643" y="1319764"/>
            <a:ext cx="12921088" cy="7268112"/>
          </a:xfrm>
          <a:prstGeom prst="rect">
            <a:avLst/>
          </a:prstGeom>
          <a:effectLst>
            <a:reflection blurRad="739007" stA="76000" endPos="33000" dir="5400000" sy="-100000" algn="bl" rotWithShape="0"/>
          </a:effectLst>
        </p:spPr>
      </p:pic>
    </p:spTree>
    <p:extLst>
      <p:ext uri="{BB962C8B-B14F-4D97-AF65-F5344CB8AC3E}">
        <p14:creationId xmlns:p14="http://schemas.microsoft.com/office/powerpoint/2010/main" val="1737687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F2625"/>
        </a:solidFill>
        <a:effectLst/>
      </p:bgPr>
    </p:bg>
    <p:spTree>
      <p:nvGrpSpPr>
        <p:cNvPr id="1" name="">
          <a:extLst>
            <a:ext uri="{FF2B5EF4-FFF2-40B4-BE49-F238E27FC236}">
              <a16:creationId xmlns:a16="http://schemas.microsoft.com/office/drawing/2014/main" id="{6D1790D0-FBCC-7260-C364-D0B4C4464CB5}"/>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A1301701-17CA-66FC-2F84-5D09C32F92FC}"/>
              </a:ext>
            </a:extLst>
          </p:cNvPr>
          <p:cNvSpPr txBox="1"/>
          <p:nvPr/>
        </p:nvSpPr>
        <p:spPr>
          <a:xfrm>
            <a:off x="9144000" y="2236411"/>
            <a:ext cx="7626848" cy="6555641"/>
          </a:xfrm>
          <a:prstGeom prst="rect">
            <a:avLst/>
          </a:prstGeom>
        </p:spPr>
        <p:txBody>
          <a:bodyPr wrap="square" lIns="0" tIns="0" rIns="0" bIns="0" rtlCol="0" anchor="t">
            <a:spAutoFit/>
          </a:bodyPr>
          <a:lstStyle/>
          <a:p>
            <a:r>
              <a:rPr lang="sv-FI" sz="6600" b="1">
                <a:solidFill>
                  <a:schemeClr val="bg1"/>
                </a:solidFill>
                <a:latin typeface="FUTURA MEDIUM" panose="020B0602020204020303" pitchFamily="34" charset="-79"/>
                <a:cs typeface="FUTURA MEDIUM" panose="020B0602020204020303" pitchFamily="34" charset="-79"/>
                <a:sym typeface="Proxima Nova Bold"/>
              </a:rPr>
              <a:t>Vad är nyttig användning av AI?</a:t>
            </a:r>
          </a:p>
          <a:p>
            <a:endParaRPr lang="sv-FI" sz="6600" b="1">
              <a:solidFill>
                <a:schemeClr val="bg1"/>
              </a:solidFill>
              <a:latin typeface="FUTURA MEDIUM" panose="020B0602020204020303" pitchFamily="34" charset="-79"/>
              <a:cs typeface="FUTURA MEDIUM" panose="020B0602020204020303" pitchFamily="34" charset="-79"/>
              <a:sym typeface="Proxima Nova Bold"/>
            </a:endParaRPr>
          </a:p>
          <a:p>
            <a:r>
              <a:rPr lang="sv-FI" sz="6600" b="1">
                <a:solidFill>
                  <a:schemeClr val="bg1">
                    <a:lumMod val="85000"/>
                  </a:schemeClr>
                </a:solidFill>
                <a:latin typeface="FUTURA MEDIUM" panose="020B0602020204020303" pitchFamily="34" charset="-79"/>
                <a:cs typeface="FUTURA MEDIUM" panose="020B0602020204020303" pitchFamily="34" charset="-79"/>
                <a:sym typeface="Proxima Nova Bold"/>
              </a:rPr>
              <a:t>Vad är onödig användning av AI?</a:t>
            </a:r>
            <a:endParaRPr lang="sv-FI" sz="6600" b="1">
              <a:solidFill>
                <a:schemeClr val="bg1">
                  <a:lumMod val="85000"/>
                </a:schemeClr>
              </a:solidFill>
              <a:latin typeface="FUTURA MEDIUM" panose="020B0602020204020303" pitchFamily="34" charset="-79"/>
              <a:cs typeface="FUTURA MEDIUM" panose="020B0602020204020303" pitchFamily="34" charset="-79"/>
            </a:endParaRPr>
          </a:p>
          <a:p>
            <a:pPr marL="1143000" indent="-1143000" algn="ctr">
              <a:buFont typeface="Calibri"/>
              <a:buChar char="-"/>
            </a:pPr>
            <a:endParaRPr lang="en-US" sz="9600" b="1">
              <a:solidFill>
                <a:srgbClr val="141E20"/>
              </a:solidFill>
              <a:latin typeface="FUTURA MEDIUM" panose="020B0602020204020303" pitchFamily="34" charset="-79"/>
              <a:cs typeface="FUTURA MEDIUM" panose="020B0602020204020303" pitchFamily="34" charset="-79"/>
            </a:endParaRPr>
          </a:p>
        </p:txBody>
      </p:sp>
      <p:pic>
        <p:nvPicPr>
          <p:cNvPr id="4" name="Bildobjekt 3" descr="En bild som visar Mobiltelefon, pryl, tecknad serie, Mobil enhet&#10;&#10;Automatiskt genererad beskrivning">
            <a:extLst>
              <a:ext uri="{FF2B5EF4-FFF2-40B4-BE49-F238E27FC236}">
                <a16:creationId xmlns:a16="http://schemas.microsoft.com/office/drawing/2014/main" id="{35DB85B7-6854-5460-2F99-F0E3555DC9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643" y="1319764"/>
            <a:ext cx="12921088" cy="7268112"/>
          </a:xfrm>
          <a:prstGeom prst="rect">
            <a:avLst/>
          </a:prstGeom>
          <a:effectLst>
            <a:reflection blurRad="739007" stA="76000" endPos="33000" dir="5400000" sy="-100000" algn="bl" rotWithShape="0"/>
          </a:effectLst>
        </p:spPr>
      </p:pic>
    </p:spTree>
    <p:extLst>
      <p:ext uri="{BB962C8B-B14F-4D97-AF65-F5344CB8AC3E}">
        <p14:creationId xmlns:p14="http://schemas.microsoft.com/office/powerpoint/2010/main" val="3040450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B1E0F167-806C-0B63-0851-5B353C0615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4167" y="2431820"/>
            <a:ext cx="10484624" cy="5897601"/>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325EF2B1-27C0-BD48-801C-309D2FC387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8934181" y="2298547"/>
            <a:ext cx="10958485" cy="6164148"/>
          </a:xfrm>
          <a:prstGeom prst="rect">
            <a:avLst/>
          </a:prstGeom>
        </p:spPr>
      </p:pic>
      <p:sp>
        <p:nvSpPr>
          <p:cNvPr id="8" name="TextBox 8"/>
          <p:cNvSpPr txBox="1"/>
          <p:nvPr/>
        </p:nvSpPr>
        <p:spPr>
          <a:xfrm>
            <a:off x="1732863" y="3954713"/>
            <a:ext cx="4440042" cy="2377574"/>
          </a:xfrm>
          <a:prstGeom prst="rect">
            <a:avLst/>
          </a:prstGeom>
        </p:spPr>
        <p:txBody>
          <a:bodyPr wrap="square" lIns="0" tIns="0" rIns="0" bIns="0" rtlCol="0" anchor="t">
            <a:spAutoFit/>
          </a:bodyPr>
          <a:lstStyle/>
          <a:p>
            <a:pPr algn="ctr"/>
            <a:r>
              <a:rPr lang="sv-FI" sz="5150" b="1">
                <a:solidFill>
                  <a:schemeClr val="bg1"/>
                </a:solidFill>
                <a:latin typeface="FUTURA MEDIUM" panose="020B0602020204020303" pitchFamily="34" charset="-79"/>
                <a:ea typeface="+mn-lt"/>
                <a:cs typeface="FUTURA MEDIUM" panose="020B0602020204020303" pitchFamily="34" charset="-79"/>
                <a:sym typeface="Proxima Nova Bold"/>
              </a:rPr>
              <a:t>AI har betydande klimatavtryck</a:t>
            </a:r>
            <a:endParaRPr lang="sv-FI" sz="3200">
              <a:solidFill>
                <a:schemeClr val="bg1"/>
              </a:solidFill>
              <a:latin typeface="Georgia" panose="02040502050405020303" pitchFamily="18" charset="0"/>
              <a:cs typeface="Futura Medium" panose="020B0602020204020303" pitchFamily="34" charset="-79"/>
            </a:endParaRPr>
          </a:p>
        </p:txBody>
      </p:sp>
      <p:sp>
        <p:nvSpPr>
          <p:cNvPr id="9" name="TextBox 9"/>
          <p:cNvSpPr txBox="1"/>
          <p:nvPr/>
        </p:nvSpPr>
        <p:spPr>
          <a:xfrm>
            <a:off x="1334293" y="1028096"/>
            <a:ext cx="15551608" cy="1062663"/>
          </a:xfrm>
          <a:prstGeom prst="rect">
            <a:avLst/>
          </a:prstGeom>
        </p:spPr>
        <p:txBody>
          <a:bodyPr lIns="0" tIns="0" rIns="0" bIns="0" rtlCol="0" anchor="t">
            <a:spAutoFit/>
          </a:bodyPr>
          <a:lstStyle/>
          <a:p>
            <a:pPr algn="ctr">
              <a:lnSpc>
                <a:spcPts val="8977"/>
              </a:lnSpc>
            </a:pP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Det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finns</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två</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sidor</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av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myntet</a:t>
            </a:r>
            <a:endPar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endParaRPr>
          </a:p>
        </p:txBody>
      </p:sp>
      <p:sp>
        <p:nvSpPr>
          <p:cNvPr id="10" name="TextBox 10"/>
          <p:cNvSpPr txBox="1"/>
          <p:nvPr/>
        </p:nvSpPr>
        <p:spPr>
          <a:xfrm>
            <a:off x="12115094" y="3399309"/>
            <a:ext cx="4225659" cy="3962623"/>
          </a:xfrm>
          <a:prstGeom prst="rect">
            <a:avLst/>
          </a:prstGeom>
        </p:spPr>
        <p:txBody>
          <a:bodyPr wrap="square" lIns="0" tIns="0" rIns="0" bIns="0" rtlCol="0" anchor="t">
            <a:spAutoFit/>
          </a:bodyPr>
          <a:lstStyle/>
          <a:p>
            <a:pPr algn="ctr"/>
            <a:r>
              <a:rPr lang="sv-FI" sz="5150" b="1">
                <a:solidFill>
                  <a:schemeClr val="bg1"/>
                </a:solidFill>
                <a:latin typeface="Proxima Nova Bold"/>
                <a:ea typeface="Proxima Nova Bold"/>
                <a:cs typeface="Proxima Nova Bold"/>
                <a:sym typeface="Proxima Nova Bold"/>
              </a:rPr>
              <a:t>AI kan erbjuda verktyg för </a:t>
            </a:r>
            <a:r>
              <a:rPr lang="sv-FI" sz="5150" b="1" err="1">
                <a:solidFill>
                  <a:schemeClr val="bg1"/>
                </a:solidFill>
                <a:latin typeface="Proxima Nova Bold"/>
                <a:ea typeface="Proxima Nova Bold"/>
                <a:cs typeface="Proxima Nova Bold"/>
                <a:sym typeface="Proxima Nova Bold"/>
              </a:rPr>
              <a:t>klimatan</a:t>
            </a:r>
            <a:r>
              <a:rPr lang="sv-FI" sz="5150" b="1">
                <a:solidFill>
                  <a:schemeClr val="bg1"/>
                </a:solidFill>
                <a:latin typeface="Proxima Nova Bold"/>
                <a:ea typeface="Proxima Nova Bold"/>
                <a:cs typeface="Proxima Nova Bold"/>
                <a:sym typeface="Proxima Nova Bold"/>
              </a:rPr>
              <a:t>-passning</a:t>
            </a:r>
            <a:endParaRPr lang="sv-FI" sz="3200">
              <a:solidFill>
                <a:schemeClr val="bg1"/>
              </a:solidFill>
              <a:latin typeface="Georgia" panose="02040502050405020303" pitchFamily="18" charset="0"/>
              <a:ea typeface="Proxima Nova Bold"/>
              <a:cs typeface="Proxima Nova Bold"/>
            </a:endParaRPr>
          </a:p>
        </p:txBody>
      </p:sp>
      <p:pic>
        <p:nvPicPr>
          <p:cNvPr id="3" name="Graphic 2" descr="Coins outline">
            <a:extLst>
              <a:ext uri="{FF2B5EF4-FFF2-40B4-BE49-F238E27FC236}">
                <a16:creationId xmlns:a16="http://schemas.microsoft.com/office/drawing/2014/main" id="{533549FC-82BF-F531-8B4A-6C71AC3ED1F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86994" y="3440881"/>
            <a:ext cx="3514011" cy="351401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42625"/>
        </a:solidFill>
        <a:effectLst/>
      </p:bgPr>
    </p:bg>
    <p:spTree>
      <p:nvGrpSpPr>
        <p:cNvPr id="1" name="">
          <a:extLst>
            <a:ext uri="{FF2B5EF4-FFF2-40B4-BE49-F238E27FC236}">
              <a16:creationId xmlns:a16="http://schemas.microsoft.com/office/drawing/2014/main" id="{2ACA7D1F-BF83-BD9A-1A55-9D6DF9282028}"/>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5D88E603-0DDA-1F0C-6C1D-9E8FA75471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90585" y="2410554"/>
            <a:ext cx="10484624" cy="5897601"/>
          </a:xfrm>
          <a:prstGeom prst="rect">
            <a:avLst/>
          </a:prstGeom>
        </p:spPr>
      </p:pic>
      <p:sp>
        <p:nvSpPr>
          <p:cNvPr id="9" name="TextBox 9">
            <a:extLst>
              <a:ext uri="{FF2B5EF4-FFF2-40B4-BE49-F238E27FC236}">
                <a16:creationId xmlns:a16="http://schemas.microsoft.com/office/drawing/2014/main" id="{FA29795B-DBC5-B361-63E7-6A5627D3D971}"/>
              </a:ext>
            </a:extLst>
          </p:cNvPr>
          <p:cNvSpPr txBox="1"/>
          <p:nvPr/>
        </p:nvSpPr>
        <p:spPr>
          <a:xfrm>
            <a:off x="6855133" y="1103089"/>
            <a:ext cx="10973526" cy="1062663"/>
          </a:xfrm>
          <a:prstGeom prst="rect">
            <a:avLst/>
          </a:prstGeom>
        </p:spPr>
        <p:txBody>
          <a:bodyPr wrap="square" lIns="0" tIns="0" rIns="0" bIns="0" rtlCol="0" anchor="t">
            <a:spAutoFit/>
          </a:bodyPr>
          <a:lstStyle/>
          <a:p>
            <a:pPr>
              <a:lnSpc>
                <a:spcPts val="8977"/>
              </a:lnSpc>
            </a:pP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Å</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ena</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sidan</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pic>
        <p:nvPicPr>
          <p:cNvPr id="3" name="Graphic 2" descr="Coins outline">
            <a:extLst>
              <a:ext uri="{FF2B5EF4-FFF2-40B4-BE49-F238E27FC236}">
                <a16:creationId xmlns:a16="http://schemas.microsoft.com/office/drawing/2014/main" id="{F96B19EF-3E27-FE03-DEE3-07907E4AF4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08329" y="-197579"/>
            <a:ext cx="3514011" cy="3514011"/>
          </a:xfrm>
          <a:prstGeom prst="rect">
            <a:avLst/>
          </a:prstGeom>
        </p:spPr>
      </p:pic>
      <p:sp>
        <p:nvSpPr>
          <p:cNvPr id="2" name="TextBox 8">
            <a:extLst>
              <a:ext uri="{FF2B5EF4-FFF2-40B4-BE49-F238E27FC236}">
                <a16:creationId xmlns:a16="http://schemas.microsoft.com/office/drawing/2014/main" id="{94365120-3E2B-CF88-184E-5E756D16853A}"/>
              </a:ext>
            </a:extLst>
          </p:cNvPr>
          <p:cNvSpPr txBox="1"/>
          <p:nvPr/>
        </p:nvSpPr>
        <p:spPr>
          <a:xfrm>
            <a:off x="6855133" y="2410554"/>
            <a:ext cx="9824538" cy="7571303"/>
          </a:xfrm>
          <a:prstGeom prst="rect">
            <a:avLst/>
          </a:prstGeom>
        </p:spPr>
        <p:txBody>
          <a:bodyPr wrap="square" lIns="0" tIns="0" rIns="0" bIns="0" rtlCol="0" anchor="t">
            <a:spAutoFit/>
          </a:bodyPr>
          <a:lstStyle/>
          <a:p>
            <a:r>
              <a:rPr lang="sv-FI" sz="3600" b="1">
                <a:solidFill>
                  <a:schemeClr val="bg1"/>
                </a:solidFill>
                <a:latin typeface="FUTURA MEDIUM" panose="020B0602020204020303" pitchFamily="34" charset="-79"/>
                <a:cs typeface="FUTURA MEDIUM" panose="020B0602020204020303" pitchFamily="34" charset="-79"/>
                <a:sym typeface="Proxima Nova Bold"/>
              </a:rPr>
              <a:t>T.ex. Googles koldioxidutsläpp har ökat med 51% sedan 2019</a:t>
            </a:r>
          </a:p>
          <a:p>
            <a:endParaRPr lang="sv-FI" sz="3600" b="1">
              <a:solidFill>
                <a:schemeClr val="bg1"/>
              </a:solidFill>
              <a:latin typeface="FUTURA MEDIUM" panose="020B0602020204020303" pitchFamily="34" charset="-79"/>
              <a:cs typeface="FUTURA MEDIUM" panose="020B0602020204020303" pitchFamily="34" charset="-79"/>
              <a:sym typeface="Proxima Nova Bold"/>
            </a:endParaRPr>
          </a:p>
          <a:p>
            <a:r>
              <a:rPr lang="sv-FI" sz="3600" b="1">
                <a:solidFill>
                  <a:schemeClr val="bg1"/>
                </a:solidFill>
                <a:latin typeface="FUTURA MEDIUM" panose="020B0602020204020303" pitchFamily="34" charset="-79"/>
                <a:cs typeface="FUTURA MEDIUM" panose="020B0602020204020303" pitchFamily="34" charset="-79"/>
                <a:sym typeface="Proxima Nova Bold"/>
              </a:rPr>
              <a:t>Träning av AI</a:t>
            </a:r>
          </a:p>
          <a:p>
            <a:pPr marL="571500" indent="-571500">
              <a:buFont typeface="Arial" panose="020B0604020202020204" pitchFamily="34" charset="0"/>
              <a:buChar char="•"/>
            </a:pPr>
            <a:r>
              <a:rPr lang="sv-FI" sz="3600" b="1">
                <a:solidFill>
                  <a:schemeClr val="bg1"/>
                </a:solidFill>
                <a:latin typeface="FUTURA MEDIUM" panose="020B0602020204020303" pitchFamily="34" charset="-79"/>
                <a:cs typeface="FUTURA MEDIUM" panose="020B0602020204020303" pitchFamily="34" charset="-79"/>
                <a:sym typeface="Proxima Nova Bold"/>
              </a:rPr>
              <a:t>Kräver en elmängd som motsvarar en stor stads totala elförbrukning över tre dagar.</a:t>
            </a:r>
          </a:p>
          <a:p>
            <a:pPr marL="571500" indent="-571500">
              <a:buFont typeface="Arial" panose="020B0604020202020204" pitchFamily="34" charset="0"/>
              <a:buChar char="•"/>
            </a:pPr>
            <a:r>
              <a:rPr lang="sv-FI" sz="3600" b="1">
                <a:solidFill>
                  <a:schemeClr val="bg1"/>
                </a:solidFill>
                <a:latin typeface="FUTURA MEDIUM" panose="020B0602020204020303" pitchFamily="34" charset="-79"/>
                <a:cs typeface="FUTURA MEDIUM" panose="020B0602020204020303" pitchFamily="34" charset="-79"/>
                <a:sym typeface="Proxima Nova Bold"/>
              </a:rPr>
              <a:t>Därtill krävs hårdvara (datorer, grafikkort, enorma datacenters etc.)</a:t>
            </a:r>
          </a:p>
          <a:p>
            <a:pPr marL="571500" indent="-571500">
              <a:buFont typeface="Arial" panose="020B0604020202020204" pitchFamily="34" charset="0"/>
              <a:buChar char="•"/>
            </a:pPr>
            <a:r>
              <a:rPr lang="sv-FI" sz="3600" b="1">
                <a:solidFill>
                  <a:schemeClr val="bg1"/>
                </a:solidFill>
                <a:latin typeface="FUTURA MEDIUM" panose="020B0602020204020303" pitchFamily="34" charset="-79"/>
                <a:cs typeface="FUTURA MEDIUM"/>
                <a:sym typeface="Proxima Nova Bold"/>
              </a:rPr>
              <a:t>Datacenters kräver vatten för nedkylning</a:t>
            </a:r>
            <a:endParaRPr lang="sv-FI" sz="3600" b="1">
              <a:solidFill>
                <a:schemeClr val="bg1"/>
              </a:solidFill>
              <a:latin typeface="FUTURA MEDIUM" panose="020B0602020204020303" pitchFamily="34" charset="-79"/>
              <a:cs typeface="FUTURA MEDIUM"/>
            </a:endParaRPr>
          </a:p>
          <a:p>
            <a:endParaRPr lang="sv-FI" sz="3600" b="1">
              <a:solidFill>
                <a:schemeClr val="bg1"/>
              </a:solidFill>
              <a:latin typeface="FUTURA MEDIUM" panose="020B0602020204020303" pitchFamily="34" charset="-79"/>
              <a:cs typeface="FUTURA MEDIUM" panose="020B0602020204020303" pitchFamily="34" charset="-79"/>
              <a:sym typeface="Proxima Nova Bold"/>
            </a:endParaRPr>
          </a:p>
          <a:p>
            <a:r>
              <a:rPr lang="sv-FI" sz="3600" b="1">
                <a:solidFill>
                  <a:schemeClr val="bg1"/>
                </a:solidFill>
                <a:latin typeface="FUTURA MEDIUM" panose="020B0602020204020303" pitchFamily="34" charset="-79"/>
                <a:cs typeface="FUTURA MEDIUM" panose="020B0602020204020303" pitchFamily="34" charset="-79"/>
                <a:sym typeface="Proxima Nova Bold"/>
              </a:rPr>
              <a:t>Detta görs dock bara en gång per modell. </a:t>
            </a:r>
            <a:endParaRPr lang="sv-FI" sz="3600" b="1">
              <a:solidFill>
                <a:schemeClr val="bg1"/>
              </a:solidFill>
              <a:latin typeface="FUTURA MEDIUM" panose="020B0602020204020303" pitchFamily="34" charset="-79"/>
              <a:cs typeface="FUTURA MEDIUM" panose="020B0602020204020303" pitchFamily="34" charset="-79"/>
            </a:endParaRPr>
          </a:p>
          <a:p>
            <a:pPr marL="1143000" indent="-1143000" algn="ctr">
              <a:buFont typeface="Calibri"/>
              <a:buChar char="-"/>
            </a:pPr>
            <a:endParaRPr lang="en-US" sz="9600" b="1">
              <a:solidFill>
                <a:srgbClr val="141E20"/>
              </a:solidFill>
              <a:latin typeface="FUTURA MEDIUM" panose="020B0602020204020303" pitchFamily="34" charset="-79"/>
              <a:cs typeface="FUTURA MEDIUM" panose="020B0602020204020303" pitchFamily="34" charset="-79"/>
            </a:endParaRPr>
          </a:p>
        </p:txBody>
      </p:sp>
      <p:sp>
        <p:nvSpPr>
          <p:cNvPr id="4" name="TextBox 8">
            <a:extLst>
              <a:ext uri="{FF2B5EF4-FFF2-40B4-BE49-F238E27FC236}">
                <a16:creationId xmlns:a16="http://schemas.microsoft.com/office/drawing/2014/main" id="{D4D8CD84-8A1C-9A4E-5B31-8F3338D4E2A0}"/>
              </a:ext>
            </a:extLst>
          </p:cNvPr>
          <p:cNvSpPr txBox="1"/>
          <p:nvPr/>
        </p:nvSpPr>
        <p:spPr>
          <a:xfrm>
            <a:off x="839728" y="3954713"/>
            <a:ext cx="4440042" cy="2377574"/>
          </a:xfrm>
          <a:prstGeom prst="rect">
            <a:avLst/>
          </a:prstGeom>
        </p:spPr>
        <p:txBody>
          <a:bodyPr wrap="square" lIns="0" tIns="0" rIns="0" bIns="0" rtlCol="0" anchor="t">
            <a:spAutoFit/>
          </a:bodyPr>
          <a:lstStyle/>
          <a:p>
            <a:pPr algn="ctr"/>
            <a:r>
              <a:rPr lang="sv-FI" sz="5150" b="1">
                <a:solidFill>
                  <a:schemeClr val="bg1"/>
                </a:solidFill>
                <a:latin typeface="FUTURA MEDIUM" panose="020B0602020204020303" pitchFamily="34" charset="-79"/>
                <a:ea typeface="+mn-lt"/>
                <a:cs typeface="FUTURA MEDIUM" panose="020B0602020204020303" pitchFamily="34" charset="-79"/>
                <a:sym typeface="Proxima Nova Bold"/>
              </a:rPr>
              <a:t>AI har betydande klimatavtryck</a:t>
            </a:r>
            <a:endParaRPr lang="sv-FI" sz="3200">
              <a:solidFill>
                <a:schemeClr val="bg1"/>
              </a:solidFill>
              <a:latin typeface="Georgia" panose="02040502050405020303" pitchFamily="18" charset="0"/>
              <a:cs typeface="Futura Medium" panose="020B0602020204020303" pitchFamily="34" charset="-79"/>
            </a:endParaRPr>
          </a:p>
        </p:txBody>
      </p:sp>
    </p:spTree>
    <p:extLst>
      <p:ext uri="{BB962C8B-B14F-4D97-AF65-F5344CB8AC3E}">
        <p14:creationId xmlns:p14="http://schemas.microsoft.com/office/powerpoint/2010/main" val="8252664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42625"/>
        </a:solidFill>
        <a:effectLst/>
      </p:bgPr>
    </p:bg>
    <p:spTree>
      <p:nvGrpSpPr>
        <p:cNvPr id="1" name="">
          <a:extLst>
            <a:ext uri="{FF2B5EF4-FFF2-40B4-BE49-F238E27FC236}">
              <a16:creationId xmlns:a16="http://schemas.microsoft.com/office/drawing/2014/main" id="{3F89295C-3B82-E7C1-605B-80478893C70F}"/>
            </a:ext>
          </a:extLst>
        </p:cNvPr>
        <p:cNvGrpSpPr/>
        <p:nvPr/>
      </p:nvGrpSpPr>
      <p:grpSpPr>
        <a:xfrm>
          <a:off x="0" y="0"/>
          <a:ext cx="0" cy="0"/>
          <a:chOff x="0" y="0"/>
          <a:chExt cx="0" cy="0"/>
        </a:xfrm>
      </p:grpSpPr>
      <p:sp>
        <p:nvSpPr>
          <p:cNvPr id="17" name="textruta 19">
            <a:extLst>
              <a:ext uri="{FF2B5EF4-FFF2-40B4-BE49-F238E27FC236}">
                <a16:creationId xmlns:a16="http://schemas.microsoft.com/office/drawing/2014/main" id="{58A9243C-3789-75FF-66F4-3C0C4CA1663A}"/>
              </a:ext>
            </a:extLst>
          </p:cNvPr>
          <p:cNvSpPr txBox="1"/>
          <p:nvPr/>
        </p:nvSpPr>
        <p:spPr>
          <a:xfrm rot="18649704">
            <a:off x="15867839" y="9441703"/>
            <a:ext cx="892710" cy="369332"/>
          </a:xfrm>
          <a:prstGeom prst="rect">
            <a:avLst/>
          </a:prstGeom>
          <a:noFill/>
        </p:spPr>
        <p:txBody>
          <a:bodyPr wrap="square" rtlCol="0">
            <a:spAutoFit/>
          </a:bodyPr>
          <a:lstStyle/>
          <a:p>
            <a:r>
              <a:rPr lang="sv-SE" sz="800">
                <a:solidFill>
                  <a:schemeClr val="bg1"/>
                </a:solidFill>
              </a:rPr>
              <a:t>Liten </a:t>
            </a:r>
            <a:r>
              <a:rPr lang="sv-SE" sz="1000" err="1">
                <a:solidFill>
                  <a:schemeClr val="bg1"/>
                </a:solidFill>
              </a:rPr>
              <a:t>textmodell</a:t>
            </a:r>
            <a:endParaRPr lang="sv-SE" sz="800">
              <a:solidFill>
                <a:schemeClr val="bg1"/>
              </a:solidFill>
            </a:endParaRPr>
          </a:p>
        </p:txBody>
      </p:sp>
      <p:pic>
        <p:nvPicPr>
          <p:cNvPr id="20" name="Bildobjekt 19" descr="En bild som visar cirkel, mörker&#10;&#10;Automatiskt genererad beskrivning">
            <a:extLst>
              <a:ext uri="{FF2B5EF4-FFF2-40B4-BE49-F238E27FC236}">
                <a16:creationId xmlns:a16="http://schemas.microsoft.com/office/drawing/2014/main" id="{9215DAD1-4E71-8CAF-20F4-9A5BA7E9F0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90585" y="2410554"/>
            <a:ext cx="10484624" cy="5897601"/>
          </a:xfrm>
          <a:prstGeom prst="rect">
            <a:avLst/>
          </a:prstGeom>
        </p:spPr>
      </p:pic>
      <p:pic>
        <p:nvPicPr>
          <p:cNvPr id="3" name="Graphic 2" descr="Coins outline">
            <a:extLst>
              <a:ext uri="{FF2B5EF4-FFF2-40B4-BE49-F238E27FC236}">
                <a16:creationId xmlns:a16="http://schemas.microsoft.com/office/drawing/2014/main" id="{BE3D3177-9AD6-1E62-B386-A3BF5AD98F0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08329" y="-197579"/>
            <a:ext cx="3514011" cy="3514011"/>
          </a:xfrm>
          <a:prstGeom prst="rect">
            <a:avLst/>
          </a:prstGeom>
        </p:spPr>
      </p:pic>
      <p:sp>
        <p:nvSpPr>
          <p:cNvPr id="2" name="TextBox 8">
            <a:extLst>
              <a:ext uri="{FF2B5EF4-FFF2-40B4-BE49-F238E27FC236}">
                <a16:creationId xmlns:a16="http://schemas.microsoft.com/office/drawing/2014/main" id="{48013439-11AC-0954-4C21-E215062A68F3}"/>
              </a:ext>
            </a:extLst>
          </p:cNvPr>
          <p:cNvSpPr txBox="1"/>
          <p:nvPr/>
        </p:nvSpPr>
        <p:spPr>
          <a:xfrm>
            <a:off x="5621616" y="2223568"/>
            <a:ext cx="9824538" cy="1538883"/>
          </a:xfrm>
          <a:prstGeom prst="rect">
            <a:avLst/>
          </a:prstGeom>
        </p:spPr>
        <p:txBody>
          <a:bodyPr wrap="square" lIns="0" tIns="0" rIns="0" bIns="0" rtlCol="0" anchor="t">
            <a:spAutoFit/>
          </a:bodyPr>
          <a:lstStyle/>
          <a:p>
            <a:r>
              <a:rPr lang="sv-FI" sz="3600" b="1">
                <a:solidFill>
                  <a:schemeClr val="bg1"/>
                </a:solidFill>
                <a:latin typeface="FUTURA MEDIUM" panose="020B0602020204020303" pitchFamily="34" charset="-79"/>
                <a:cs typeface="FUTURA MEDIUM" panose="020B0602020204020303" pitchFamily="34" charset="-79"/>
                <a:sym typeface="Proxima Nova Bold"/>
              </a:rPr>
              <a:t>Användning av AI</a:t>
            </a:r>
          </a:p>
          <a:p>
            <a:r>
              <a:rPr lang="sv-FI" sz="3200">
                <a:solidFill>
                  <a:schemeClr val="bg1"/>
                </a:solidFill>
                <a:latin typeface="Futura Medium" panose="020B0602020204020303" pitchFamily="34" charset="-79"/>
                <a:cs typeface="Futura Medium" panose="020B0602020204020303" pitchFamily="34" charset="-79"/>
                <a:sym typeface="Proxima Nova Bold"/>
              </a:rPr>
              <a:t>Klimatavtrycket av användning av AI varierar stort på basis av vilken typ av AI det handlar om</a:t>
            </a:r>
          </a:p>
        </p:txBody>
      </p:sp>
      <p:sp>
        <p:nvSpPr>
          <p:cNvPr id="4" name="TextBox 8">
            <a:extLst>
              <a:ext uri="{FF2B5EF4-FFF2-40B4-BE49-F238E27FC236}">
                <a16:creationId xmlns:a16="http://schemas.microsoft.com/office/drawing/2014/main" id="{CB38805A-9E9E-13D5-B260-6B6FD8D16C02}"/>
              </a:ext>
            </a:extLst>
          </p:cNvPr>
          <p:cNvSpPr txBox="1"/>
          <p:nvPr/>
        </p:nvSpPr>
        <p:spPr>
          <a:xfrm>
            <a:off x="839728" y="3954713"/>
            <a:ext cx="4440042" cy="2377574"/>
          </a:xfrm>
          <a:prstGeom prst="rect">
            <a:avLst/>
          </a:prstGeom>
        </p:spPr>
        <p:txBody>
          <a:bodyPr wrap="square" lIns="0" tIns="0" rIns="0" bIns="0" rtlCol="0" anchor="t">
            <a:spAutoFit/>
          </a:bodyPr>
          <a:lstStyle/>
          <a:p>
            <a:pPr algn="ctr"/>
            <a:r>
              <a:rPr lang="sv-FI" sz="5150" b="1">
                <a:solidFill>
                  <a:schemeClr val="bg1"/>
                </a:solidFill>
                <a:latin typeface="FUTURA MEDIUM" panose="020B0602020204020303" pitchFamily="34" charset="-79"/>
                <a:ea typeface="+mn-lt"/>
                <a:cs typeface="FUTURA MEDIUM" panose="020B0602020204020303" pitchFamily="34" charset="-79"/>
                <a:sym typeface="Proxima Nova Bold"/>
              </a:rPr>
              <a:t>AI har betydande klimatavtryck</a:t>
            </a:r>
            <a:endParaRPr lang="sv-FI" sz="3200">
              <a:solidFill>
                <a:schemeClr val="bg1"/>
              </a:solidFill>
              <a:latin typeface="Georgia" panose="02040502050405020303" pitchFamily="18" charset="0"/>
              <a:cs typeface="Futura Medium" panose="020B0602020204020303" pitchFamily="34" charset="-79"/>
            </a:endParaRPr>
          </a:p>
        </p:txBody>
      </p:sp>
      <p:sp>
        <p:nvSpPr>
          <p:cNvPr id="7" name="TextBox 9">
            <a:extLst>
              <a:ext uri="{FF2B5EF4-FFF2-40B4-BE49-F238E27FC236}">
                <a16:creationId xmlns:a16="http://schemas.microsoft.com/office/drawing/2014/main" id="{9823C2A2-30A3-C18E-5E50-6AB5F8E96811}"/>
              </a:ext>
            </a:extLst>
          </p:cNvPr>
          <p:cNvSpPr txBox="1"/>
          <p:nvPr/>
        </p:nvSpPr>
        <p:spPr>
          <a:xfrm>
            <a:off x="5621616" y="916103"/>
            <a:ext cx="10973526" cy="1062663"/>
          </a:xfrm>
          <a:prstGeom prst="rect">
            <a:avLst/>
          </a:prstGeom>
        </p:spPr>
        <p:txBody>
          <a:bodyPr wrap="square" lIns="0" tIns="0" rIns="0" bIns="0" rtlCol="0" anchor="t">
            <a:spAutoFit/>
          </a:bodyPr>
          <a:lstStyle/>
          <a:p>
            <a:pPr>
              <a:lnSpc>
                <a:spcPts val="8977"/>
              </a:lnSpc>
            </a:pP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Å</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ena</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sidan</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graphicFrame>
        <p:nvGraphicFramePr>
          <p:cNvPr id="12" name="Tabell 13">
            <a:extLst>
              <a:ext uri="{FF2B5EF4-FFF2-40B4-BE49-F238E27FC236}">
                <a16:creationId xmlns:a16="http://schemas.microsoft.com/office/drawing/2014/main" id="{E3FE0FE0-0E9D-F10A-1052-298478F139BD}"/>
              </a:ext>
            </a:extLst>
          </p:cNvPr>
          <p:cNvGraphicFramePr>
            <a:graphicFrameLocks noGrp="1"/>
          </p:cNvGraphicFramePr>
          <p:nvPr>
            <p:extLst>
              <p:ext uri="{D42A27DB-BD31-4B8C-83A1-F6EECF244321}">
                <p14:modId xmlns:p14="http://schemas.microsoft.com/office/powerpoint/2010/main" val="2641468849"/>
              </p:ext>
            </p:extLst>
          </p:nvPr>
        </p:nvGraphicFramePr>
        <p:xfrm>
          <a:off x="16368028" y="445377"/>
          <a:ext cx="1620488" cy="8925520"/>
        </p:xfrm>
        <a:graphic>
          <a:graphicData uri="http://schemas.openxmlformats.org/drawingml/2006/table">
            <a:tbl>
              <a:tblPr firstRow="1" bandRow="1">
                <a:tableStyleId>{9D7B26C5-4107-4FEC-AEDC-1716B250A1EF}</a:tableStyleId>
              </a:tblPr>
              <a:tblGrid>
                <a:gridCol w="405122">
                  <a:extLst>
                    <a:ext uri="{9D8B030D-6E8A-4147-A177-3AD203B41FA5}">
                      <a16:colId xmlns:a16="http://schemas.microsoft.com/office/drawing/2014/main" val="2317513505"/>
                    </a:ext>
                  </a:extLst>
                </a:gridCol>
                <a:gridCol w="405122">
                  <a:extLst>
                    <a:ext uri="{9D8B030D-6E8A-4147-A177-3AD203B41FA5}">
                      <a16:colId xmlns:a16="http://schemas.microsoft.com/office/drawing/2014/main" val="1150317416"/>
                    </a:ext>
                  </a:extLst>
                </a:gridCol>
                <a:gridCol w="405122">
                  <a:extLst>
                    <a:ext uri="{9D8B030D-6E8A-4147-A177-3AD203B41FA5}">
                      <a16:colId xmlns:a16="http://schemas.microsoft.com/office/drawing/2014/main" val="1320191006"/>
                    </a:ext>
                  </a:extLst>
                </a:gridCol>
                <a:gridCol w="405122">
                  <a:extLst>
                    <a:ext uri="{9D8B030D-6E8A-4147-A177-3AD203B41FA5}">
                      <a16:colId xmlns:a16="http://schemas.microsoft.com/office/drawing/2014/main" val="1270523783"/>
                    </a:ext>
                  </a:extLst>
                </a:gridCol>
              </a:tblGrid>
              <a:tr h="892552">
                <a:tc>
                  <a:txBody>
                    <a:bodyPr/>
                    <a:lstStyle/>
                    <a:p>
                      <a:endParaRPr lang="sv-SE"/>
                    </a:p>
                  </a:txBody>
                  <a:tcPr>
                    <a:lnL w="12700" cap="flat" cmpd="sng" algn="ctr">
                      <a:solidFill>
                        <a:schemeClr val="tx1">
                          <a:lumMod val="85000"/>
                          <a:lumOff val="15000"/>
                        </a:schemeClr>
                      </a:solidFill>
                      <a:prstDash val="solid"/>
                      <a:round/>
                      <a:headEnd type="none" w="med" len="med"/>
                      <a:tailEnd type="none" w="med" len="med"/>
                    </a:lnL>
                    <a:lnR>
                      <a:noFill/>
                    </a:lnR>
                    <a:lnT w="12700" cap="flat" cmpd="sng" algn="ctr">
                      <a:solidFill>
                        <a:schemeClr val="tx1">
                          <a:lumMod val="85000"/>
                          <a:lumOff val="15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sv-SE"/>
                    </a:p>
                  </a:txBody>
                  <a:tcPr>
                    <a:lnL>
                      <a:noFill/>
                    </a:lnL>
                    <a:lnR>
                      <a:noFill/>
                    </a:lnR>
                    <a:lnT w="12700" cap="flat" cmpd="sng" algn="ctr">
                      <a:solidFill>
                        <a:schemeClr val="tx1">
                          <a:lumMod val="85000"/>
                          <a:lumOff val="15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sv-SE"/>
                    </a:p>
                  </a:txBody>
                  <a:tcPr>
                    <a:lnL>
                      <a:noFill/>
                    </a:lnL>
                    <a:lnR>
                      <a:noFill/>
                    </a:lnR>
                    <a:lnT w="12700" cap="flat" cmpd="sng" algn="ctr">
                      <a:solidFill>
                        <a:schemeClr val="tx1">
                          <a:lumMod val="85000"/>
                          <a:lumOff val="15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sv-SE"/>
                    </a:p>
                  </a:txBody>
                  <a:tcPr>
                    <a:lnL>
                      <a:noFill/>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41189266"/>
                  </a:ext>
                </a:extLst>
              </a:tr>
              <a:tr h="892552">
                <a:tc>
                  <a:txBody>
                    <a:bodyPr/>
                    <a:lstStyle/>
                    <a:p>
                      <a:endParaRPr lang="sv-SE"/>
                    </a:p>
                  </a:txBody>
                  <a:tcPr>
                    <a:lnL w="12700" cap="flat" cmpd="sng" algn="ctr">
                      <a:solidFill>
                        <a:schemeClr val="tx1">
                          <a:lumMod val="85000"/>
                          <a:lumOff val="15000"/>
                        </a:schemeClr>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tcPr>
                </a:tc>
                <a:tc>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tc>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tc>
                  <a:txBody>
                    <a:bodyPr/>
                    <a:lstStyle/>
                    <a:p>
                      <a:endParaRPr lang="sv-SE"/>
                    </a:p>
                  </a:txBody>
                  <a:tcPr>
                    <a:lnL>
                      <a:noFill/>
                    </a:lnL>
                    <a:lnR w="12700" cap="flat" cmpd="sng" algn="ctr">
                      <a:solidFill>
                        <a:schemeClr val="tx1">
                          <a:lumMod val="85000"/>
                          <a:lumOff val="15000"/>
                        </a:schemeClr>
                      </a:solidFill>
                      <a:prstDash val="solid"/>
                      <a:round/>
                      <a:headEnd type="none" w="med" len="med"/>
                      <a:tailEnd type="none" w="med" len="med"/>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14240375"/>
                  </a:ext>
                </a:extLst>
              </a:tr>
              <a:tr h="892552">
                <a:tc>
                  <a:txBody>
                    <a:bodyPr/>
                    <a:lstStyle/>
                    <a:p>
                      <a:endParaRPr lang="sv-SE"/>
                    </a:p>
                  </a:txBody>
                  <a:tcPr>
                    <a:lnL w="12700" cap="flat" cmpd="sng" algn="ctr">
                      <a:solidFill>
                        <a:schemeClr val="tx1">
                          <a:lumMod val="85000"/>
                          <a:lumOff val="15000"/>
                        </a:schemeClr>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w="12700" cap="flat" cmpd="sng" algn="ctr">
                      <a:solidFill>
                        <a:schemeClr val="tx1">
                          <a:lumMod val="85000"/>
                          <a:lumOff val="15000"/>
                        </a:schemeClr>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1469443"/>
                  </a:ext>
                </a:extLst>
              </a:tr>
              <a:tr h="892552">
                <a:tc>
                  <a:txBody>
                    <a:bodyPr/>
                    <a:lstStyle/>
                    <a:p>
                      <a:endParaRPr lang="sv-SE"/>
                    </a:p>
                  </a:txBody>
                  <a:tcPr>
                    <a:lnL w="12700" cap="flat" cmpd="sng" algn="ctr">
                      <a:solidFill>
                        <a:schemeClr val="tx1">
                          <a:lumMod val="85000"/>
                          <a:lumOff val="15000"/>
                        </a:schemeClr>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w="12700" cap="flat" cmpd="sng" algn="ctr">
                      <a:solidFill>
                        <a:schemeClr val="tx1">
                          <a:lumMod val="85000"/>
                          <a:lumOff val="15000"/>
                        </a:schemeClr>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57318287"/>
                  </a:ext>
                </a:extLst>
              </a:tr>
              <a:tr h="892552">
                <a:tc>
                  <a:txBody>
                    <a:bodyPr/>
                    <a:lstStyle/>
                    <a:p>
                      <a:endParaRPr lang="sv-SE"/>
                    </a:p>
                  </a:txBody>
                  <a:tcPr>
                    <a:lnL w="12700" cap="flat" cmpd="sng" algn="ctr">
                      <a:solidFill>
                        <a:schemeClr val="tx1">
                          <a:lumMod val="85000"/>
                          <a:lumOff val="15000"/>
                        </a:schemeClr>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w="12700" cap="flat" cmpd="sng" algn="ctr">
                      <a:solidFill>
                        <a:schemeClr val="tx1">
                          <a:lumMod val="85000"/>
                          <a:lumOff val="15000"/>
                        </a:schemeClr>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4244419"/>
                  </a:ext>
                </a:extLst>
              </a:tr>
              <a:tr h="892552">
                <a:tc>
                  <a:txBody>
                    <a:bodyPr/>
                    <a:lstStyle/>
                    <a:p>
                      <a:endParaRPr lang="sv-SE"/>
                    </a:p>
                  </a:txBody>
                  <a:tcPr>
                    <a:lnL w="12700" cap="flat" cmpd="sng" algn="ctr">
                      <a:solidFill>
                        <a:schemeClr val="tx1">
                          <a:lumMod val="85000"/>
                          <a:lumOff val="15000"/>
                        </a:schemeClr>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w="12700" cap="flat" cmpd="sng" algn="ctr">
                      <a:solidFill>
                        <a:schemeClr val="tx1">
                          <a:lumMod val="85000"/>
                          <a:lumOff val="15000"/>
                        </a:schemeClr>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31046668"/>
                  </a:ext>
                </a:extLst>
              </a:tr>
              <a:tr h="892552">
                <a:tc>
                  <a:txBody>
                    <a:bodyPr/>
                    <a:lstStyle/>
                    <a:p>
                      <a:endParaRPr lang="sv-SE"/>
                    </a:p>
                  </a:txBody>
                  <a:tcPr>
                    <a:lnL w="12700" cap="flat" cmpd="sng" algn="ctr">
                      <a:solidFill>
                        <a:schemeClr val="tx1">
                          <a:lumMod val="85000"/>
                          <a:lumOff val="15000"/>
                        </a:schemeClr>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w="12700" cap="flat" cmpd="sng" algn="ctr">
                      <a:solidFill>
                        <a:schemeClr val="tx1">
                          <a:lumMod val="85000"/>
                          <a:lumOff val="15000"/>
                        </a:schemeClr>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45346957"/>
                  </a:ext>
                </a:extLst>
              </a:tr>
              <a:tr h="892552">
                <a:tc>
                  <a:txBody>
                    <a:bodyPr/>
                    <a:lstStyle/>
                    <a:p>
                      <a:endParaRPr lang="sv-SE"/>
                    </a:p>
                  </a:txBody>
                  <a:tcPr>
                    <a:lnL w="12700" cap="flat" cmpd="sng" algn="ctr">
                      <a:solidFill>
                        <a:schemeClr val="tx1">
                          <a:lumMod val="85000"/>
                          <a:lumOff val="15000"/>
                        </a:schemeClr>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w="12700" cap="flat" cmpd="sng" algn="ctr">
                      <a:solidFill>
                        <a:schemeClr val="tx1">
                          <a:lumMod val="85000"/>
                          <a:lumOff val="15000"/>
                        </a:schemeClr>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17379483"/>
                  </a:ext>
                </a:extLst>
              </a:tr>
              <a:tr h="892552">
                <a:tc>
                  <a:txBody>
                    <a:bodyPr/>
                    <a:lstStyle/>
                    <a:p>
                      <a:endParaRPr lang="sv-SE"/>
                    </a:p>
                  </a:txBody>
                  <a:tcPr>
                    <a:lnL w="12700" cap="flat" cmpd="sng" algn="ctr">
                      <a:solidFill>
                        <a:schemeClr val="tx1">
                          <a:lumMod val="85000"/>
                          <a:lumOff val="15000"/>
                        </a:schemeClr>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a:noFill/>
                    </a:lnR>
                    <a:lnT>
                      <a:noFill/>
                    </a:lnT>
                    <a:lnB>
                      <a:noFill/>
                    </a:lnB>
                    <a:lnTlToBr w="12700" cmpd="sng">
                      <a:noFill/>
                      <a:prstDash val="solid"/>
                    </a:lnTlToBr>
                    <a:lnBlToTr w="12700" cmpd="sng">
                      <a:noFill/>
                      <a:prstDash val="solid"/>
                    </a:lnBlToTr>
                  </a:tcPr>
                </a:tc>
                <a:tc>
                  <a:txBody>
                    <a:bodyPr/>
                    <a:lstStyle/>
                    <a:p>
                      <a:endParaRPr lang="sv-SE"/>
                    </a:p>
                  </a:txBody>
                  <a:tcPr>
                    <a:lnL>
                      <a:noFill/>
                    </a:lnL>
                    <a:lnR w="12700" cap="flat" cmpd="sng" algn="ctr">
                      <a:solidFill>
                        <a:schemeClr val="tx1">
                          <a:lumMod val="85000"/>
                          <a:lumOff val="15000"/>
                        </a:schemeClr>
                      </a:solid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6304513"/>
                  </a:ext>
                </a:extLst>
              </a:tr>
              <a:tr h="892552">
                <a:tc>
                  <a:txBody>
                    <a:bodyPr/>
                    <a:lstStyle/>
                    <a:p>
                      <a:endParaRPr lang="sv-SE"/>
                    </a:p>
                  </a:txBody>
                  <a:tcPr>
                    <a:lnL w="12700" cap="flat" cmpd="sng" algn="ctr">
                      <a:solidFill>
                        <a:schemeClr val="tx1">
                          <a:lumMod val="85000"/>
                          <a:lumOff val="15000"/>
                        </a:schemeClr>
                      </a:solidFill>
                      <a:prstDash val="solid"/>
                      <a:round/>
                      <a:headEnd type="none" w="med" len="med"/>
                      <a:tailEnd type="none" w="med" len="med"/>
                    </a:lnL>
                    <a:lnR>
                      <a:noFill/>
                    </a:lnR>
                    <a:lnT>
                      <a:noFill/>
                    </a:lnT>
                    <a:lnB w="12700" cap="flat" cmpd="sng" algn="ctr">
                      <a:solidFill>
                        <a:schemeClr val="tx1">
                          <a:lumMod val="85000"/>
                          <a:lumOff val="1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sv-SE"/>
                    </a:p>
                  </a:txBody>
                  <a:tcPr>
                    <a:lnL>
                      <a:noFill/>
                    </a:lnL>
                    <a:lnR>
                      <a:noFill/>
                    </a:lnR>
                    <a:lnT>
                      <a:noFill/>
                    </a:lnT>
                    <a:lnB w="12700" cap="flat" cmpd="sng" algn="ctr">
                      <a:solidFill>
                        <a:schemeClr val="tx1">
                          <a:lumMod val="85000"/>
                          <a:lumOff val="1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sv-SE"/>
                    </a:p>
                  </a:txBody>
                  <a:tcPr>
                    <a:lnL>
                      <a:noFill/>
                    </a:lnL>
                    <a:lnR>
                      <a:noFill/>
                    </a:lnR>
                    <a:lnT>
                      <a:noFill/>
                    </a:lnT>
                    <a:lnB w="12700" cap="flat" cmpd="sng" algn="ctr">
                      <a:solidFill>
                        <a:schemeClr val="tx1">
                          <a:lumMod val="85000"/>
                          <a:lumOff val="1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sv-SE"/>
                    </a:p>
                  </a:txBody>
                  <a:tcPr>
                    <a:lnL>
                      <a:noFill/>
                    </a:lnL>
                    <a:lnR w="12700" cap="flat" cmpd="sng" algn="ctr">
                      <a:solidFill>
                        <a:schemeClr val="tx1">
                          <a:lumMod val="85000"/>
                          <a:lumOff val="15000"/>
                        </a:schemeClr>
                      </a:solidFill>
                      <a:prstDash val="solid"/>
                      <a:round/>
                      <a:headEnd type="none" w="med" len="med"/>
                      <a:tailEnd type="none" w="med" len="med"/>
                    </a:lnR>
                    <a:lnT>
                      <a:noFill/>
                    </a:lnT>
                    <a:lnB w="12700" cap="flat" cmpd="sng" algn="ctr">
                      <a:solidFill>
                        <a:schemeClr val="tx1">
                          <a:lumMod val="85000"/>
                          <a:lumOff val="1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23704911"/>
                  </a:ext>
                </a:extLst>
              </a:tr>
            </a:tbl>
          </a:graphicData>
        </a:graphic>
      </p:graphicFrame>
      <p:sp>
        <p:nvSpPr>
          <p:cNvPr id="13" name="Rektangel 15">
            <a:extLst>
              <a:ext uri="{FF2B5EF4-FFF2-40B4-BE49-F238E27FC236}">
                <a16:creationId xmlns:a16="http://schemas.microsoft.com/office/drawing/2014/main" id="{8368DD36-97FB-D684-A91E-9E39BAC0D97C}"/>
              </a:ext>
            </a:extLst>
          </p:cNvPr>
          <p:cNvSpPr/>
          <p:nvPr/>
        </p:nvSpPr>
        <p:spPr>
          <a:xfrm>
            <a:off x="17680214" y="671301"/>
            <a:ext cx="234510" cy="8699593"/>
          </a:xfrm>
          <a:prstGeom prst="rect">
            <a:avLst/>
          </a:prstGeom>
          <a:solidFill>
            <a:srgbClr val="D5002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sv-SE" sz="500">
              <a:solidFill>
                <a:schemeClr val="tx1"/>
              </a:solidFill>
              <a:latin typeface="Hanson" pitchFamily="50" charset="0"/>
            </a:endParaRPr>
          </a:p>
        </p:txBody>
      </p:sp>
      <p:sp>
        <p:nvSpPr>
          <p:cNvPr id="14" name="Rektangel 16">
            <a:extLst>
              <a:ext uri="{FF2B5EF4-FFF2-40B4-BE49-F238E27FC236}">
                <a16:creationId xmlns:a16="http://schemas.microsoft.com/office/drawing/2014/main" id="{78D4E8F9-A1EB-D0DA-74F4-20FDE753E2C4}"/>
              </a:ext>
            </a:extLst>
          </p:cNvPr>
          <p:cNvSpPr/>
          <p:nvPr/>
        </p:nvSpPr>
        <p:spPr>
          <a:xfrm>
            <a:off x="17268005" y="9306486"/>
            <a:ext cx="236621" cy="66311"/>
          </a:xfrm>
          <a:prstGeom prst="rect">
            <a:avLst/>
          </a:prstGeom>
          <a:solidFill>
            <a:srgbClr val="D5002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sv-SE" sz="500">
              <a:solidFill>
                <a:schemeClr val="tx1"/>
              </a:solidFill>
              <a:latin typeface="Hanson" pitchFamily="50" charset="0"/>
            </a:endParaRPr>
          </a:p>
        </p:txBody>
      </p:sp>
      <p:sp>
        <p:nvSpPr>
          <p:cNvPr id="15" name="Rektangel 17">
            <a:extLst>
              <a:ext uri="{FF2B5EF4-FFF2-40B4-BE49-F238E27FC236}">
                <a16:creationId xmlns:a16="http://schemas.microsoft.com/office/drawing/2014/main" id="{908C2F23-E52F-39F8-D8CD-EFB572039401}"/>
              </a:ext>
            </a:extLst>
          </p:cNvPr>
          <p:cNvSpPr/>
          <p:nvPr/>
        </p:nvSpPr>
        <p:spPr>
          <a:xfrm>
            <a:off x="16857908" y="9273554"/>
            <a:ext cx="236621" cy="90000"/>
          </a:xfrm>
          <a:prstGeom prst="rect">
            <a:avLst/>
          </a:prstGeom>
          <a:solidFill>
            <a:srgbClr val="D5002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sv-SE" sz="500">
              <a:solidFill>
                <a:schemeClr val="tx1"/>
              </a:solidFill>
              <a:latin typeface="Hanson" pitchFamily="50" charset="0"/>
            </a:endParaRPr>
          </a:p>
        </p:txBody>
      </p:sp>
      <p:sp>
        <p:nvSpPr>
          <p:cNvPr id="16" name="Rektangel 18">
            <a:extLst>
              <a:ext uri="{FF2B5EF4-FFF2-40B4-BE49-F238E27FC236}">
                <a16:creationId xmlns:a16="http://schemas.microsoft.com/office/drawing/2014/main" id="{E8B0324A-6E24-5713-6996-74E3CBEC7A4F}"/>
              </a:ext>
            </a:extLst>
          </p:cNvPr>
          <p:cNvSpPr/>
          <p:nvPr/>
        </p:nvSpPr>
        <p:spPr>
          <a:xfrm>
            <a:off x="16447811" y="9356354"/>
            <a:ext cx="236621" cy="7200"/>
          </a:xfrm>
          <a:prstGeom prst="rect">
            <a:avLst/>
          </a:prstGeom>
          <a:solidFill>
            <a:srgbClr val="D5002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sv-SE" sz="500">
              <a:solidFill>
                <a:schemeClr val="tx1"/>
              </a:solidFill>
              <a:latin typeface="Hanson" pitchFamily="50" charset="0"/>
            </a:endParaRPr>
          </a:p>
        </p:txBody>
      </p:sp>
      <p:sp>
        <p:nvSpPr>
          <p:cNvPr id="18" name="textruta 20">
            <a:extLst>
              <a:ext uri="{FF2B5EF4-FFF2-40B4-BE49-F238E27FC236}">
                <a16:creationId xmlns:a16="http://schemas.microsoft.com/office/drawing/2014/main" id="{D1E4DCFB-E9FB-7314-D47A-14C2A801D575}"/>
              </a:ext>
            </a:extLst>
          </p:cNvPr>
          <p:cNvSpPr txBox="1"/>
          <p:nvPr/>
        </p:nvSpPr>
        <p:spPr>
          <a:xfrm rot="18649704">
            <a:off x="16239110" y="9468503"/>
            <a:ext cx="945366" cy="400110"/>
          </a:xfrm>
          <a:prstGeom prst="rect">
            <a:avLst/>
          </a:prstGeom>
          <a:noFill/>
        </p:spPr>
        <p:txBody>
          <a:bodyPr wrap="square" rtlCol="0">
            <a:spAutoFit/>
          </a:bodyPr>
          <a:lstStyle/>
          <a:p>
            <a:r>
              <a:rPr lang="sv-SE" sz="1000">
                <a:solidFill>
                  <a:schemeClr val="bg1"/>
                </a:solidFill>
              </a:rPr>
              <a:t>Stor </a:t>
            </a:r>
            <a:r>
              <a:rPr lang="sv-SE" sz="1000" err="1">
                <a:solidFill>
                  <a:schemeClr val="bg1"/>
                </a:solidFill>
              </a:rPr>
              <a:t>textmodell</a:t>
            </a:r>
            <a:endParaRPr lang="sv-SE" sz="1000">
              <a:solidFill>
                <a:schemeClr val="bg1"/>
              </a:solidFill>
            </a:endParaRPr>
          </a:p>
        </p:txBody>
      </p:sp>
      <p:sp>
        <p:nvSpPr>
          <p:cNvPr id="19" name="textruta 21">
            <a:extLst>
              <a:ext uri="{FF2B5EF4-FFF2-40B4-BE49-F238E27FC236}">
                <a16:creationId xmlns:a16="http://schemas.microsoft.com/office/drawing/2014/main" id="{69BFCCD0-0222-FD40-8000-07EAEE9115CE}"/>
              </a:ext>
            </a:extLst>
          </p:cNvPr>
          <p:cNvSpPr txBox="1"/>
          <p:nvPr/>
        </p:nvSpPr>
        <p:spPr>
          <a:xfrm rot="18649704">
            <a:off x="17090260" y="9450973"/>
            <a:ext cx="449850" cy="215444"/>
          </a:xfrm>
          <a:prstGeom prst="rect">
            <a:avLst/>
          </a:prstGeom>
          <a:noFill/>
        </p:spPr>
        <p:txBody>
          <a:bodyPr wrap="square" rtlCol="0">
            <a:spAutoFit/>
          </a:bodyPr>
          <a:lstStyle/>
          <a:p>
            <a:r>
              <a:rPr lang="sv-SE" sz="800">
                <a:solidFill>
                  <a:schemeClr val="bg1"/>
                </a:solidFill>
              </a:rPr>
              <a:t>Bild</a:t>
            </a:r>
          </a:p>
        </p:txBody>
      </p:sp>
      <p:sp>
        <p:nvSpPr>
          <p:cNvPr id="21" name="textruta 22">
            <a:extLst>
              <a:ext uri="{FF2B5EF4-FFF2-40B4-BE49-F238E27FC236}">
                <a16:creationId xmlns:a16="http://schemas.microsoft.com/office/drawing/2014/main" id="{44491AC4-6BEB-9790-DFA1-E26C3512DD2F}"/>
              </a:ext>
            </a:extLst>
          </p:cNvPr>
          <p:cNvSpPr txBox="1"/>
          <p:nvPr/>
        </p:nvSpPr>
        <p:spPr>
          <a:xfrm rot="18649704">
            <a:off x="17494406" y="9400047"/>
            <a:ext cx="449850" cy="215444"/>
          </a:xfrm>
          <a:prstGeom prst="rect">
            <a:avLst/>
          </a:prstGeom>
          <a:noFill/>
        </p:spPr>
        <p:txBody>
          <a:bodyPr wrap="square" rtlCol="0">
            <a:spAutoFit/>
          </a:bodyPr>
          <a:lstStyle/>
          <a:p>
            <a:r>
              <a:rPr lang="sv-SE" sz="800">
                <a:solidFill>
                  <a:schemeClr val="bg1"/>
                </a:solidFill>
              </a:rPr>
              <a:t>Video</a:t>
            </a:r>
          </a:p>
        </p:txBody>
      </p:sp>
      <p:sp>
        <p:nvSpPr>
          <p:cNvPr id="22" name="textruta 23">
            <a:extLst>
              <a:ext uri="{FF2B5EF4-FFF2-40B4-BE49-F238E27FC236}">
                <a16:creationId xmlns:a16="http://schemas.microsoft.com/office/drawing/2014/main" id="{FDB0EB67-DFBD-F1FD-3CF5-490ED819BAB3}"/>
              </a:ext>
            </a:extLst>
          </p:cNvPr>
          <p:cNvSpPr txBox="1"/>
          <p:nvPr/>
        </p:nvSpPr>
        <p:spPr>
          <a:xfrm>
            <a:off x="15446154" y="7378625"/>
            <a:ext cx="855130" cy="307777"/>
          </a:xfrm>
          <a:prstGeom prst="rect">
            <a:avLst/>
          </a:prstGeom>
          <a:noFill/>
        </p:spPr>
        <p:txBody>
          <a:bodyPr wrap="square" rtlCol="0">
            <a:spAutoFit/>
          </a:bodyPr>
          <a:lstStyle/>
          <a:p>
            <a:r>
              <a:rPr lang="sv-SE" sz="1400">
                <a:solidFill>
                  <a:schemeClr val="bg1"/>
                </a:solidFill>
              </a:rPr>
              <a:t>200 Wh</a:t>
            </a:r>
          </a:p>
        </p:txBody>
      </p:sp>
      <p:sp>
        <p:nvSpPr>
          <p:cNvPr id="23" name="textruta 24">
            <a:extLst>
              <a:ext uri="{FF2B5EF4-FFF2-40B4-BE49-F238E27FC236}">
                <a16:creationId xmlns:a16="http://schemas.microsoft.com/office/drawing/2014/main" id="{26ECF166-B336-B1EA-DC64-320DF3978A70}"/>
              </a:ext>
            </a:extLst>
          </p:cNvPr>
          <p:cNvSpPr txBox="1"/>
          <p:nvPr/>
        </p:nvSpPr>
        <p:spPr>
          <a:xfrm>
            <a:off x="15434018" y="5664207"/>
            <a:ext cx="855130" cy="307777"/>
          </a:xfrm>
          <a:prstGeom prst="rect">
            <a:avLst/>
          </a:prstGeom>
          <a:noFill/>
        </p:spPr>
        <p:txBody>
          <a:bodyPr wrap="square" rtlCol="0">
            <a:spAutoFit/>
          </a:bodyPr>
          <a:lstStyle/>
          <a:p>
            <a:r>
              <a:rPr lang="sv-SE" sz="1400">
                <a:solidFill>
                  <a:schemeClr val="bg1"/>
                </a:solidFill>
              </a:rPr>
              <a:t>400 Wh</a:t>
            </a:r>
          </a:p>
        </p:txBody>
      </p:sp>
      <p:sp>
        <p:nvSpPr>
          <p:cNvPr id="24" name="textruta 25">
            <a:extLst>
              <a:ext uri="{FF2B5EF4-FFF2-40B4-BE49-F238E27FC236}">
                <a16:creationId xmlns:a16="http://schemas.microsoft.com/office/drawing/2014/main" id="{C75050D8-E8AE-DF70-6C00-B502B1D72757}"/>
              </a:ext>
            </a:extLst>
          </p:cNvPr>
          <p:cNvSpPr txBox="1"/>
          <p:nvPr/>
        </p:nvSpPr>
        <p:spPr>
          <a:xfrm>
            <a:off x="15446154" y="3869005"/>
            <a:ext cx="855130" cy="307777"/>
          </a:xfrm>
          <a:prstGeom prst="rect">
            <a:avLst/>
          </a:prstGeom>
          <a:noFill/>
        </p:spPr>
        <p:txBody>
          <a:bodyPr wrap="square" rtlCol="0">
            <a:spAutoFit/>
          </a:bodyPr>
          <a:lstStyle/>
          <a:p>
            <a:r>
              <a:rPr lang="sv-SE" sz="1400">
                <a:solidFill>
                  <a:schemeClr val="bg1"/>
                </a:solidFill>
              </a:rPr>
              <a:t>600 Wh</a:t>
            </a:r>
          </a:p>
        </p:txBody>
      </p:sp>
      <p:sp>
        <p:nvSpPr>
          <p:cNvPr id="25" name="textruta 26">
            <a:extLst>
              <a:ext uri="{FF2B5EF4-FFF2-40B4-BE49-F238E27FC236}">
                <a16:creationId xmlns:a16="http://schemas.microsoft.com/office/drawing/2014/main" id="{F078C217-E447-3963-913C-CA1E4693EE47}"/>
              </a:ext>
            </a:extLst>
          </p:cNvPr>
          <p:cNvSpPr txBox="1"/>
          <p:nvPr/>
        </p:nvSpPr>
        <p:spPr>
          <a:xfrm>
            <a:off x="15434018" y="2069679"/>
            <a:ext cx="855130" cy="307777"/>
          </a:xfrm>
          <a:prstGeom prst="rect">
            <a:avLst/>
          </a:prstGeom>
          <a:noFill/>
        </p:spPr>
        <p:txBody>
          <a:bodyPr wrap="square" rtlCol="0">
            <a:spAutoFit/>
          </a:bodyPr>
          <a:lstStyle/>
          <a:p>
            <a:r>
              <a:rPr lang="sv-SE" sz="1400">
                <a:solidFill>
                  <a:schemeClr val="bg1"/>
                </a:solidFill>
              </a:rPr>
              <a:t>800 Wh</a:t>
            </a:r>
          </a:p>
        </p:txBody>
      </p:sp>
      <p:sp>
        <p:nvSpPr>
          <p:cNvPr id="26" name="textruta 28">
            <a:extLst>
              <a:ext uri="{FF2B5EF4-FFF2-40B4-BE49-F238E27FC236}">
                <a16:creationId xmlns:a16="http://schemas.microsoft.com/office/drawing/2014/main" id="{E4BAA4C7-D85A-BFB7-95EE-2073CD154F0C}"/>
              </a:ext>
            </a:extLst>
          </p:cNvPr>
          <p:cNvSpPr txBox="1"/>
          <p:nvPr/>
        </p:nvSpPr>
        <p:spPr>
          <a:xfrm>
            <a:off x="15355137" y="363524"/>
            <a:ext cx="855130" cy="307777"/>
          </a:xfrm>
          <a:prstGeom prst="rect">
            <a:avLst/>
          </a:prstGeom>
          <a:noFill/>
        </p:spPr>
        <p:txBody>
          <a:bodyPr wrap="square" rtlCol="0">
            <a:spAutoFit/>
          </a:bodyPr>
          <a:lstStyle/>
          <a:p>
            <a:r>
              <a:rPr lang="sv-SE" sz="1400">
                <a:solidFill>
                  <a:schemeClr val="bg1"/>
                </a:solidFill>
              </a:rPr>
              <a:t>1000 Wh</a:t>
            </a:r>
          </a:p>
        </p:txBody>
      </p:sp>
      <p:sp>
        <p:nvSpPr>
          <p:cNvPr id="28" name="TextBox 27">
            <a:extLst>
              <a:ext uri="{FF2B5EF4-FFF2-40B4-BE49-F238E27FC236}">
                <a16:creationId xmlns:a16="http://schemas.microsoft.com/office/drawing/2014/main" id="{864DF532-BB66-146B-7CB9-3526B3CC857A}"/>
              </a:ext>
            </a:extLst>
          </p:cNvPr>
          <p:cNvSpPr txBox="1"/>
          <p:nvPr/>
        </p:nvSpPr>
        <p:spPr>
          <a:xfrm>
            <a:off x="5621616" y="6685858"/>
            <a:ext cx="10387584" cy="581698"/>
          </a:xfrm>
          <a:prstGeom prst="rect">
            <a:avLst/>
          </a:prstGeom>
          <a:noFill/>
        </p:spPr>
        <p:txBody>
          <a:bodyPr wrap="square">
            <a:spAutoFit/>
          </a:bodyPr>
          <a:lstStyle/>
          <a:p>
            <a:pPr marL="571500" indent="-571500">
              <a:lnSpc>
                <a:spcPct val="150000"/>
              </a:lnSpc>
              <a:buFont typeface="Arial" panose="020B0604020202020204" pitchFamily="34" charset="0"/>
              <a:buChar char="•"/>
            </a:pPr>
            <a:r>
              <a:rPr lang="sv-FI" sz="2400">
                <a:solidFill>
                  <a:schemeClr val="bg1"/>
                </a:solidFill>
                <a:latin typeface="Futura Medium" panose="020B0602020204020303" pitchFamily="34" charset="-79"/>
                <a:cs typeface="Futura Medium"/>
                <a:sym typeface="Proxima Nova Bold"/>
              </a:rPr>
              <a:t>Generera en 5 sekunders video: </a:t>
            </a:r>
            <a:r>
              <a:rPr lang="sv-FI" sz="1800">
                <a:solidFill>
                  <a:schemeClr val="bg1">
                    <a:lumMod val="85000"/>
                  </a:schemeClr>
                </a:solidFill>
                <a:latin typeface="Futura Medium" panose="020B0602020204020303" pitchFamily="34" charset="-79"/>
                <a:cs typeface="Futura Medium"/>
                <a:sym typeface="Proxima Nova Bold"/>
              </a:rPr>
              <a:t>ca 3,5 mil joule (972 Wh), mikro i över en timme</a:t>
            </a:r>
            <a:endParaRPr lang="sv-FI" sz="2400">
              <a:solidFill>
                <a:schemeClr val="bg1">
                  <a:lumMod val="85000"/>
                </a:schemeClr>
              </a:solidFill>
              <a:latin typeface="Futura Medium" panose="020B0602020204020303" pitchFamily="34" charset="-79"/>
              <a:cs typeface="Futura Medium"/>
            </a:endParaRPr>
          </a:p>
        </p:txBody>
      </p:sp>
      <p:sp>
        <p:nvSpPr>
          <p:cNvPr id="30" name="TextBox 29">
            <a:extLst>
              <a:ext uri="{FF2B5EF4-FFF2-40B4-BE49-F238E27FC236}">
                <a16:creationId xmlns:a16="http://schemas.microsoft.com/office/drawing/2014/main" id="{D8978AF2-AEB0-A0A4-2AB6-7BD0E765DEB5}"/>
              </a:ext>
            </a:extLst>
          </p:cNvPr>
          <p:cNvSpPr txBox="1"/>
          <p:nvPr/>
        </p:nvSpPr>
        <p:spPr>
          <a:xfrm>
            <a:off x="5621616" y="3849548"/>
            <a:ext cx="10387584" cy="1013354"/>
          </a:xfrm>
          <a:prstGeom prst="rect">
            <a:avLst/>
          </a:prstGeom>
          <a:noFill/>
        </p:spPr>
        <p:txBody>
          <a:bodyPr wrap="square">
            <a:spAutoFit/>
          </a:bodyPr>
          <a:lstStyle/>
          <a:p>
            <a:pPr marL="571500" indent="-571500">
              <a:lnSpc>
                <a:spcPct val="150000"/>
              </a:lnSpc>
              <a:buFont typeface="Arial" panose="020B0604020202020204" pitchFamily="34" charset="0"/>
              <a:buChar char="•"/>
            </a:pPr>
            <a:r>
              <a:rPr lang="sv-FI" sz="2400">
                <a:solidFill>
                  <a:schemeClr val="bg1"/>
                </a:solidFill>
                <a:latin typeface="Futura Medium" panose="020B0602020204020303" pitchFamily="34" charset="-79"/>
                <a:cs typeface="Futura Medium" panose="020B0602020204020303" pitchFamily="34" charset="-79"/>
                <a:sym typeface="Proxima Nova Bold"/>
              </a:rPr>
              <a:t>En textprompt som genererar ett textsvar i en effektiv AI: </a:t>
            </a:r>
            <a:r>
              <a:rPr lang="sv-FI" sz="1800">
                <a:solidFill>
                  <a:schemeClr val="bg1">
                    <a:lumMod val="85000"/>
                  </a:schemeClr>
                </a:solidFill>
                <a:latin typeface="Futura Medium" panose="020B0602020204020303" pitchFamily="34" charset="-79"/>
                <a:cs typeface="Futura Medium" panose="020B0602020204020303" pitchFamily="34" charset="-79"/>
                <a:sym typeface="Proxima Nova Bold"/>
              </a:rPr>
              <a:t>ca114 joule/prompt (0,03 Wh),motsvarar att värma en mikro i 0,1 sekunder</a:t>
            </a:r>
          </a:p>
        </p:txBody>
      </p:sp>
      <p:sp>
        <p:nvSpPr>
          <p:cNvPr id="32" name="TextBox 31">
            <a:extLst>
              <a:ext uri="{FF2B5EF4-FFF2-40B4-BE49-F238E27FC236}">
                <a16:creationId xmlns:a16="http://schemas.microsoft.com/office/drawing/2014/main" id="{570EB3FE-8405-CB27-116A-6899133BDCEA}"/>
              </a:ext>
            </a:extLst>
          </p:cNvPr>
          <p:cNvSpPr txBox="1"/>
          <p:nvPr/>
        </p:nvSpPr>
        <p:spPr>
          <a:xfrm>
            <a:off x="5510683" y="4862902"/>
            <a:ext cx="10387584" cy="1013354"/>
          </a:xfrm>
          <a:prstGeom prst="rect">
            <a:avLst/>
          </a:prstGeom>
          <a:noFill/>
        </p:spPr>
        <p:txBody>
          <a:bodyPr wrap="square">
            <a:spAutoFit/>
          </a:bodyPr>
          <a:lstStyle/>
          <a:p>
            <a:pPr marL="571500" indent="-571500">
              <a:lnSpc>
                <a:spcPct val="150000"/>
              </a:lnSpc>
              <a:buFont typeface="Arial" panose="020B0604020202020204" pitchFamily="34" charset="0"/>
              <a:buChar char="•"/>
            </a:pPr>
            <a:r>
              <a:rPr lang="sv-FI" sz="2400">
                <a:solidFill>
                  <a:schemeClr val="bg1"/>
                </a:solidFill>
                <a:latin typeface="Futura Medium" panose="020B0602020204020303" pitchFamily="34" charset="-79"/>
                <a:cs typeface="Futura Medium"/>
                <a:sym typeface="Proxima Nova Bold"/>
              </a:rPr>
              <a:t>En textprompt i de starkaste AI-modellerna: </a:t>
            </a:r>
            <a:r>
              <a:rPr lang="sv-FI" sz="1800">
                <a:solidFill>
                  <a:schemeClr val="bg1">
                    <a:lumMod val="85000"/>
                  </a:schemeClr>
                </a:solidFill>
                <a:latin typeface="Futura Medium" panose="020B0602020204020303" pitchFamily="34" charset="-79"/>
                <a:cs typeface="Futura Medium"/>
                <a:sym typeface="Proxima Nova Bold"/>
              </a:rPr>
              <a:t>ca 6700 joule/prompt (1,9 Wh),mikro i 8 sekunder</a:t>
            </a:r>
            <a:endParaRPr lang="sv-FI" sz="1600">
              <a:solidFill>
                <a:schemeClr val="bg1">
                  <a:lumMod val="85000"/>
                </a:schemeClr>
              </a:solidFill>
              <a:latin typeface="Futura Medium" panose="020B0602020204020303" pitchFamily="34" charset="-79"/>
              <a:cs typeface="Futura Medium"/>
            </a:endParaRPr>
          </a:p>
        </p:txBody>
      </p:sp>
      <p:sp>
        <p:nvSpPr>
          <p:cNvPr id="34" name="TextBox 33">
            <a:extLst>
              <a:ext uri="{FF2B5EF4-FFF2-40B4-BE49-F238E27FC236}">
                <a16:creationId xmlns:a16="http://schemas.microsoft.com/office/drawing/2014/main" id="{4EBA1C69-127B-53D4-C1A2-FDB3F33D1CF1}"/>
              </a:ext>
            </a:extLst>
          </p:cNvPr>
          <p:cNvSpPr txBox="1"/>
          <p:nvPr/>
        </p:nvSpPr>
        <p:spPr>
          <a:xfrm>
            <a:off x="5587968" y="5882125"/>
            <a:ext cx="10387584" cy="581698"/>
          </a:xfrm>
          <a:prstGeom prst="rect">
            <a:avLst/>
          </a:prstGeom>
          <a:noFill/>
        </p:spPr>
        <p:txBody>
          <a:bodyPr wrap="square">
            <a:spAutoFit/>
          </a:bodyPr>
          <a:lstStyle/>
          <a:p>
            <a:pPr marL="571500" indent="-571500">
              <a:lnSpc>
                <a:spcPct val="150000"/>
              </a:lnSpc>
              <a:buFont typeface="Arial" panose="020B0604020202020204" pitchFamily="34" charset="0"/>
              <a:buChar char="•"/>
            </a:pPr>
            <a:r>
              <a:rPr lang="sv-FI" sz="2400">
                <a:solidFill>
                  <a:schemeClr val="bg1"/>
                </a:solidFill>
                <a:latin typeface="Futura Medium" panose="020B0602020204020303" pitchFamily="34" charset="-79"/>
                <a:cs typeface="Futura Medium"/>
                <a:sym typeface="Proxima Nova Bold"/>
              </a:rPr>
              <a:t>Generera en bild: </a:t>
            </a:r>
            <a:r>
              <a:rPr lang="sv-FI" sz="1800">
                <a:solidFill>
                  <a:schemeClr val="bg1">
                    <a:lumMod val="85000"/>
                  </a:schemeClr>
                </a:solidFill>
                <a:latin typeface="Futura Medium" panose="020B0602020204020303" pitchFamily="34" charset="-79"/>
                <a:cs typeface="Futura Medium" panose="020B0602020204020303" pitchFamily="34" charset="-79"/>
                <a:sym typeface="Proxima Nova Bold"/>
              </a:rPr>
              <a:t>ca 4400 joule (1,2 Wh), mikro 5,5 sekunder</a:t>
            </a:r>
            <a:endParaRPr lang="sv-FI" sz="2400">
              <a:solidFill>
                <a:schemeClr val="bg1">
                  <a:lumMod val="85000"/>
                </a:schemeClr>
              </a:solidFill>
              <a:latin typeface="Futura Medium" panose="020B0602020204020303" pitchFamily="34" charset="-79"/>
              <a:cs typeface="Futura Medium" panose="020B0602020204020303" pitchFamily="34" charset="-79"/>
            </a:endParaRPr>
          </a:p>
        </p:txBody>
      </p:sp>
      <p:sp>
        <p:nvSpPr>
          <p:cNvPr id="35" name="TextBox 34">
            <a:extLst>
              <a:ext uri="{FF2B5EF4-FFF2-40B4-BE49-F238E27FC236}">
                <a16:creationId xmlns:a16="http://schemas.microsoft.com/office/drawing/2014/main" id="{1FA0AB27-9F35-D802-1F6F-63CE6C97A7D7}"/>
              </a:ext>
            </a:extLst>
          </p:cNvPr>
          <p:cNvSpPr txBox="1"/>
          <p:nvPr/>
        </p:nvSpPr>
        <p:spPr>
          <a:xfrm>
            <a:off x="2468189" y="8204694"/>
            <a:ext cx="12067713" cy="1483483"/>
          </a:xfrm>
          <a:prstGeom prst="rect">
            <a:avLst/>
          </a:prstGeom>
          <a:noFill/>
        </p:spPr>
        <p:txBody>
          <a:bodyPr wrap="square">
            <a:spAutoFit/>
          </a:bodyPr>
          <a:lstStyle/>
          <a:p>
            <a:pPr>
              <a:lnSpc>
                <a:spcPct val="150000"/>
              </a:lnSpc>
            </a:pPr>
            <a:r>
              <a:rPr lang="sv-FI" sz="3200">
                <a:solidFill>
                  <a:schemeClr val="bg1">
                    <a:lumMod val="85000"/>
                  </a:schemeClr>
                </a:solidFill>
                <a:latin typeface="Futura Medium" panose="020B0602020204020303" pitchFamily="34" charset="-79"/>
                <a:cs typeface="Futura Medium"/>
              </a:rPr>
              <a:t>Även om siffrorna för text är ganska låga, tänk på att ChatGPT har ca 700 miljoner användare varje vecka enligt OpenAI.</a:t>
            </a:r>
          </a:p>
        </p:txBody>
      </p:sp>
    </p:spTree>
    <p:extLst>
      <p:ext uri="{BB962C8B-B14F-4D97-AF65-F5344CB8AC3E}">
        <p14:creationId xmlns:p14="http://schemas.microsoft.com/office/powerpoint/2010/main" val="1428810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3" grpId="0" animBg="1"/>
      <p:bldP spid="14" grpId="0" animBg="1"/>
      <p:bldP spid="15" grpId="0" animBg="1"/>
      <p:bldP spid="16" grpId="0" animBg="1"/>
      <p:bldP spid="18" grpId="0"/>
      <p:bldP spid="19" grpId="0"/>
      <p:bldP spid="21" grpId="0"/>
      <p:bldP spid="28" grpId="0"/>
      <p:bldP spid="30" grpId="0"/>
      <p:bldP spid="32" grpId="0"/>
      <p:bldP spid="34" grpId="0"/>
      <p:bldP spid="35" grpId="0"/>
      <p:bldP spid="35" grpId="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32625"/>
        </a:solidFill>
        <a:effectLst/>
      </p:bgPr>
    </p:bg>
    <p:spTree>
      <p:nvGrpSpPr>
        <p:cNvPr id="1" name="">
          <a:extLst>
            <a:ext uri="{FF2B5EF4-FFF2-40B4-BE49-F238E27FC236}">
              <a16:creationId xmlns:a16="http://schemas.microsoft.com/office/drawing/2014/main" id="{73232859-CCCF-CCB4-8E36-F1E95098EEEC}"/>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C7C61270-EB06-CA55-E070-202F78C4D2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90585" y="2410554"/>
            <a:ext cx="10484624" cy="5897601"/>
          </a:xfrm>
          <a:prstGeom prst="rect">
            <a:avLst/>
          </a:prstGeom>
        </p:spPr>
      </p:pic>
      <p:pic>
        <p:nvPicPr>
          <p:cNvPr id="3" name="Graphic 2" descr="Coins outline">
            <a:extLst>
              <a:ext uri="{FF2B5EF4-FFF2-40B4-BE49-F238E27FC236}">
                <a16:creationId xmlns:a16="http://schemas.microsoft.com/office/drawing/2014/main" id="{200FE94A-44F3-DE9F-1660-2B7F6A4B26A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08329" y="-197579"/>
            <a:ext cx="3514011" cy="3514011"/>
          </a:xfrm>
          <a:prstGeom prst="rect">
            <a:avLst/>
          </a:prstGeom>
        </p:spPr>
      </p:pic>
      <p:sp>
        <p:nvSpPr>
          <p:cNvPr id="2" name="TextBox 8">
            <a:extLst>
              <a:ext uri="{FF2B5EF4-FFF2-40B4-BE49-F238E27FC236}">
                <a16:creationId xmlns:a16="http://schemas.microsoft.com/office/drawing/2014/main" id="{1B92DABA-5B69-6474-27BA-0A25B193A1E7}"/>
              </a:ext>
            </a:extLst>
          </p:cNvPr>
          <p:cNvSpPr txBox="1"/>
          <p:nvPr/>
        </p:nvSpPr>
        <p:spPr>
          <a:xfrm>
            <a:off x="6805508" y="2854601"/>
            <a:ext cx="9824538" cy="8802410"/>
          </a:xfrm>
          <a:prstGeom prst="rect">
            <a:avLst/>
          </a:prstGeom>
        </p:spPr>
        <p:txBody>
          <a:bodyPr wrap="square" lIns="0" tIns="0" rIns="0" bIns="0" rtlCol="0" anchor="t">
            <a:spAutoFit/>
          </a:bodyPr>
          <a:lstStyle/>
          <a:p>
            <a:r>
              <a:rPr lang="sv-FI" sz="6000" b="1">
                <a:solidFill>
                  <a:schemeClr val="bg1">
                    <a:lumMod val="85000"/>
                  </a:schemeClr>
                </a:solidFill>
                <a:latin typeface="FUTURA MEDIUM" panose="020B0602020204020303" pitchFamily="34" charset="-79"/>
                <a:cs typeface="FUTURA MEDIUM" panose="020B0602020204020303" pitchFamily="34" charset="-79"/>
                <a:sym typeface="Proxima Nova Bold"/>
              </a:rPr>
              <a:t>Vi gör en massa annat ohållbart också.</a:t>
            </a:r>
          </a:p>
          <a:p>
            <a:endParaRPr lang="sv-FI" sz="6000" b="1">
              <a:solidFill>
                <a:schemeClr val="bg1">
                  <a:lumMod val="85000"/>
                </a:schemeClr>
              </a:solidFill>
              <a:latin typeface="FUTURA MEDIUM" panose="020B0602020204020303" pitchFamily="34" charset="-79"/>
              <a:cs typeface="FUTURA MEDIUM" panose="020B0602020204020303" pitchFamily="34" charset="-79"/>
              <a:sym typeface="Proxima Nova Bold"/>
            </a:endParaRPr>
          </a:p>
          <a:p>
            <a:r>
              <a:rPr lang="sv-FI" sz="6000" b="1">
                <a:solidFill>
                  <a:schemeClr val="bg1">
                    <a:lumMod val="85000"/>
                  </a:schemeClr>
                </a:solidFill>
                <a:latin typeface="FUTURA MEDIUM" panose="020B0602020204020303" pitchFamily="34" charset="-79"/>
                <a:cs typeface="FUTURA MEDIUM" panose="020B0602020204020303" pitchFamily="34" charset="-79"/>
                <a:sym typeface="Proxima Nova Bold"/>
              </a:rPr>
              <a:t>t.ex. att värma en bastu ca 8 kWh (8000 Wh)</a:t>
            </a:r>
          </a:p>
          <a:p>
            <a:endParaRPr lang="sv-FI" sz="8800" b="1">
              <a:solidFill>
                <a:schemeClr val="bg1">
                  <a:lumMod val="85000"/>
                </a:schemeClr>
              </a:solidFill>
              <a:latin typeface="FUTURA MEDIUM" panose="020B0602020204020303" pitchFamily="34" charset="-79"/>
              <a:cs typeface="FUTURA MEDIUM" panose="020B0602020204020303" pitchFamily="34" charset="-79"/>
              <a:sym typeface="Proxima Nova Bold"/>
            </a:endParaRPr>
          </a:p>
          <a:p>
            <a:endParaRPr lang="sv-FI" sz="8800" b="1">
              <a:solidFill>
                <a:schemeClr val="bg1">
                  <a:lumMod val="85000"/>
                </a:schemeClr>
              </a:solidFill>
              <a:latin typeface="FUTURA MEDIUM" panose="020B0602020204020303" pitchFamily="34" charset="-79"/>
              <a:cs typeface="FUTURA MEDIUM" panose="020B0602020204020303" pitchFamily="34" charset="-79"/>
            </a:endParaRPr>
          </a:p>
          <a:p>
            <a:pPr marL="1143000" indent="-1143000" algn="ctr">
              <a:buFont typeface="Calibri"/>
              <a:buChar char="-"/>
            </a:pPr>
            <a:endParaRPr lang="en-US" sz="9600" b="1">
              <a:solidFill>
                <a:srgbClr val="141E20"/>
              </a:solidFill>
              <a:latin typeface="FUTURA MEDIUM" panose="020B0602020204020303" pitchFamily="34" charset="-79"/>
              <a:cs typeface="FUTURA MEDIUM" panose="020B0602020204020303" pitchFamily="34" charset="-79"/>
            </a:endParaRPr>
          </a:p>
        </p:txBody>
      </p:sp>
      <p:sp>
        <p:nvSpPr>
          <p:cNvPr id="4" name="TextBox 8">
            <a:extLst>
              <a:ext uri="{FF2B5EF4-FFF2-40B4-BE49-F238E27FC236}">
                <a16:creationId xmlns:a16="http://schemas.microsoft.com/office/drawing/2014/main" id="{975FB2CA-7DEE-BDDC-11F3-52A3EA6A7986}"/>
              </a:ext>
            </a:extLst>
          </p:cNvPr>
          <p:cNvSpPr txBox="1"/>
          <p:nvPr/>
        </p:nvSpPr>
        <p:spPr>
          <a:xfrm>
            <a:off x="839728" y="3954713"/>
            <a:ext cx="4440042" cy="2377574"/>
          </a:xfrm>
          <a:prstGeom prst="rect">
            <a:avLst/>
          </a:prstGeom>
        </p:spPr>
        <p:txBody>
          <a:bodyPr wrap="square" lIns="0" tIns="0" rIns="0" bIns="0" rtlCol="0" anchor="t">
            <a:spAutoFit/>
          </a:bodyPr>
          <a:lstStyle/>
          <a:p>
            <a:pPr algn="ctr"/>
            <a:r>
              <a:rPr lang="sv-FI" sz="5150" b="1">
                <a:solidFill>
                  <a:schemeClr val="bg1"/>
                </a:solidFill>
                <a:latin typeface="FUTURA MEDIUM" panose="020B0602020204020303" pitchFamily="34" charset="-79"/>
                <a:ea typeface="+mn-lt"/>
                <a:cs typeface="FUTURA MEDIUM" panose="020B0602020204020303" pitchFamily="34" charset="-79"/>
                <a:sym typeface="Proxima Nova Bold"/>
              </a:rPr>
              <a:t>AI har betydande klimatavtryck</a:t>
            </a:r>
            <a:endParaRPr lang="sv-FI" sz="3200">
              <a:solidFill>
                <a:schemeClr val="bg1"/>
              </a:solidFill>
              <a:latin typeface="Georgia" panose="02040502050405020303" pitchFamily="18" charset="0"/>
              <a:cs typeface="Futura Medium" panose="020B0602020204020303" pitchFamily="34" charset="-79"/>
            </a:endParaRPr>
          </a:p>
        </p:txBody>
      </p:sp>
      <p:sp>
        <p:nvSpPr>
          <p:cNvPr id="7" name="TextBox 9">
            <a:extLst>
              <a:ext uri="{FF2B5EF4-FFF2-40B4-BE49-F238E27FC236}">
                <a16:creationId xmlns:a16="http://schemas.microsoft.com/office/drawing/2014/main" id="{F6504A54-6E7D-A0AF-1BAC-70ED97DF88A2}"/>
              </a:ext>
            </a:extLst>
          </p:cNvPr>
          <p:cNvSpPr txBox="1"/>
          <p:nvPr/>
        </p:nvSpPr>
        <p:spPr>
          <a:xfrm>
            <a:off x="6855133" y="1103089"/>
            <a:ext cx="10973526" cy="1062663"/>
          </a:xfrm>
          <a:prstGeom prst="rect">
            <a:avLst/>
          </a:prstGeom>
        </p:spPr>
        <p:txBody>
          <a:bodyPr wrap="square" lIns="0" tIns="0" rIns="0" bIns="0" rtlCol="0" anchor="t">
            <a:spAutoFit/>
          </a:bodyPr>
          <a:lstStyle/>
          <a:p>
            <a:pPr>
              <a:lnSpc>
                <a:spcPts val="8977"/>
              </a:lnSpc>
            </a:pP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Å</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ena</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sidan</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spTree>
    <p:extLst>
      <p:ext uri="{BB962C8B-B14F-4D97-AF65-F5344CB8AC3E}">
        <p14:creationId xmlns:p14="http://schemas.microsoft.com/office/powerpoint/2010/main" val="1432521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F2625"/>
        </a:solidFill>
        <a:effectLst/>
      </p:bgPr>
    </p:bg>
    <p:spTree>
      <p:nvGrpSpPr>
        <p:cNvPr id="1" name="">
          <a:extLst>
            <a:ext uri="{FF2B5EF4-FFF2-40B4-BE49-F238E27FC236}">
              <a16:creationId xmlns:a16="http://schemas.microsoft.com/office/drawing/2014/main" id="{DF42CC2F-F12C-EB48-3551-0940AEE923E2}"/>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995111C7-F985-A427-D3C9-919A801E09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90585" y="2410554"/>
            <a:ext cx="10484624" cy="5897601"/>
          </a:xfrm>
          <a:prstGeom prst="rect">
            <a:avLst/>
          </a:prstGeom>
        </p:spPr>
      </p:pic>
      <p:pic>
        <p:nvPicPr>
          <p:cNvPr id="3" name="Graphic 2" descr="Coins outline">
            <a:extLst>
              <a:ext uri="{FF2B5EF4-FFF2-40B4-BE49-F238E27FC236}">
                <a16:creationId xmlns:a16="http://schemas.microsoft.com/office/drawing/2014/main" id="{7B1218CE-6881-3610-DD05-B75457FCEFF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08329" y="-197579"/>
            <a:ext cx="3514011" cy="3514011"/>
          </a:xfrm>
          <a:prstGeom prst="rect">
            <a:avLst/>
          </a:prstGeom>
        </p:spPr>
      </p:pic>
      <p:sp>
        <p:nvSpPr>
          <p:cNvPr id="2" name="TextBox 8">
            <a:extLst>
              <a:ext uri="{FF2B5EF4-FFF2-40B4-BE49-F238E27FC236}">
                <a16:creationId xmlns:a16="http://schemas.microsoft.com/office/drawing/2014/main" id="{F2286200-185F-54F2-F86E-257DA992F82E}"/>
              </a:ext>
            </a:extLst>
          </p:cNvPr>
          <p:cNvSpPr txBox="1"/>
          <p:nvPr/>
        </p:nvSpPr>
        <p:spPr>
          <a:xfrm>
            <a:off x="6805508" y="2854601"/>
            <a:ext cx="9824538" cy="5539978"/>
          </a:xfrm>
          <a:prstGeom prst="rect">
            <a:avLst/>
          </a:prstGeom>
        </p:spPr>
        <p:txBody>
          <a:bodyPr wrap="square" lIns="0" tIns="0" rIns="0" bIns="0" rtlCol="0" anchor="t">
            <a:spAutoFit/>
          </a:bodyPr>
          <a:lstStyle/>
          <a:p>
            <a:r>
              <a:rPr lang="sv-FI" sz="8800" b="1">
                <a:solidFill>
                  <a:schemeClr val="bg1">
                    <a:lumMod val="85000"/>
                  </a:schemeClr>
                </a:solidFill>
                <a:latin typeface="FUTURA MEDIUM" panose="020B0602020204020303" pitchFamily="34" charset="-79"/>
                <a:cs typeface="FUTURA MEDIUM" panose="020B0602020204020303" pitchFamily="34" charset="-79"/>
                <a:sym typeface="Proxima Nova Bold"/>
              </a:rPr>
              <a:t>Ska vi ha dåligt samvete om vi använder AI?</a:t>
            </a:r>
            <a:endParaRPr lang="sv-FI" sz="8800" b="1">
              <a:solidFill>
                <a:schemeClr val="bg1">
                  <a:lumMod val="85000"/>
                </a:schemeClr>
              </a:solidFill>
              <a:latin typeface="FUTURA MEDIUM" panose="020B0602020204020303" pitchFamily="34" charset="-79"/>
              <a:cs typeface="FUTURA MEDIUM" panose="020B0602020204020303" pitchFamily="34" charset="-79"/>
            </a:endParaRPr>
          </a:p>
          <a:p>
            <a:pPr marL="1143000" indent="-1143000" algn="ctr">
              <a:buFont typeface="Calibri"/>
              <a:buChar char="-"/>
            </a:pPr>
            <a:endParaRPr lang="en-US" sz="9600" b="1">
              <a:solidFill>
                <a:srgbClr val="141E20"/>
              </a:solidFill>
              <a:latin typeface="FUTURA MEDIUM" panose="020B0602020204020303" pitchFamily="34" charset="-79"/>
              <a:cs typeface="FUTURA MEDIUM" panose="020B0602020204020303" pitchFamily="34" charset="-79"/>
            </a:endParaRPr>
          </a:p>
        </p:txBody>
      </p:sp>
      <p:sp>
        <p:nvSpPr>
          <p:cNvPr id="4" name="TextBox 8">
            <a:extLst>
              <a:ext uri="{FF2B5EF4-FFF2-40B4-BE49-F238E27FC236}">
                <a16:creationId xmlns:a16="http://schemas.microsoft.com/office/drawing/2014/main" id="{A0537E51-1608-D83E-7364-5D64856CA19C}"/>
              </a:ext>
            </a:extLst>
          </p:cNvPr>
          <p:cNvSpPr txBox="1"/>
          <p:nvPr/>
        </p:nvSpPr>
        <p:spPr>
          <a:xfrm>
            <a:off x="839728" y="3954713"/>
            <a:ext cx="4440042" cy="2377574"/>
          </a:xfrm>
          <a:prstGeom prst="rect">
            <a:avLst/>
          </a:prstGeom>
        </p:spPr>
        <p:txBody>
          <a:bodyPr wrap="square" lIns="0" tIns="0" rIns="0" bIns="0" rtlCol="0" anchor="t">
            <a:spAutoFit/>
          </a:bodyPr>
          <a:lstStyle/>
          <a:p>
            <a:pPr algn="ctr"/>
            <a:r>
              <a:rPr lang="sv-FI" sz="5150" b="1">
                <a:solidFill>
                  <a:schemeClr val="bg1"/>
                </a:solidFill>
                <a:latin typeface="FUTURA MEDIUM" panose="020B0602020204020303" pitchFamily="34" charset="-79"/>
                <a:ea typeface="+mn-lt"/>
                <a:cs typeface="FUTURA MEDIUM" panose="020B0602020204020303" pitchFamily="34" charset="-79"/>
                <a:sym typeface="Proxima Nova Bold"/>
              </a:rPr>
              <a:t>AI har betydande klimatavtryck</a:t>
            </a:r>
            <a:endParaRPr lang="sv-FI" sz="3200">
              <a:solidFill>
                <a:schemeClr val="bg1"/>
              </a:solidFill>
              <a:latin typeface="Georgia" panose="02040502050405020303" pitchFamily="18" charset="0"/>
              <a:cs typeface="Futura Medium" panose="020B0602020204020303" pitchFamily="34" charset="-79"/>
            </a:endParaRPr>
          </a:p>
        </p:txBody>
      </p:sp>
      <p:sp>
        <p:nvSpPr>
          <p:cNvPr id="7" name="TextBox 9">
            <a:extLst>
              <a:ext uri="{FF2B5EF4-FFF2-40B4-BE49-F238E27FC236}">
                <a16:creationId xmlns:a16="http://schemas.microsoft.com/office/drawing/2014/main" id="{6770AB94-F504-7659-628E-D8F0D0D25675}"/>
              </a:ext>
            </a:extLst>
          </p:cNvPr>
          <p:cNvSpPr txBox="1"/>
          <p:nvPr/>
        </p:nvSpPr>
        <p:spPr>
          <a:xfrm>
            <a:off x="6855133" y="1103089"/>
            <a:ext cx="10973526" cy="1062663"/>
          </a:xfrm>
          <a:prstGeom prst="rect">
            <a:avLst/>
          </a:prstGeom>
        </p:spPr>
        <p:txBody>
          <a:bodyPr wrap="square" lIns="0" tIns="0" rIns="0" bIns="0" rtlCol="0" anchor="t">
            <a:spAutoFit/>
          </a:bodyPr>
          <a:lstStyle/>
          <a:p>
            <a:pPr>
              <a:lnSpc>
                <a:spcPts val="8977"/>
              </a:lnSpc>
            </a:pP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Å</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ena</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sidan</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spTree>
    <p:extLst>
      <p:ext uri="{BB962C8B-B14F-4D97-AF65-F5344CB8AC3E}">
        <p14:creationId xmlns:p14="http://schemas.microsoft.com/office/powerpoint/2010/main" val="37175115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22626"/>
        </a:solidFill>
        <a:effectLst/>
      </p:bgPr>
    </p:bg>
    <p:spTree>
      <p:nvGrpSpPr>
        <p:cNvPr id="1" name="">
          <a:extLst>
            <a:ext uri="{FF2B5EF4-FFF2-40B4-BE49-F238E27FC236}">
              <a16:creationId xmlns:a16="http://schemas.microsoft.com/office/drawing/2014/main" id="{4D1D8232-3316-DCA1-C2B8-A32F562A8DE7}"/>
            </a:ext>
          </a:extLst>
        </p:cNvPr>
        <p:cNvGrpSpPr/>
        <p:nvPr/>
      </p:nvGrpSpPr>
      <p:grpSpPr>
        <a:xfrm>
          <a:off x="0" y="0"/>
          <a:ext cx="0" cy="0"/>
          <a:chOff x="0" y="0"/>
          <a:chExt cx="0" cy="0"/>
        </a:xfrm>
      </p:grpSpPr>
      <p:pic>
        <p:nvPicPr>
          <p:cNvPr id="21" name="Bildobjekt 20" descr="En bild som visar cirkel, mörker&#10;&#10;Automatiskt genererad beskrivning">
            <a:extLst>
              <a:ext uri="{FF2B5EF4-FFF2-40B4-BE49-F238E27FC236}">
                <a16:creationId xmlns:a16="http://schemas.microsoft.com/office/drawing/2014/main" id="{1F7DE51D-6F5A-4DAA-BD4B-D8DC62D4B5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1217599">
            <a:off x="9477096" y="2995741"/>
            <a:ext cx="10958485" cy="6164148"/>
          </a:xfrm>
          <a:prstGeom prst="rect">
            <a:avLst/>
          </a:prstGeom>
        </p:spPr>
      </p:pic>
      <p:sp>
        <p:nvSpPr>
          <p:cNvPr id="9" name="TextBox 9">
            <a:extLst>
              <a:ext uri="{FF2B5EF4-FFF2-40B4-BE49-F238E27FC236}">
                <a16:creationId xmlns:a16="http://schemas.microsoft.com/office/drawing/2014/main" id="{0DABD531-24F0-4BAE-B388-B40EC11F48A3}"/>
              </a:ext>
            </a:extLst>
          </p:cNvPr>
          <p:cNvSpPr txBox="1"/>
          <p:nvPr/>
        </p:nvSpPr>
        <p:spPr>
          <a:xfrm>
            <a:off x="805804" y="1291834"/>
            <a:ext cx="7386994" cy="1062663"/>
          </a:xfrm>
          <a:prstGeom prst="rect">
            <a:avLst/>
          </a:prstGeom>
        </p:spPr>
        <p:txBody>
          <a:bodyPr wrap="square" lIns="0" tIns="0" rIns="0" bIns="0" rtlCol="0" anchor="t">
            <a:spAutoFit/>
          </a:bodyPr>
          <a:lstStyle/>
          <a:p>
            <a:pPr>
              <a:lnSpc>
                <a:spcPts val="8977"/>
              </a:lnSpc>
            </a:pP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Å</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andra</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sidan</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sp>
        <p:nvSpPr>
          <p:cNvPr id="10" name="TextBox 10">
            <a:extLst>
              <a:ext uri="{FF2B5EF4-FFF2-40B4-BE49-F238E27FC236}">
                <a16:creationId xmlns:a16="http://schemas.microsoft.com/office/drawing/2014/main" id="{51FC8C0F-7737-B321-797E-82E8BD0B4233}"/>
              </a:ext>
            </a:extLst>
          </p:cNvPr>
          <p:cNvSpPr txBox="1"/>
          <p:nvPr/>
        </p:nvSpPr>
        <p:spPr>
          <a:xfrm>
            <a:off x="12658009" y="4096503"/>
            <a:ext cx="4225659" cy="3962623"/>
          </a:xfrm>
          <a:prstGeom prst="rect">
            <a:avLst/>
          </a:prstGeom>
        </p:spPr>
        <p:txBody>
          <a:bodyPr wrap="square" lIns="0" tIns="0" rIns="0" bIns="0" rtlCol="0" anchor="t">
            <a:spAutoFit/>
          </a:bodyPr>
          <a:lstStyle/>
          <a:p>
            <a:pPr algn="ctr"/>
            <a:r>
              <a:rPr lang="sv-FI" sz="5150" b="1">
                <a:solidFill>
                  <a:schemeClr val="bg1"/>
                </a:solidFill>
                <a:latin typeface="Proxima Nova Bold"/>
                <a:ea typeface="Proxima Nova Bold"/>
                <a:cs typeface="Proxima Nova Bold"/>
                <a:sym typeface="Proxima Nova Bold"/>
              </a:rPr>
              <a:t>AI kan erbjuda verktyg för att förbättra miljön</a:t>
            </a:r>
            <a:endParaRPr lang="sv-FI" sz="3200">
              <a:solidFill>
                <a:schemeClr val="bg1"/>
              </a:solidFill>
              <a:latin typeface="Georgia" panose="02040502050405020303" pitchFamily="18" charset="0"/>
              <a:ea typeface="Proxima Nova Bold"/>
              <a:cs typeface="Proxima Nova Bold"/>
            </a:endParaRPr>
          </a:p>
        </p:txBody>
      </p:sp>
      <p:pic>
        <p:nvPicPr>
          <p:cNvPr id="3" name="Graphic 2" descr="Coins outline">
            <a:extLst>
              <a:ext uri="{FF2B5EF4-FFF2-40B4-BE49-F238E27FC236}">
                <a16:creationId xmlns:a16="http://schemas.microsoft.com/office/drawing/2014/main" id="{66BA37DF-6529-BC78-B163-E4BE79A5294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199332" y="66161"/>
            <a:ext cx="3514011" cy="3514011"/>
          </a:xfrm>
          <a:prstGeom prst="rect">
            <a:avLst/>
          </a:prstGeom>
        </p:spPr>
      </p:pic>
      <p:sp>
        <p:nvSpPr>
          <p:cNvPr id="2" name="TextBox 8">
            <a:extLst>
              <a:ext uri="{FF2B5EF4-FFF2-40B4-BE49-F238E27FC236}">
                <a16:creationId xmlns:a16="http://schemas.microsoft.com/office/drawing/2014/main" id="{A491160C-DC0D-B18B-EE18-512A32DDF416}"/>
              </a:ext>
            </a:extLst>
          </p:cNvPr>
          <p:cNvSpPr txBox="1"/>
          <p:nvPr/>
        </p:nvSpPr>
        <p:spPr>
          <a:xfrm>
            <a:off x="805804" y="2846160"/>
            <a:ext cx="9824538" cy="5232202"/>
          </a:xfrm>
          <a:prstGeom prst="rect">
            <a:avLst/>
          </a:prstGeom>
        </p:spPr>
        <p:txBody>
          <a:bodyPr wrap="square" lIns="0" tIns="0" rIns="0" bIns="0" rtlCol="0" anchor="t">
            <a:spAutoFit/>
          </a:bodyPr>
          <a:lstStyle/>
          <a:p>
            <a:r>
              <a:rPr lang="sv-FI" sz="3600" b="1">
                <a:solidFill>
                  <a:schemeClr val="bg1"/>
                </a:solidFill>
                <a:latin typeface="FUTURA MEDIUM" panose="020B0602020204020303" pitchFamily="34" charset="-79"/>
                <a:cs typeface="FUTURA MEDIUM"/>
                <a:sym typeface="Proxima Nova Bold"/>
              </a:rPr>
              <a:t>Det finns exempel på hur vi kan designa en mer hållbar värld med maskininlärning.</a:t>
            </a:r>
            <a:endParaRPr lang="sv-FI" sz="3600" b="1">
              <a:solidFill>
                <a:schemeClr val="bg1"/>
              </a:solidFill>
              <a:latin typeface="FUTURA MEDIUM" panose="020B0602020204020303" pitchFamily="34" charset="-79"/>
              <a:cs typeface="FUTURA MEDIUM"/>
            </a:endParaRPr>
          </a:p>
          <a:p>
            <a:endParaRPr lang="sv-FI" sz="3600" b="1">
              <a:solidFill>
                <a:schemeClr val="bg1"/>
              </a:solidFill>
              <a:latin typeface="FUTURA MEDIUM" panose="020B0602020204020303" pitchFamily="34" charset="-79"/>
              <a:cs typeface="FUTURA MEDIUM" panose="020B0602020204020303" pitchFamily="34" charset="-79"/>
              <a:sym typeface="Proxima Nova Bold"/>
            </a:endParaRPr>
          </a:p>
          <a:p>
            <a:r>
              <a:rPr lang="sv-FI" sz="2800" b="1">
                <a:solidFill>
                  <a:schemeClr val="bg1"/>
                </a:solidFill>
                <a:latin typeface="FUTURA MEDIUM" panose="020B0602020204020303" pitchFamily="34" charset="-79"/>
                <a:cs typeface="FUTURA MEDIUM" panose="020B0602020204020303" pitchFamily="34" charset="-79"/>
                <a:sym typeface="Proxima Nova Bold"/>
              </a:rPr>
              <a:t>T.ex:</a:t>
            </a:r>
          </a:p>
          <a:p>
            <a:r>
              <a:rPr lang="sv-FI" sz="2800" b="1">
                <a:solidFill>
                  <a:schemeClr val="bg1"/>
                </a:solidFill>
                <a:latin typeface="FUTURA MEDIUM" panose="020B0602020204020303" pitchFamily="34" charset="-79"/>
                <a:cs typeface="FUTURA MEDIUM"/>
                <a:sym typeface="Proxima Nova Bold"/>
              </a:rPr>
              <a:t>Google Research använder maskininlärning för att förutsäga översvämningar i floder med hög precision i över 80 länder upp till 7 dagar i förväg, även i områden med brist på data och hög sårbarhet </a:t>
            </a:r>
            <a:endParaRPr lang="sv-FI" sz="2800" b="1">
              <a:solidFill>
                <a:schemeClr val="bg1"/>
              </a:solidFill>
              <a:latin typeface="FUTURA MEDIUM" panose="020B0602020204020303" pitchFamily="34" charset="-79"/>
              <a:cs typeface="FUTURA MEDIUM"/>
            </a:endParaRPr>
          </a:p>
          <a:p>
            <a:endParaRPr lang="sv-FI" sz="2800" b="1">
              <a:solidFill>
                <a:schemeClr val="bg1"/>
              </a:solidFill>
              <a:latin typeface="FUTURA MEDIUM" panose="020B0602020204020303" pitchFamily="34" charset="-79"/>
              <a:cs typeface="FUTURA MEDIUM" panose="020B0602020204020303" pitchFamily="34" charset="-79"/>
              <a:sym typeface="Proxima Nova Bold"/>
            </a:endParaRPr>
          </a:p>
          <a:p>
            <a:r>
              <a:rPr lang="sv-FI" sz="2800" b="1">
                <a:solidFill>
                  <a:schemeClr val="bg1">
                    <a:lumMod val="85000"/>
                  </a:schemeClr>
                </a:solidFill>
                <a:latin typeface="FUTURA MEDIUM" panose="020B0602020204020303" pitchFamily="34" charset="-79"/>
                <a:cs typeface="FUTURA MEDIUM" panose="020B0602020204020303" pitchFamily="34" charset="-79"/>
                <a:sym typeface="Proxima Nova Bold"/>
                <a:hlinkClick r:id="rId6">
                  <a:extLst>
                    <a:ext uri="{A12FA001-AC4F-418D-AE19-62706E023703}">
                      <ahyp:hlinkClr xmlns:ahyp="http://schemas.microsoft.com/office/drawing/2018/hyperlinkcolor" val="tx"/>
                    </a:ext>
                  </a:extLst>
                </a:hlinkClick>
              </a:rPr>
              <a:t>https://youtu.be/ET04pDj-RvM?si=cG976SUPyalyf5jp</a:t>
            </a:r>
            <a:r>
              <a:rPr lang="sv-FI" sz="2800" b="1">
                <a:solidFill>
                  <a:schemeClr val="bg1">
                    <a:lumMod val="85000"/>
                  </a:schemeClr>
                </a:solidFill>
                <a:latin typeface="FUTURA MEDIUM" panose="020B0602020204020303" pitchFamily="34" charset="-79"/>
                <a:cs typeface="FUTURA MEDIUM" panose="020B0602020204020303" pitchFamily="34" charset="-79"/>
                <a:sym typeface="Proxima Nova Bold"/>
              </a:rPr>
              <a:t> </a:t>
            </a:r>
          </a:p>
          <a:p>
            <a:endParaRPr lang="sv-FI" sz="3600" b="1">
              <a:solidFill>
                <a:schemeClr val="bg1"/>
              </a:solidFill>
              <a:latin typeface="FUTURA MEDIUM" panose="020B0602020204020303" pitchFamily="34" charset="-79"/>
              <a:cs typeface="FUTURA MEDIUM" panose="020B0602020204020303" pitchFamily="34" charset="-79"/>
              <a:sym typeface="Proxima Nova Bold"/>
            </a:endParaRPr>
          </a:p>
        </p:txBody>
      </p:sp>
    </p:spTree>
    <p:extLst>
      <p:ext uri="{BB962C8B-B14F-4D97-AF65-F5344CB8AC3E}">
        <p14:creationId xmlns:p14="http://schemas.microsoft.com/office/powerpoint/2010/main" val="42143401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12625"/>
        </a:solidFill>
        <a:effectLst/>
      </p:bgPr>
    </p:bg>
    <p:spTree>
      <p:nvGrpSpPr>
        <p:cNvPr id="1" name="">
          <a:extLst>
            <a:ext uri="{FF2B5EF4-FFF2-40B4-BE49-F238E27FC236}">
              <a16:creationId xmlns:a16="http://schemas.microsoft.com/office/drawing/2014/main" id="{AF905F5D-FE36-3637-4D3E-FEE6F9F4D62C}"/>
            </a:ext>
          </a:extLst>
        </p:cNvPr>
        <p:cNvGrpSpPr/>
        <p:nvPr/>
      </p:nvGrpSpPr>
      <p:grpSpPr>
        <a:xfrm>
          <a:off x="0" y="0"/>
          <a:ext cx="0" cy="0"/>
          <a:chOff x="0" y="0"/>
          <a:chExt cx="0" cy="0"/>
        </a:xfrm>
      </p:grpSpPr>
      <p:pic>
        <p:nvPicPr>
          <p:cNvPr id="21" name="Bildobjekt 20" descr="En bild som visar cirkel, mörker&#10;&#10;Automatiskt genererad beskrivning">
            <a:extLst>
              <a:ext uri="{FF2B5EF4-FFF2-40B4-BE49-F238E27FC236}">
                <a16:creationId xmlns:a16="http://schemas.microsoft.com/office/drawing/2014/main" id="{B4289AB2-E47B-560F-EC1E-7321BADC0B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1217599">
            <a:off x="9477096" y="2995741"/>
            <a:ext cx="10958485" cy="6164148"/>
          </a:xfrm>
          <a:prstGeom prst="rect">
            <a:avLst/>
          </a:prstGeom>
        </p:spPr>
      </p:pic>
      <p:sp>
        <p:nvSpPr>
          <p:cNvPr id="9" name="TextBox 9">
            <a:extLst>
              <a:ext uri="{FF2B5EF4-FFF2-40B4-BE49-F238E27FC236}">
                <a16:creationId xmlns:a16="http://schemas.microsoft.com/office/drawing/2014/main" id="{AD990371-50AD-FB99-9798-8642BC00B9D4}"/>
              </a:ext>
            </a:extLst>
          </p:cNvPr>
          <p:cNvSpPr txBox="1"/>
          <p:nvPr/>
        </p:nvSpPr>
        <p:spPr>
          <a:xfrm>
            <a:off x="805804" y="1291834"/>
            <a:ext cx="7386994" cy="1062663"/>
          </a:xfrm>
          <a:prstGeom prst="rect">
            <a:avLst/>
          </a:prstGeom>
        </p:spPr>
        <p:txBody>
          <a:bodyPr wrap="square" lIns="0" tIns="0" rIns="0" bIns="0" rtlCol="0" anchor="t">
            <a:spAutoFit/>
          </a:bodyPr>
          <a:lstStyle/>
          <a:p>
            <a:pPr>
              <a:lnSpc>
                <a:spcPts val="8977"/>
              </a:lnSpc>
            </a:pP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Å</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andra</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sidan</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sp>
        <p:nvSpPr>
          <p:cNvPr id="10" name="TextBox 10">
            <a:extLst>
              <a:ext uri="{FF2B5EF4-FFF2-40B4-BE49-F238E27FC236}">
                <a16:creationId xmlns:a16="http://schemas.microsoft.com/office/drawing/2014/main" id="{33300529-75FE-AC06-6036-97C46EF5CD0F}"/>
              </a:ext>
            </a:extLst>
          </p:cNvPr>
          <p:cNvSpPr txBox="1"/>
          <p:nvPr/>
        </p:nvSpPr>
        <p:spPr>
          <a:xfrm>
            <a:off x="12658009" y="4096503"/>
            <a:ext cx="4225659" cy="3962623"/>
          </a:xfrm>
          <a:prstGeom prst="rect">
            <a:avLst/>
          </a:prstGeom>
        </p:spPr>
        <p:txBody>
          <a:bodyPr wrap="square" lIns="0" tIns="0" rIns="0" bIns="0" rtlCol="0" anchor="t">
            <a:spAutoFit/>
          </a:bodyPr>
          <a:lstStyle/>
          <a:p>
            <a:pPr algn="ctr"/>
            <a:r>
              <a:rPr lang="sv-FI" sz="5150" b="1">
                <a:solidFill>
                  <a:schemeClr val="bg1"/>
                </a:solidFill>
                <a:latin typeface="Proxima Nova Bold"/>
                <a:ea typeface="Proxima Nova Bold"/>
                <a:cs typeface="Proxima Nova Bold"/>
                <a:sym typeface="Proxima Nova Bold"/>
              </a:rPr>
              <a:t>AI kan erbjuda verktyg för att förbättra miljön</a:t>
            </a:r>
            <a:endParaRPr lang="sv-FI" sz="3200">
              <a:solidFill>
                <a:schemeClr val="bg1"/>
              </a:solidFill>
              <a:latin typeface="Georgia" panose="02040502050405020303" pitchFamily="18" charset="0"/>
              <a:ea typeface="Proxima Nova Bold"/>
              <a:cs typeface="Proxima Nova Bold"/>
            </a:endParaRPr>
          </a:p>
        </p:txBody>
      </p:sp>
      <p:pic>
        <p:nvPicPr>
          <p:cNvPr id="3" name="Graphic 2" descr="Coins outline">
            <a:extLst>
              <a:ext uri="{FF2B5EF4-FFF2-40B4-BE49-F238E27FC236}">
                <a16:creationId xmlns:a16="http://schemas.microsoft.com/office/drawing/2014/main" id="{1768C475-2980-CD67-F852-A078E55CF2B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199332" y="66161"/>
            <a:ext cx="3514011" cy="3514011"/>
          </a:xfrm>
          <a:prstGeom prst="rect">
            <a:avLst/>
          </a:prstGeom>
        </p:spPr>
      </p:pic>
      <p:sp>
        <p:nvSpPr>
          <p:cNvPr id="2" name="TextBox 8">
            <a:extLst>
              <a:ext uri="{FF2B5EF4-FFF2-40B4-BE49-F238E27FC236}">
                <a16:creationId xmlns:a16="http://schemas.microsoft.com/office/drawing/2014/main" id="{321F354E-3601-B6BF-1FA6-B8281803BD09}"/>
              </a:ext>
            </a:extLst>
          </p:cNvPr>
          <p:cNvSpPr txBox="1"/>
          <p:nvPr/>
        </p:nvSpPr>
        <p:spPr>
          <a:xfrm>
            <a:off x="805804" y="2846160"/>
            <a:ext cx="9824538" cy="3447098"/>
          </a:xfrm>
          <a:prstGeom prst="rect">
            <a:avLst/>
          </a:prstGeom>
        </p:spPr>
        <p:txBody>
          <a:bodyPr wrap="square" lIns="0" tIns="0" rIns="0" bIns="0" rtlCol="0" anchor="t">
            <a:spAutoFit/>
          </a:bodyPr>
          <a:lstStyle/>
          <a:p>
            <a:r>
              <a:rPr lang="sv-FI" sz="2800" b="1" dirty="0">
                <a:solidFill>
                  <a:schemeClr val="bg1"/>
                </a:solidFill>
                <a:latin typeface="FUTURA MEDIUM" panose="020B0602020204020303" pitchFamily="34" charset="-79"/>
                <a:cs typeface="FUTURA MEDIUM" panose="020B0602020204020303" pitchFamily="34" charset="-79"/>
                <a:sym typeface="Proxima Nova Bold"/>
              </a:rPr>
              <a:t>Den här informationen är lättillgänglig och öppen i Flood Hub: </a:t>
            </a:r>
            <a:r>
              <a:rPr lang="sv-FI" sz="2800" b="1" dirty="0">
                <a:solidFill>
                  <a:schemeClr val="bg1">
                    <a:lumMod val="85000"/>
                  </a:schemeClr>
                </a:solidFill>
                <a:latin typeface="FUTURA MEDIUM" panose="020B0602020204020303" pitchFamily="34" charset="-79"/>
                <a:cs typeface="FUTURA MEDIUM" panose="020B0602020204020303" pitchFamily="34" charset="-79"/>
                <a:sym typeface="Proxima Nova Bold"/>
                <a:hlinkClick r:id="rId6">
                  <a:extLst>
                    <a:ext uri="{A12FA001-AC4F-418D-AE19-62706E023703}">
                      <ahyp:hlinkClr xmlns:ahyp="http://schemas.microsoft.com/office/drawing/2018/hyperlinkcolor" val="tx"/>
                    </a:ext>
                  </a:extLst>
                </a:hlinkClick>
              </a:rPr>
              <a:t>https://sites.research.google/floods/l/0/0/3</a:t>
            </a:r>
            <a:endParaRPr lang="sv-FI" sz="2800" b="1" dirty="0">
              <a:solidFill>
                <a:schemeClr val="bg1">
                  <a:lumMod val="85000"/>
                </a:schemeClr>
              </a:solidFill>
              <a:latin typeface="FUTURA MEDIUM" panose="020B0602020204020303" pitchFamily="34" charset="-79"/>
              <a:cs typeface="FUTURA MEDIUM" panose="020B0602020204020303" pitchFamily="34" charset="-79"/>
              <a:sym typeface="Proxima Nova Bold"/>
            </a:endParaRPr>
          </a:p>
          <a:p>
            <a:endParaRPr lang="sv-FI" sz="2800" b="1" dirty="0">
              <a:solidFill>
                <a:schemeClr val="bg1"/>
              </a:solidFill>
              <a:latin typeface="FUTURA MEDIUM" panose="020B0602020204020303" pitchFamily="34" charset="-79"/>
              <a:cs typeface="FUTURA MEDIUM" panose="020B0602020204020303" pitchFamily="34" charset="-79"/>
              <a:sym typeface="Proxima Nova Bold"/>
            </a:endParaRPr>
          </a:p>
          <a:p>
            <a:r>
              <a:rPr lang="sv-FI" sz="2800" b="1" dirty="0">
                <a:solidFill>
                  <a:schemeClr val="bg1"/>
                </a:solidFill>
                <a:latin typeface="FUTURA MEDIUM" panose="020B0602020204020303" pitchFamily="34" charset="-79"/>
                <a:cs typeface="FUTURA MEDIUM" panose="020B0602020204020303" pitchFamily="34" charset="-79"/>
                <a:sym typeface="Proxima Nova Bold"/>
              </a:rPr>
              <a:t>Också finska vattendrag ingår i modellen där vattenflöden och sannolikheten för översvämningar förutsägs. </a:t>
            </a:r>
          </a:p>
          <a:p>
            <a:r>
              <a:rPr lang="sv-FI" sz="2800" b="1" dirty="0">
                <a:solidFill>
                  <a:schemeClr val="bg1"/>
                </a:solidFill>
                <a:latin typeface="FUTURA MEDIUM" panose="020B0602020204020303" pitchFamily="34" charset="-79"/>
                <a:cs typeface="FUTURA MEDIUM" panose="020B0602020204020303" pitchFamily="34" charset="-79"/>
                <a:sym typeface="Proxima Nova Bold"/>
              </a:rPr>
              <a:t>I Finland arbetar man särskilt med att anpassa sig till klimatförändringarna genom att se över risker för översvämning. </a:t>
            </a:r>
          </a:p>
        </p:txBody>
      </p:sp>
    </p:spTree>
    <p:extLst>
      <p:ext uri="{BB962C8B-B14F-4D97-AF65-F5344CB8AC3E}">
        <p14:creationId xmlns:p14="http://schemas.microsoft.com/office/powerpoint/2010/main" val="1589811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12625"/>
        </a:solidFill>
        <a:effectLst/>
      </p:bgPr>
    </p:bg>
    <p:spTree>
      <p:nvGrpSpPr>
        <p:cNvPr id="1" name="">
          <a:extLst>
            <a:ext uri="{FF2B5EF4-FFF2-40B4-BE49-F238E27FC236}">
              <a16:creationId xmlns:a16="http://schemas.microsoft.com/office/drawing/2014/main" id="{F98AD883-6C7A-CD4C-E7AC-4582484FC58C}"/>
            </a:ext>
          </a:extLst>
        </p:cNvPr>
        <p:cNvGrpSpPr/>
        <p:nvPr/>
      </p:nvGrpSpPr>
      <p:grpSpPr>
        <a:xfrm>
          <a:off x="0" y="0"/>
          <a:ext cx="0" cy="0"/>
          <a:chOff x="0" y="0"/>
          <a:chExt cx="0" cy="0"/>
        </a:xfrm>
      </p:grpSpPr>
      <p:pic>
        <p:nvPicPr>
          <p:cNvPr id="20" name="Bildobjekt 19" descr="En bild som visar cirkel, mörker&#10;&#10;Automatiskt genererad beskrivning">
            <a:extLst>
              <a:ext uri="{FF2B5EF4-FFF2-40B4-BE49-F238E27FC236}">
                <a16:creationId xmlns:a16="http://schemas.microsoft.com/office/drawing/2014/main" id="{AB6A5202-D9A5-56CC-F89B-2C5EF409B5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4167" y="2431820"/>
            <a:ext cx="10484624" cy="5897601"/>
          </a:xfrm>
          <a:prstGeom prst="rect">
            <a:avLst/>
          </a:prstGeom>
        </p:spPr>
      </p:pic>
      <p:pic>
        <p:nvPicPr>
          <p:cNvPr id="21" name="Bildobjekt 20" descr="En bild som visar cirkel, mörker&#10;&#10;Automatiskt genererad beskrivning">
            <a:extLst>
              <a:ext uri="{FF2B5EF4-FFF2-40B4-BE49-F238E27FC236}">
                <a16:creationId xmlns:a16="http://schemas.microsoft.com/office/drawing/2014/main" id="{76A7E187-DE0F-4FEC-BAA3-BE6B03EE0A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1217599">
            <a:off x="8934181" y="2298547"/>
            <a:ext cx="10958485" cy="6164148"/>
          </a:xfrm>
          <a:prstGeom prst="rect">
            <a:avLst/>
          </a:prstGeom>
        </p:spPr>
      </p:pic>
      <p:sp>
        <p:nvSpPr>
          <p:cNvPr id="8" name="TextBox 8">
            <a:extLst>
              <a:ext uri="{FF2B5EF4-FFF2-40B4-BE49-F238E27FC236}">
                <a16:creationId xmlns:a16="http://schemas.microsoft.com/office/drawing/2014/main" id="{49C147B0-3601-7F36-141E-51EC4D0FC1EE}"/>
              </a:ext>
            </a:extLst>
          </p:cNvPr>
          <p:cNvSpPr txBox="1"/>
          <p:nvPr/>
        </p:nvSpPr>
        <p:spPr>
          <a:xfrm>
            <a:off x="1732863" y="3954713"/>
            <a:ext cx="4440042" cy="2377574"/>
          </a:xfrm>
          <a:prstGeom prst="rect">
            <a:avLst/>
          </a:prstGeom>
        </p:spPr>
        <p:txBody>
          <a:bodyPr wrap="square" lIns="0" tIns="0" rIns="0" bIns="0" rtlCol="0" anchor="t">
            <a:spAutoFit/>
          </a:bodyPr>
          <a:lstStyle/>
          <a:p>
            <a:pPr algn="ctr"/>
            <a:r>
              <a:rPr lang="sv-FI" sz="5150" b="1">
                <a:solidFill>
                  <a:schemeClr val="bg1"/>
                </a:solidFill>
                <a:latin typeface="FUTURA MEDIUM" panose="020B0602020204020303" pitchFamily="34" charset="-79"/>
                <a:ea typeface="+mn-lt"/>
                <a:cs typeface="FUTURA MEDIUM" panose="020B0602020204020303" pitchFamily="34" charset="-79"/>
                <a:sym typeface="Proxima Nova Bold"/>
              </a:rPr>
              <a:t>AI har betydande klimatavtryck</a:t>
            </a:r>
            <a:endParaRPr lang="sv-FI" sz="3200">
              <a:solidFill>
                <a:schemeClr val="bg1"/>
              </a:solidFill>
              <a:latin typeface="Georgia" panose="02040502050405020303" pitchFamily="18" charset="0"/>
              <a:cs typeface="Futura Medium" panose="020B0602020204020303" pitchFamily="34" charset="-79"/>
            </a:endParaRPr>
          </a:p>
        </p:txBody>
      </p:sp>
      <p:sp>
        <p:nvSpPr>
          <p:cNvPr id="9" name="TextBox 9">
            <a:extLst>
              <a:ext uri="{FF2B5EF4-FFF2-40B4-BE49-F238E27FC236}">
                <a16:creationId xmlns:a16="http://schemas.microsoft.com/office/drawing/2014/main" id="{926D66DA-02F9-7A24-B4F5-ED46BC93C716}"/>
              </a:ext>
            </a:extLst>
          </p:cNvPr>
          <p:cNvSpPr txBox="1"/>
          <p:nvPr/>
        </p:nvSpPr>
        <p:spPr>
          <a:xfrm>
            <a:off x="1334293" y="1028096"/>
            <a:ext cx="15551608" cy="1062663"/>
          </a:xfrm>
          <a:prstGeom prst="rect">
            <a:avLst/>
          </a:prstGeom>
        </p:spPr>
        <p:txBody>
          <a:bodyPr lIns="0" tIns="0" rIns="0" bIns="0" rtlCol="0" anchor="t">
            <a:spAutoFit/>
          </a:bodyPr>
          <a:lstStyle/>
          <a:p>
            <a:pPr algn="ctr">
              <a:lnSpc>
                <a:spcPts val="8977"/>
              </a:lnSpc>
            </a:pP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Så</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hur</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skall</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 vi </a:t>
            </a:r>
            <a:r>
              <a:rPr lang="en-US" sz="6400" b="1" err="1">
                <a:solidFill>
                  <a:schemeClr val="bg1"/>
                </a:solidFill>
                <a:latin typeface="FUTURA MEDIUM" panose="020B0602020204020303" pitchFamily="34" charset="-79"/>
                <a:ea typeface="Proxima Nova Bold"/>
                <a:cs typeface="FUTURA MEDIUM" panose="020B0602020204020303" pitchFamily="34" charset="-79"/>
                <a:sym typeface="Proxima Nova Bold"/>
              </a:rPr>
              <a:t>tänka</a:t>
            </a:r>
            <a:r>
              <a:rPr lang="en-US" sz="64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sp>
        <p:nvSpPr>
          <p:cNvPr id="10" name="TextBox 10">
            <a:extLst>
              <a:ext uri="{FF2B5EF4-FFF2-40B4-BE49-F238E27FC236}">
                <a16:creationId xmlns:a16="http://schemas.microsoft.com/office/drawing/2014/main" id="{C29B98BE-5188-2D51-28A5-5A547FE2E5E5}"/>
              </a:ext>
            </a:extLst>
          </p:cNvPr>
          <p:cNvSpPr txBox="1"/>
          <p:nvPr/>
        </p:nvSpPr>
        <p:spPr>
          <a:xfrm>
            <a:off x="12115094" y="3399309"/>
            <a:ext cx="4225659" cy="3962623"/>
          </a:xfrm>
          <a:prstGeom prst="rect">
            <a:avLst/>
          </a:prstGeom>
        </p:spPr>
        <p:txBody>
          <a:bodyPr wrap="square" lIns="0" tIns="0" rIns="0" bIns="0" rtlCol="0" anchor="t">
            <a:spAutoFit/>
          </a:bodyPr>
          <a:lstStyle/>
          <a:p>
            <a:pPr algn="ctr"/>
            <a:r>
              <a:rPr lang="sv-FI" sz="5150" b="1">
                <a:solidFill>
                  <a:schemeClr val="bg1"/>
                </a:solidFill>
                <a:latin typeface="Proxima Nova Bold"/>
                <a:ea typeface="Proxima Nova Bold"/>
                <a:cs typeface="Proxima Nova Bold"/>
                <a:sym typeface="Proxima Nova Bold"/>
              </a:rPr>
              <a:t>AI kan erbjuda verktyg för att förbättra miljön</a:t>
            </a:r>
            <a:endParaRPr lang="sv-FI" sz="3200">
              <a:solidFill>
                <a:schemeClr val="bg1"/>
              </a:solidFill>
              <a:latin typeface="Georgia" panose="02040502050405020303" pitchFamily="18" charset="0"/>
              <a:ea typeface="Proxima Nova Bold"/>
              <a:cs typeface="Proxima Nova Bold"/>
            </a:endParaRPr>
          </a:p>
        </p:txBody>
      </p:sp>
      <p:pic>
        <p:nvPicPr>
          <p:cNvPr id="3" name="Graphic 2" descr="Coins outline">
            <a:extLst>
              <a:ext uri="{FF2B5EF4-FFF2-40B4-BE49-F238E27FC236}">
                <a16:creationId xmlns:a16="http://schemas.microsoft.com/office/drawing/2014/main" id="{4DE67ECE-884A-4654-1974-14F33B2DD9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86994" y="3440881"/>
            <a:ext cx="3514011" cy="3514011"/>
          </a:xfrm>
          <a:prstGeom prst="rect">
            <a:avLst/>
          </a:prstGeom>
        </p:spPr>
      </p:pic>
    </p:spTree>
    <p:extLst>
      <p:ext uri="{BB962C8B-B14F-4D97-AF65-F5344CB8AC3E}">
        <p14:creationId xmlns:p14="http://schemas.microsoft.com/office/powerpoint/2010/main" val="3667812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F2625"/>
        </a:solidFill>
        <a:effectLst/>
      </p:bgPr>
    </p:bg>
    <p:spTree>
      <p:nvGrpSpPr>
        <p:cNvPr id="1" name="">
          <a:extLst>
            <a:ext uri="{FF2B5EF4-FFF2-40B4-BE49-F238E27FC236}">
              <a16:creationId xmlns:a16="http://schemas.microsoft.com/office/drawing/2014/main" id="{18785030-8D3C-2997-542F-DE5E14A5CA72}"/>
            </a:ext>
          </a:extLst>
        </p:cNvPr>
        <p:cNvGrpSpPr/>
        <p:nvPr/>
      </p:nvGrpSpPr>
      <p:grpSpPr>
        <a:xfrm>
          <a:off x="0" y="0"/>
          <a:ext cx="0" cy="0"/>
          <a:chOff x="0" y="0"/>
          <a:chExt cx="0" cy="0"/>
        </a:xfrm>
      </p:grpSpPr>
      <p:sp>
        <p:nvSpPr>
          <p:cNvPr id="9" name="TextBox 9">
            <a:extLst>
              <a:ext uri="{FF2B5EF4-FFF2-40B4-BE49-F238E27FC236}">
                <a16:creationId xmlns:a16="http://schemas.microsoft.com/office/drawing/2014/main" id="{74E42766-A987-9810-E1D2-BC8BE2929145}"/>
              </a:ext>
            </a:extLst>
          </p:cNvPr>
          <p:cNvSpPr txBox="1"/>
          <p:nvPr/>
        </p:nvSpPr>
        <p:spPr>
          <a:xfrm>
            <a:off x="1334293" y="1028096"/>
            <a:ext cx="15551608" cy="1062663"/>
          </a:xfrm>
          <a:prstGeom prst="rect">
            <a:avLst/>
          </a:prstGeom>
        </p:spPr>
        <p:txBody>
          <a:bodyPr lIns="0" tIns="0" rIns="0" bIns="0" rtlCol="0" anchor="t">
            <a:spAutoFit/>
          </a:bodyPr>
          <a:lstStyle/>
          <a:p>
            <a:pPr algn="ctr">
              <a:lnSpc>
                <a:spcPts val="8977"/>
              </a:lnSpc>
            </a:pPr>
            <a:r>
              <a:rPr lang="sv-SE" sz="6400" b="1">
                <a:solidFill>
                  <a:schemeClr val="bg1"/>
                </a:solidFill>
                <a:latin typeface="FUTURA MEDIUM" panose="020B0602020204020303" pitchFamily="34" charset="-79"/>
                <a:ea typeface="Proxima Nova Bold"/>
                <a:cs typeface="FUTURA MEDIUM" panose="020B0602020204020303" pitchFamily="34" charset="-79"/>
                <a:sym typeface="Proxima Nova Bold"/>
              </a:rPr>
              <a:t>Diskutera i grupper:</a:t>
            </a:r>
          </a:p>
        </p:txBody>
      </p:sp>
      <p:pic>
        <p:nvPicPr>
          <p:cNvPr id="3" name="Graphic 2" descr="Coins outline">
            <a:extLst>
              <a:ext uri="{FF2B5EF4-FFF2-40B4-BE49-F238E27FC236}">
                <a16:creationId xmlns:a16="http://schemas.microsoft.com/office/drawing/2014/main" id="{0C522298-9EB3-690D-D74E-15B7354CE8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6073" y="0"/>
            <a:ext cx="3514011" cy="3514011"/>
          </a:xfrm>
          <a:prstGeom prst="rect">
            <a:avLst/>
          </a:prstGeom>
        </p:spPr>
      </p:pic>
      <p:sp>
        <p:nvSpPr>
          <p:cNvPr id="2" name="TextBox 8">
            <a:extLst>
              <a:ext uri="{FF2B5EF4-FFF2-40B4-BE49-F238E27FC236}">
                <a16:creationId xmlns:a16="http://schemas.microsoft.com/office/drawing/2014/main" id="{911CB2F9-113D-BB74-5447-25869C81A1F2}"/>
              </a:ext>
            </a:extLst>
          </p:cNvPr>
          <p:cNvSpPr txBox="1"/>
          <p:nvPr/>
        </p:nvSpPr>
        <p:spPr>
          <a:xfrm>
            <a:off x="1201843" y="3514011"/>
            <a:ext cx="16270084" cy="6093976"/>
          </a:xfrm>
          <a:prstGeom prst="rect">
            <a:avLst/>
          </a:prstGeom>
        </p:spPr>
        <p:txBody>
          <a:bodyPr wrap="square" lIns="0" tIns="0" rIns="0" bIns="0" rtlCol="0" anchor="t">
            <a:spAutoFit/>
          </a:bodyPr>
          <a:lstStyle/>
          <a:p>
            <a:pPr marL="742950" indent="-742950">
              <a:buFont typeface="+mj-lt"/>
              <a:buAutoNum type="arabicPeriod"/>
            </a:pPr>
            <a:r>
              <a:rPr lang="sv-FI" sz="3600" b="1">
                <a:solidFill>
                  <a:schemeClr val="bg1"/>
                </a:solidFill>
                <a:latin typeface="FUTURA MEDIUM" panose="020B0602020204020303" pitchFamily="34" charset="-79"/>
                <a:cs typeface="FUTURA MEDIUM" panose="020B0602020204020303" pitchFamily="34" charset="-79"/>
                <a:sym typeface="Proxima Nova Bold"/>
              </a:rPr>
              <a:t>För- och nackdelarna i exemplet ovan där AI-system förutspår naturkatastrofer som översvämningar, som kan bespara stort mänskligt lidande och stora materiella skador, men som samtidigt kommer med en egen klimatkostnad. Vilka är fördelarna och vilka är nackdelarna?</a:t>
            </a:r>
          </a:p>
          <a:p>
            <a:pPr marL="742950" indent="-742950">
              <a:buFont typeface="+mj-lt"/>
              <a:buAutoNum type="arabicPeriod"/>
            </a:pPr>
            <a:endParaRPr lang="sv-FI" sz="3600" b="1">
              <a:solidFill>
                <a:schemeClr val="bg1"/>
              </a:solidFill>
              <a:latin typeface="FUTURA MEDIUM" panose="020B0602020204020303" pitchFamily="34" charset="-79"/>
              <a:cs typeface="FUTURA MEDIUM" panose="020B0602020204020303" pitchFamily="34" charset="-79"/>
              <a:sym typeface="Proxima Nova Bold"/>
            </a:endParaRPr>
          </a:p>
          <a:p>
            <a:pPr marL="742950" indent="-742950">
              <a:buFont typeface="+mj-lt"/>
              <a:buAutoNum type="arabicPeriod"/>
            </a:pPr>
            <a:r>
              <a:rPr lang="sv-FI" sz="3600" b="1">
                <a:solidFill>
                  <a:schemeClr val="bg1"/>
                </a:solidFill>
                <a:latin typeface="FUTURA MEDIUM" panose="020B0602020204020303" pitchFamily="34" charset="-79"/>
                <a:cs typeface="FUTURA MEDIUM" panose="020B0602020204020303" pitchFamily="34" charset="-79"/>
                <a:sym typeface="Proxima Nova Bold"/>
              </a:rPr>
              <a:t>Väger AI-systemens nytta tyngre än prislappen för klimatet (energiförbrukningen och utsläppen)? Varför? </a:t>
            </a:r>
          </a:p>
          <a:p>
            <a:pPr marL="742950" indent="-742950">
              <a:buFont typeface="+mj-lt"/>
              <a:buAutoNum type="arabicPeriod"/>
            </a:pPr>
            <a:endParaRPr lang="sv-FI" sz="3600" b="1">
              <a:solidFill>
                <a:schemeClr val="bg1"/>
              </a:solidFill>
              <a:latin typeface="FUTURA MEDIUM" panose="020B0602020204020303" pitchFamily="34" charset="-79"/>
              <a:cs typeface="FUTURA MEDIUM" panose="020B0602020204020303" pitchFamily="34" charset="-79"/>
              <a:sym typeface="Proxima Nova Bold"/>
            </a:endParaRPr>
          </a:p>
          <a:p>
            <a:pPr marL="742950" indent="-742950">
              <a:buFont typeface="+mj-lt"/>
              <a:buAutoNum type="arabicPeriod"/>
            </a:pPr>
            <a:r>
              <a:rPr lang="sv-FI" sz="3600" b="1">
                <a:solidFill>
                  <a:schemeClr val="bg1"/>
                </a:solidFill>
                <a:latin typeface="FUTURA MEDIUM" panose="020B0602020204020303" pitchFamily="34" charset="-79"/>
                <a:cs typeface="FUTURA MEDIUM" panose="020B0602020204020303" pitchFamily="34" charset="-79"/>
                <a:sym typeface="Proxima Nova Bold"/>
              </a:rPr>
              <a:t>Vad kan man göra för att minska AI-systemens klimatavtryck och elkonsumtion? Stifta lagar eller reglera på annat sätt?</a:t>
            </a:r>
          </a:p>
          <a:p>
            <a:endParaRPr lang="sv-FI" sz="3600" b="1">
              <a:solidFill>
                <a:schemeClr val="bg1"/>
              </a:solidFill>
              <a:latin typeface="FUTURA MEDIUM" panose="020B0602020204020303" pitchFamily="34" charset="-79"/>
              <a:cs typeface="FUTURA MEDIUM" panose="020B0602020204020303" pitchFamily="34" charset="-79"/>
              <a:sym typeface="Proxima Nova Bold"/>
            </a:endParaRPr>
          </a:p>
        </p:txBody>
      </p:sp>
    </p:spTree>
    <p:extLst>
      <p:ext uri="{BB962C8B-B14F-4D97-AF65-F5344CB8AC3E}">
        <p14:creationId xmlns:p14="http://schemas.microsoft.com/office/powerpoint/2010/main" val="23771150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62627"/>
        </a:solidFill>
        <a:effectLst/>
      </p:bgPr>
    </p:bg>
    <p:spTree>
      <p:nvGrpSpPr>
        <p:cNvPr id="1" name="">
          <a:extLst>
            <a:ext uri="{FF2B5EF4-FFF2-40B4-BE49-F238E27FC236}">
              <a16:creationId xmlns:a16="http://schemas.microsoft.com/office/drawing/2014/main" id="{C50E0197-0AD1-43DA-6463-1476F63F07EB}"/>
            </a:ext>
          </a:extLst>
        </p:cNvPr>
        <p:cNvGrpSpPr/>
        <p:nvPr/>
      </p:nvGrpSpPr>
      <p:grpSpPr>
        <a:xfrm>
          <a:off x="0" y="0"/>
          <a:ext cx="0" cy="0"/>
          <a:chOff x="0" y="0"/>
          <a:chExt cx="0" cy="0"/>
        </a:xfrm>
      </p:grpSpPr>
      <p:sp>
        <p:nvSpPr>
          <p:cNvPr id="12" name="TextBox 5">
            <a:extLst>
              <a:ext uri="{FF2B5EF4-FFF2-40B4-BE49-F238E27FC236}">
                <a16:creationId xmlns:a16="http://schemas.microsoft.com/office/drawing/2014/main" id="{AEDA6CD7-E100-14D6-22BF-B5F5FEAF1C30}"/>
              </a:ext>
            </a:extLst>
          </p:cNvPr>
          <p:cNvSpPr txBox="1"/>
          <p:nvPr/>
        </p:nvSpPr>
        <p:spPr>
          <a:xfrm>
            <a:off x="1143816" y="4130382"/>
            <a:ext cx="11732167" cy="1231106"/>
          </a:xfrm>
          <a:prstGeom prst="rect">
            <a:avLst/>
          </a:prstGeom>
        </p:spPr>
        <p:txBody>
          <a:bodyPr wrap="square" lIns="0" tIns="0" rIns="0" bIns="0" rtlCol="0" anchor="t">
            <a:spAutoFit/>
          </a:bodyPr>
          <a:lstStyle/>
          <a:p>
            <a:pPr algn="ctr"/>
            <a:r>
              <a:rPr lang="sv-SE" sz="8000" b="1">
                <a:solidFill>
                  <a:schemeClr val="bg1"/>
                </a:solidFill>
                <a:latin typeface="FUTURA MEDIUM" panose="020B0602020204020303" pitchFamily="34" charset="-79"/>
                <a:ea typeface="Proxima Nova Bold"/>
                <a:cs typeface="FUTURA MEDIUM" panose="020B0602020204020303" pitchFamily="34" charset="-79"/>
              </a:rPr>
              <a:t>Vad kom ni fram till?</a:t>
            </a:r>
          </a:p>
        </p:txBody>
      </p:sp>
      <p:pic>
        <p:nvPicPr>
          <p:cNvPr id="2" name="Bildobjekt 54">
            <a:extLst>
              <a:ext uri="{FF2B5EF4-FFF2-40B4-BE49-F238E27FC236}">
                <a16:creationId xmlns:a16="http://schemas.microsoft.com/office/drawing/2014/main" id="{C352EB94-6C66-6BF0-D2FB-87336083613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915632">
            <a:off x="12531764" y="1673707"/>
            <a:ext cx="3821074" cy="6524960"/>
          </a:xfrm>
          <a:prstGeom prst="rect">
            <a:avLst/>
          </a:prstGeom>
        </p:spPr>
      </p:pic>
    </p:spTree>
    <p:extLst>
      <p:ext uri="{BB962C8B-B14F-4D97-AF65-F5344CB8AC3E}">
        <p14:creationId xmlns:p14="http://schemas.microsoft.com/office/powerpoint/2010/main" val="14840118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TextBox 8"/>
          <p:cNvSpPr txBox="1"/>
          <p:nvPr/>
        </p:nvSpPr>
        <p:spPr>
          <a:xfrm>
            <a:off x="2550938" y="3409993"/>
            <a:ext cx="13186124" cy="2333396"/>
          </a:xfrm>
          <a:prstGeom prst="rect">
            <a:avLst/>
          </a:prstGeom>
        </p:spPr>
        <p:txBody>
          <a:bodyPr lIns="0" tIns="0" rIns="0" bIns="0" rtlCol="0" anchor="t">
            <a:spAutoFit/>
          </a:bodyPr>
          <a:lstStyle/>
          <a:p>
            <a:pPr algn="ctr">
              <a:lnSpc>
                <a:spcPts val="21650"/>
              </a:lnSpc>
            </a:pPr>
            <a:r>
              <a:rPr lang="en-US" sz="8000" b="1">
                <a:solidFill>
                  <a:schemeClr val="bg1"/>
                </a:solidFill>
                <a:latin typeface="FUTURA MEDIUM" panose="020B0602020204020303" pitchFamily="34" charset="-79"/>
                <a:ea typeface="Proxima Nova Bold"/>
                <a:cs typeface="FUTURA MEDIUM" panose="020B0602020204020303" pitchFamily="34" charset="-79"/>
                <a:sym typeface="Proxima Nova Bold"/>
              </a:rPr>
              <a:t>Tack och </a:t>
            </a:r>
            <a:r>
              <a:rPr lang="en-US" sz="8000" b="1" err="1">
                <a:solidFill>
                  <a:schemeClr val="bg1"/>
                </a:solidFill>
                <a:latin typeface="FUTURA MEDIUM" panose="020B0602020204020303" pitchFamily="34" charset="-79"/>
                <a:ea typeface="Proxima Nova Bold"/>
                <a:cs typeface="FUTURA MEDIUM" panose="020B0602020204020303" pitchFamily="34" charset="-79"/>
                <a:sym typeface="Proxima Nova Bold"/>
              </a:rPr>
              <a:t>hej</a:t>
            </a:r>
            <a:r>
              <a:rPr lang="en-US" sz="8000" b="1">
                <a:solidFill>
                  <a:schemeClr val="bg1"/>
                </a:solidFill>
                <a:latin typeface="FUTURA MEDIUM" panose="020B0602020204020303" pitchFamily="34" charset="-79"/>
                <a:ea typeface="Proxima Nova Bold"/>
                <a:cs typeface="FUTURA MEDIUM" panose="020B0602020204020303" pitchFamily="34" charset="-79"/>
                <a:sym typeface="Proxima Nova Bold"/>
              </a:rPr>
              <a:t>!</a:t>
            </a:r>
          </a:p>
        </p:txBody>
      </p:sp>
      <p:pic>
        <p:nvPicPr>
          <p:cNvPr id="9" name="Bildobjekt 8" descr="En bild som visar tecknad serie, leksak&#10;&#10;Automatiskt genererad beskrivning">
            <a:extLst>
              <a:ext uri="{FF2B5EF4-FFF2-40B4-BE49-F238E27FC236}">
                <a16:creationId xmlns:a16="http://schemas.microsoft.com/office/drawing/2014/main" id="{83017D48-28D0-BE52-04BA-C27719B0492F}"/>
              </a:ext>
            </a:extLst>
          </p:cNvPr>
          <p:cNvPicPr>
            <a:picLocks noChangeAspect="1"/>
          </p:cNvPicPr>
          <p:nvPr/>
        </p:nvPicPr>
        <p:blipFill>
          <a:blip r:embed="rId2" cstate="screen">
            <a:extLst>
              <a:ext uri="{BEBA8EAE-BF5A-486C-A8C5-ECC9F3942E4B}">
                <a14:imgProps xmlns:a14="http://schemas.microsoft.com/office/drawing/2010/main">
                  <a14:imgLayer r:embed="rId3">
                    <a14:imgEffect>
                      <a14:saturation sat="67000"/>
                    </a14:imgEffect>
                  </a14:imgLayer>
                </a14:imgProps>
              </a:ext>
              <a:ext uri="{28A0092B-C50C-407E-A947-70E740481C1C}">
                <a14:useLocalDpi xmlns:a14="http://schemas.microsoft.com/office/drawing/2010/main"/>
              </a:ext>
            </a:extLst>
          </a:blip>
          <a:srcRect/>
          <a:stretch/>
        </p:blipFill>
        <p:spPr>
          <a:xfrm rot="20574717">
            <a:off x="12689320" y="4348976"/>
            <a:ext cx="6642613" cy="9012816"/>
          </a:xfrm>
          <a:prstGeom prst="rect">
            <a:avLst/>
          </a:prstGeom>
        </p:spPr>
      </p:pic>
      <p:grpSp>
        <p:nvGrpSpPr>
          <p:cNvPr id="10" name="Grupp 9">
            <a:extLst>
              <a:ext uri="{FF2B5EF4-FFF2-40B4-BE49-F238E27FC236}">
                <a16:creationId xmlns:a16="http://schemas.microsoft.com/office/drawing/2014/main" id="{54A065FD-7CFD-F466-A63F-35B9C73C12E2}"/>
              </a:ext>
            </a:extLst>
          </p:cNvPr>
          <p:cNvGrpSpPr/>
          <p:nvPr/>
        </p:nvGrpSpPr>
        <p:grpSpPr>
          <a:xfrm rot="20574717">
            <a:off x="13286954" y="5519547"/>
            <a:ext cx="4786489" cy="4271642"/>
            <a:chOff x="14971263" y="2652189"/>
            <a:chExt cx="2814158" cy="2292960"/>
          </a:xfrm>
        </p:grpSpPr>
        <p:sp>
          <p:nvSpPr>
            <p:cNvPr id="11" name="Freeform 5">
              <a:extLst>
                <a:ext uri="{FF2B5EF4-FFF2-40B4-BE49-F238E27FC236}">
                  <a16:creationId xmlns:a16="http://schemas.microsoft.com/office/drawing/2014/main" id="{9D0CAA39-BC67-E790-5934-AD142E3CABC2}"/>
                </a:ext>
              </a:extLst>
            </p:cNvPr>
            <p:cNvSpPr/>
            <p:nvPr/>
          </p:nvSpPr>
          <p:spPr>
            <a:xfrm>
              <a:off x="14971263" y="2652189"/>
              <a:ext cx="2814158" cy="2292960"/>
            </a:xfrm>
            <a:custGeom>
              <a:avLst/>
              <a:gdLst/>
              <a:ahLst/>
              <a:cxnLst/>
              <a:rect l="l" t="t" r="r" b="b"/>
              <a:pathLst>
                <a:path w="2814158" h="2292960">
                  <a:moveTo>
                    <a:pt x="0" y="0"/>
                  </a:moveTo>
                  <a:lnTo>
                    <a:pt x="2814158" y="0"/>
                  </a:lnTo>
                  <a:lnTo>
                    <a:pt x="2814158" y="2292959"/>
                  </a:lnTo>
                  <a:lnTo>
                    <a:pt x="0" y="2292959"/>
                  </a:lnTo>
                  <a:lnTo>
                    <a:pt x="0" y="0"/>
                  </a:lnTo>
                  <a:close/>
                </a:path>
              </a:pathLst>
            </a:custGeom>
            <a:blipFill>
              <a:blip r:embed="rId4" cstate="hqprint">
                <a:extLst>
                  <a:ext uri="{28A0092B-C50C-407E-A947-70E740481C1C}">
                    <a14:useLocalDpi xmlns:a14="http://schemas.microsoft.com/office/drawing/2010/main"/>
                  </a:ext>
                </a:extLst>
              </a:blip>
              <a:stretch>
                <a:fillRect/>
              </a:stretch>
            </a:blipFill>
          </p:spPr>
          <p:txBody>
            <a:bodyPr/>
            <a:lstStyle/>
            <a:p>
              <a:endParaRPr lang="sv-FI"/>
            </a:p>
          </p:txBody>
        </p:sp>
        <p:sp>
          <p:nvSpPr>
            <p:cNvPr id="12" name="Freeform 8">
              <a:extLst>
                <a:ext uri="{FF2B5EF4-FFF2-40B4-BE49-F238E27FC236}">
                  <a16:creationId xmlns:a16="http://schemas.microsoft.com/office/drawing/2014/main" id="{249A527A-4219-9C70-7BB9-0CB83696A59C}"/>
                </a:ext>
              </a:extLst>
            </p:cNvPr>
            <p:cNvSpPr/>
            <p:nvPr/>
          </p:nvSpPr>
          <p:spPr>
            <a:xfrm>
              <a:off x="15520484" y="3957331"/>
              <a:ext cx="1623351" cy="586435"/>
            </a:xfrm>
            <a:custGeom>
              <a:avLst/>
              <a:gdLst/>
              <a:ahLst/>
              <a:cxnLst/>
              <a:rect l="l" t="t" r="r" b="b"/>
              <a:pathLst>
                <a:path w="1623351" h="586435">
                  <a:moveTo>
                    <a:pt x="0" y="0"/>
                  </a:moveTo>
                  <a:lnTo>
                    <a:pt x="1623351" y="0"/>
                  </a:lnTo>
                  <a:lnTo>
                    <a:pt x="1623351" y="586435"/>
                  </a:lnTo>
                  <a:lnTo>
                    <a:pt x="0" y="5864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sv-FI"/>
            </a:p>
          </p:txBody>
        </p:sp>
        <p:sp>
          <p:nvSpPr>
            <p:cNvPr id="13" name="TextBox 12">
              <a:extLst>
                <a:ext uri="{FF2B5EF4-FFF2-40B4-BE49-F238E27FC236}">
                  <a16:creationId xmlns:a16="http://schemas.microsoft.com/office/drawing/2014/main" id="{70B043CA-57D1-24EE-25FD-1B8A3BAEE2AD}"/>
                </a:ext>
              </a:extLst>
            </p:cNvPr>
            <p:cNvSpPr txBox="1"/>
            <p:nvPr/>
          </p:nvSpPr>
          <p:spPr>
            <a:xfrm>
              <a:off x="15606848" y="4032711"/>
              <a:ext cx="407683" cy="431203"/>
            </a:xfrm>
            <a:prstGeom prst="rect">
              <a:avLst/>
            </a:prstGeom>
          </p:spPr>
          <p:txBody>
            <a:bodyPr lIns="50800" tIns="50800" rIns="50800" bIns="50800" rtlCol="0" anchor="ctr"/>
            <a:lstStyle/>
            <a:p>
              <a:pPr algn="ctr">
                <a:lnSpc>
                  <a:spcPts val="2659"/>
                </a:lnSpc>
              </a:pPr>
              <a:endParaRPr/>
            </a:p>
          </p:txBody>
        </p:sp>
        <p:sp>
          <p:nvSpPr>
            <p:cNvPr id="14" name="TextBox 15">
              <a:extLst>
                <a:ext uri="{FF2B5EF4-FFF2-40B4-BE49-F238E27FC236}">
                  <a16:creationId xmlns:a16="http://schemas.microsoft.com/office/drawing/2014/main" id="{1D1BD239-6C22-952E-1BF0-D9758709AE21}"/>
                </a:ext>
              </a:extLst>
            </p:cNvPr>
            <p:cNvSpPr txBox="1"/>
            <p:nvPr/>
          </p:nvSpPr>
          <p:spPr>
            <a:xfrm>
              <a:off x="16679586" y="4009426"/>
              <a:ext cx="407683" cy="431203"/>
            </a:xfrm>
            <a:prstGeom prst="rect">
              <a:avLst/>
            </a:prstGeom>
          </p:spPr>
          <p:txBody>
            <a:bodyPr lIns="50800" tIns="50800" rIns="50800" bIns="50800" rtlCol="0" anchor="ctr"/>
            <a:lstStyle/>
            <a:p>
              <a:pPr algn="ctr">
                <a:lnSpc>
                  <a:spcPts val="2659"/>
                </a:lnSpc>
              </a:pPr>
              <a:endParaRPr/>
            </a:p>
          </p:txBody>
        </p:sp>
      </p:grpSp>
      <p:sp>
        <p:nvSpPr>
          <p:cNvPr id="15" name="TextBox 8">
            <a:extLst>
              <a:ext uri="{FF2B5EF4-FFF2-40B4-BE49-F238E27FC236}">
                <a16:creationId xmlns:a16="http://schemas.microsoft.com/office/drawing/2014/main" id="{466FE54B-AC04-B91A-372D-C62A12825A3C}"/>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16" name="Freeform 5">
            <a:extLst>
              <a:ext uri="{FF2B5EF4-FFF2-40B4-BE49-F238E27FC236}">
                <a16:creationId xmlns:a16="http://schemas.microsoft.com/office/drawing/2014/main" id="{07DEBDAE-4A09-0C6B-D146-7A930CD9624E}"/>
              </a:ext>
            </a:extLst>
          </p:cNvPr>
          <p:cNvSpPr/>
          <p:nvPr/>
        </p:nvSpPr>
        <p:spPr>
          <a:xfrm>
            <a:off x="7233799" y="8902860"/>
            <a:ext cx="3044452" cy="1016086"/>
          </a:xfrm>
          <a:custGeom>
            <a:avLst/>
            <a:gdLst/>
            <a:ahLst/>
            <a:cxnLst/>
            <a:rect l="l" t="t" r="r" b="b"/>
            <a:pathLst>
              <a:path w="3281189" h="1095097">
                <a:moveTo>
                  <a:pt x="0" y="0"/>
                </a:moveTo>
                <a:lnTo>
                  <a:pt x="3281190" y="0"/>
                </a:lnTo>
                <a:lnTo>
                  <a:pt x="3281190" y="1095097"/>
                </a:lnTo>
                <a:lnTo>
                  <a:pt x="0" y="1095097"/>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sv-FI"/>
          </a:p>
        </p:txBody>
      </p:sp>
      <p:sp>
        <p:nvSpPr>
          <p:cNvPr id="17" name="Freeform 6">
            <a:extLst>
              <a:ext uri="{FF2B5EF4-FFF2-40B4-BE49-F238E27FC236}">
                <a16:creationId xmlns:a16="http://schemas.microsoft.com/office/drawing/2014/main" id="{FABA06C0-C0F1-4B95-712E-B26E5CAC35A6}"/>
              </a:ext>
            </a:extLst>
          </p:cNvPr>
          <p:cNvSpPr/>
          <p:nvPr/>
        </p:nvSpPr>
        <p:spPr>
          <a:xfrm>
            <a:off x="10718685" y="9044141"/>
            <a:ext cx="2821244" cy="733523"/>
          </a:xfrm>
          <a:custGeom>
            <a:avLst/>
            <a:gdLst/>
            <a:ahLst/>
            <a:cxnLst/>
            <a:rect l="l" t="t" r="r" b="b"/>
            <a:pathLst>
              <a:path w="3040625" h="790562">
                <a:moveTo>
                  <a:pt x="0" y="0"/>
                </a:moveTo>
                <a:lnTo>
                  <a:pt x="3040625" y="0"/>
                </a:lnTo>
                <a:lnTo>
                  <a:pt x="3040625" y="790562"/>
                </a:lnTo>
                <a:lnTo>
                  <a:pt x="0" y="790562"/>
                </a:lnTo>
                <a:lnTo>
                  <a:pt x="0" y="0"/>
                </a:lnTo>
                <a:close/>
              </a:path>
            </a:pathLst>
          </a:custGeom>
          <a:blipFill>
            <a:blip r:embed="rId8"/>
            <a:stretch>
              <a:fillRect/>
            </a:stretch>
          </a:blipFill>
        </p:spPr>
        <p:txBody>
          <a:bodyPr/>
          <a:lstStyle/>
          <a:p>
            <a:endParaRPr lang="sv-FI"/>
          </a:p>
        </p:txBody>
      </p:sp>
      <p:sp>
        <p:nvSpPr>
          <p:cNvPr id="18" name="Freeform 7">
            <a:extLst>
              <a:ext uri="{FF2B5EF4-FFF2-40B4-BE49-F238E27FC236}">
                <a16:creationId xmlns:a16="http://schemas.microsoft.com/office/drawing/2014/main" id="{D7901952-9386-D494-2E7F-F363DEDE7548}"/>
              </a:ext>
            </a:extLst>
          </p:cNvPr>
          <p:cNvSpPr/>
          <p:nvPr/>
        </p:nvSpPr>
        <p:spPr>
          <a:xfrm>
            <a:off x="4658582" y="8881185"/>
            <a:ext cx="1948597" cy="896479"/>
          </a:xfrm>
          <a:custGeom>
            <a:avLst/>
            <a:gdLst/>
            <a:ahLst/>
            <a:cxnLst/>
            <a:rect l="l" t="t" r="r" b="b"/>
            <a:pathLst>
              <a:path w="2100119" h="966189">
                <a:moveTo>
                  <a:pt x="0" y="0"/>
                </a:moveTo>
                <a:lnTo>
                  <a:pt x="2100119" y="0"/>
                </a:lnTo>
                <a:lnTo>
                  <a:pt x="2100119" y="966189"/>
                </a:lnTo>
                <a:lnTo>
                  <a:pt x="0" y="966189"/>
                </a:lnTo>
                <a:lnTo>
                  <a:pt x="0" y="0"/>
                </a:lnTo>
                <a:close/>
              </a:path>
            </a:pathLst>
          </a:custGeom>
          <a:blipFill>
            <a:blip r:embed="rId9"/>
            <a:stretch>
              <a:fillRect/>
            </a:stretch>
          </a:blipFill>
        </p:spPr>
        <p:txBody>
          <a:bodyPr/>
          <a:lstStyle/>
          <a:p>
            <a:endParaRPr lang="sv-FI"/>
          </a:p>
        </p:txBody>
      </p:sp>
    </p:spTree>
    <p:extLst>
      <p:ext uri="{BB962C8B-B14F-4D97-AF65-F5344CB8AC3E}">
        <p14:creationId xmlns:p14="http://schemas.microsoft.com/office/powerpoint/2010/main" val="2818064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5EF0CD1274F34696F4F9CBA16203E0" ma:contentTypeVersion="6" ma:contentTypeDescription="Create a new document." ma:contentTypeScope="" ma:versionID="25faa1e0a39b5a3a05c07b863dc554be">
  <xsd:schema xmlns:xsd="http://www.w3.org/2001/XMLSchema" xmlns:xs="http://www.w3.org/2001/XMLSchema" xmlns:p="http://schemas.microsoft.com/office/2006/metadata/properties" xmlns:ns1="http://schemas.microsoft.com/sharepoint/v3" xmlns:ns2="fdf7f428-f537-4c5e-ac67-5befd29cf561" targetNamespace="http://schemas.microsoft.com/office/2006/metadata/properties" ma:root="true" ma:fieldsID="60d118357f434852fa41e577c1ecc216" ns1:_="" ns2:_="">
    <xsd:import namespace="http://schemas.microsoft.com/sharepoint/v3"/>
    <xsd:import namespace="fdf7f428-f537-4c5e-ac67-5befd29cf561"/>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f7f428-f537-4c5e-ac67-5befd29cf56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7DB3BBE9-492A-483F-BB82-A7EE496C152C}">
  <ds:schemaRefs>
    <ds:schemaRef ds:uri="fdf7f428-f537-4c5e-ac67-5befd29cf56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420079C-450D-423F-BED7-3A5466615EA4}">
  <ds:schemaRefs>
    <ds:schemaRef ds:uri="http://schemas.microsoft.com/sharepoint/v3/contenttype/forms"/>
  </ds:schemaRefs>
</ds:datastoreItem>
</file>

<file path=customXml/itemProps3.xml><?xml version="1.0" encoding="utf-8"?>
<ds:datastoreItem xmlns:ds="http://schemas.openxmlformats.org/officeDocument/2006/customXml" ds:itemID="{F108D04E-B4E5-490D-87C2-F9DC54FBF83A}">
  <ds:schemaRefs>
    <ds:schemaRef ds:uri="http://www.w3.org/XML/1998/namespace"/>
    <ds:schemaRef ds:uri="http://schemas.microsoft.com/office/infopath/2007/PartnerControls"/>
    <ds:schemaRef ds:uri="http://schemas.microsoft.com/office/2006/metadata/properties"/>
    <ds:schemaRef ds:uri="http://purl.org/dc/dcmitype/"/>
    <ds:schemaRef ds:uri="http://schemas.microsoft.com/office/2006/documentManagement/types"/>
    <ds:schemaRef ds:uri="fdf7f428-f537-4c5e-ac67-5befd29cf561"/>
    <ds:schemaRef ds:uri="http://purl.org/dc/elements/1.1/"/>
    <ds:schemaRef ds:uri="http://purl.org/dc/terms/"/>
    <ds:schemaRef ds:uri="http://schemas.openxmlformats.org/package/2006/metadata/core-properties"/>
    <ds:schemaRef ds:uri="http://schemas.microsoft.com/sharepoint/v3"/>
  </ds:schemaRefs>
</ds:datastoreItem>
</file>

<file path=docMetadata/LabelInfo.xml><?xml version="1.0" encoding="utf-8"?>
<clbl:labelList xmlns:clbl="http://schemas.microsoft.com/office/2020/mipLabelMetadata">
  <clbl:label id="{95c6060d-c47e-49ff-bd70-27dea493f241}" enabled="0" method="" siteId="{95c6060d-c47e-49ff-bd70-27dea493f241}" removed="1"/>
</clbl:labelList>
</file>

<file path=docProps/app.xml><?xml version="1.0" encoding="utf-8"?>
<Properties xmlns="http://schemas.openxmlformats.org/officeDocument/2006/extended-properties" xmlns:vt="http://schemas.openxmlformats.org/officeDocument/2006/docPropsVTypes">
  <TotalTime>0</TotalTime>
  <Words>2026</Words>
  <Application>Microsoft Macintosh PowerPoint</Application>
  <PresentationFormat>Custom</PresentationFormat>
  <Paragraphs>170</Paragraphs>
  <Slides>15</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Hanson</vt:lpstr>
      <vt:lpstr>Georgia</vt:lpstr>
      <vt:lpstr>PT Serif</vt:lpstr>
      <vt:lpstr>Proxima Nova Bold</vt:lpstr>
      <vt:lpstr>FUTURA MEDIUM</vt:lpstr>
      <vt:lpstr>Arial</vt:lpstr>
      <vt:lpstr>FUTURA MEDIUM</vt:lpstr>
      <vt:lpstr>Century Gothic</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AILIT klass 6_lektion 1</dc:title>
  <cp:lastModifiedBy>John Henriksson</cp:lastModifiedBy>
  <cp:revision>1</cp:revision>
  <cp:lastPrinted>2025-05-26T08:02:07Z</cp:lastPrinted>
  <dcterms:created xsi:type="dcterms:W3CDTF">2006-08-16T00:00:00Z</dcterms:created>
  <dcterms:modified xsi:type="dcterms:W3CDTF">2026-02-24T12:36:03Z</dcterms:modified>
  <dc:identifier>DAGACUeNAuk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0x0101004B5EF0CD1274F34696F4F9CBA16203E0</vt:lpwstr>
  </property>
  <property fmtid="{D5CDD505-2E9C-101B-9397-08002B2CF9AE}" pid="3" name="MediaServiceImageTags">
    <vt:lpwstr/>
  </property>
</Properties>
</file>