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7"/>
  </p:notesMasterIdLst>
  <p:sldIdLst>
    <p:sldId id="283" r:id="rId5"/>
    <p:sldId id="284" r:id="rId6"/>
    <p:sldId id="281" r:id="rId7"/>
    <p:sldId id="260" r:id="rId8"/>
    <p:sldId id="313" r:id="rId9"/>
    <p:sldId id="299" r:id="rId10"/>
    <p:sldId id="307" r:id="rId11"/>
    <p:sldId id="312" r:id="rId12"/>
    <p:sldId id="303" r:id="rId13"/>
    <p:sldId id="304" r:id="rId14"/>
    <p:sldId id="305" r:id="rId15"/>
    <p:sldId id="300" r:id="rId16"/>
    <p:sldId id="302" r:id="rId17"/>
    <p:sldId id="301" r:id="rId18"/>
    <p:sldId id="311" r:id="rId19"/>
    <p:sldId id="315" r:id="rId20"/>
    <p:sldId id="308" r:id="rId21"/>
    <p:sldId id="306" r:id="rId22"/>
    <p:sldId id="309" r:id="rId23"/>
    <p:sldId id="310" r:id="rId24"/>
    <p:sldId id="314" r:id="rId25"/>
    <p:sldId id="274" r:id="rId26"/>
  </p:sldIdLst>
  <p:sldSz cx="18288000" cy="10287000"/>
  <p:notesSz cx="6858000" cy="9144000"/>
  <p:embeddedFontLst>
    <p:embeddedFont>
      <p:font typeface="Century Gothic" panose="020B0502020202020204" pitchFamily="34" charset="0"/>
      <p:regular r:id="rId28"/>
      <p:bold r:id="rId29"/>
      <p:italic r:id="rId30"/>
      <p:boldItalic r:id="rId31"/>
    </p:embeddedFont>
    <p:embeddedFont>
      <p:font typeface="Georgia" panose="02040502050405020303" pitchFamily="18" charset="0"/>
      <p:regular r:id="rId32"/>
      <p:bold r:id="rId33"/>
      <p:italic r:id="rId34"/>
      <p:boldItalic r:id="rId35"/>
    </p:embeddedFont>
    <p:embeddedFont>
      <p:font typeface="Poppins" pitchFamily="2" charset="77"/>
      <p:regular r:id="rId36"/>
      <p:bold r:id="rId37"/>
      <p:italic r:id="rId38"/>
      <p:boldItalic r:id="rId39"/>
    </p:embeddedFont>
    <p:embeddedFont>
      <p:font typeface="Proxima Nova Bold" panose="02000506030000020004" pitchFamily="2"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7423FB4-E96F-C041-A748-E5EC8F92B2B0}">
          <p14:sldIdLst>
            <p14:sldId id="283"/>
            <p14:sldId id="284"/>
            <p14:sldId id="281"/>
            <p14:sldId id="260"/>
            <p14:sldId id="313"/>
          </p14:sldIdLst>
        </p14:section>
        <p14:section name="Övervakning &amp; bedömning" id="{2610DD33-9A2A-5940-A3CF-32C71B4B8E54}">
          <p14:sldIdLst>
            <p14:sldId id="299"/>
            <p14:sldId id="307"/>
            <p14:sldId id="312"/>
            <p14:sldId id="303"/>
            <p14:sldId id="304"/>
            <p14:sldId id="305"/>
          </p14:sldIdLst>
        </p14:section>
        <p14:section name="Kommunikation" id="{409B3EE6-E30C-BB41-9DEB-FD9F0F4BF012}">
          <p14:sldIdLst>
            <p14:sldId id="300"/>
            <p14:sldId id="302"/>
          </p14:sldIdLst>
        </p14:section>
        <p14:section name="Stöd för lärande" id="{DE44B3D5-01E1-A74A-B986-268F87E87231}">
          <p14:sldIdLst>
            <p14:sldId id="301"/>
            <p14:sldId id="311"/>
            <p14:sldId id="315"/>
          </p14:sldIdLst>
        </p14:section>
        <p14:section name="Interaktion &amp; relationer" id="{DB2E5628-81BC-A040-A9D7-915658B2741B}">
          <p14:sldIdLst>
            <p14:sldId id="308"/>
            <p14:sldId id="306"/>
          </p14:sldIdLst>
        </p14:section>
        <p14:section name="Avslutning" id="{4D1F81F2-F63C-8B4A-993A-50F608B66485}">
          <p14:sldIdLst>
            <p14:sldId id="309"/>
            <p14:sldId id="310"/>
            <p14:sldId id="314"/>
            <p14:sldId id="27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FD6165-5611-0573-E566-D15C573FD73B}" name="Mattias Wingren" initials="MW" userId="S::mattias.wingren@abo.fi::47b83867-2c62-4319-886a-90390b0bd5fb" providerId="AD"/>
  <p188:author id="{B73B8AE9-620A-B934-7F0C-98CD39636436}" name="John Henriksson" initials="JH" userId="S::john.henriksson@abo.fi::0247da67-66a9-4da5-8498-f930e7fda45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52525"/>
    <a:srgbClr val="262626"/>
    <a:srgbClr val="262627"/>
    <a:srgbClr val="249390"/>
    <a:srgbClr val="D2E3E5"/>
    <a:srgbClr val="92E2D2"/>
    <a:srgbClr val="252324"/>
    <a:srgbClr val="B1ECF7"/>
    <a:srgbClr val="D3E2E5"/>
    <a:srgbClr val="3735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0524C5-F3BD-3848-A169-EBBDBB60C6BD}" v="6" dt="2026-02-24T12:47:04.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9"/>
    <p:restoredTop sz="51828"/>
  </p:normalViewPr>
  <p:slideViewPr>
    <p:cSldViewPr snapToGrid="0">
      <p:cViewPr varScale="1">
        <p:scale>
          <a:sx n="54" d="100"/>
          <a:sy n="54" d="100"/>
        </p:scale>
        <p:origin x="1912"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2.fntdata"/><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2.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Henriksson" userId="0247da67-66a9-4da5-8498-f930e7fda45b" providerId="ADAL" clId="{1B02861E-C7F8-5234-B778-38632F424BDF}"/>
    <pc:docChg chg="undo custSel addSld modSld sldOrd addSection modSection">
      <pc:chgData name="John Henriksson" userId="0247da67-66a9-4da5-8498-f930e7fda45b" providerId="ADAL" clId="{1B02861E-C7F8-5234-B778-38632F424BDF}" dt="2026-02-24T12:58:21.441" v="3351" actId="17846"/>
      <pc:docMkLst>
        <pc:docMk/>
      </pc:docMkLst>
      <pc:sldChg chg="addSp modSp modNotesTx">
        <pc:chgData name="John Henriksson" userId="0247da67-66a9-4da5-8498-f930e7fda45b" providerId="ADAL" clId="{1B02861E-C7F8-5234-B778-38632F424BDF}" dt="2026-02-19T10:20:21.280" v="2435" actId="20577"/>
        <pc:sldMkLst>
          <pc:docMk/>
          <pc:sldMk cId="4028287150" sldId="284"/>
        </pc:sldMkLst>
        <pc:spChg chg="add mod">
          <ac:chgData name="John Henriksson" userId="0247da67-66a9-4da5-8498-f930e7fda45b" providerId="ADAL" clId="{1B02861E-C7F8-5234-B778-38632F424BDF}" dt="2026-02-19T10:17:16.509" v="2273"/>
          <ac:spMkLst>
            <pc:docMk/>
            <pc:sldMk cId="4028287150" sldId="284"/>
            <ac:spMk id="2" creationId="{A6D13BE2-5E68-DD93-00AD-5FAA0C6EE35E}"/>
          </ac:spMkLst>
        </pc:spChg>
      </pc:sldChg>
      <pc:sldChg chg="modNotesTx">
        <pc:chgData name="John Henriksson" userId="0247da67-66a9-4da5-8498-f930e7fda45b" providerId="ADAL" clId="{1B02861E-C7F8-5234-B778-38632F424BDF}" dt="2026-02-24T12:57:33.662" v="3349" actId="20577"/>
        <pc:sldMkLst>
          <pc:docMk/>
          <pc:sldMk cId="3302148835" sldId="309"/>
        </pc:sldMkLst>
      </pc:sldChg>
      <pc:sldChg chg="modSp">
        <pc:chgData name="John Henriksson" userId="0247da67-66a9-4da5-8498-f930e7fda45b" providerId="ADAL" clId="{1B02861E-C7F8-5234-B778-38632F424BDF}" dt="2026-02-24T12:47:04.897" v="2438" actId="20577"/>
        <pc:sldMkLst>
          <pc:docMk/>
          <pc:sldMk cId="3625762169" sldId="310"/>
        </pc:sldMkLst>
        <pc:spChg chg="mod">
          <ac:chgData name="John Henriksson" userId="0247da67-66a9-4da5-8498-f930e7fda45b" providerId="ADAL" clId="{1B02861E-C7F8-5234-B778-38632F424BDF}" dt="2026-02-24T12:47:04.897" v="2438" actId="20577"/>
          <ac:spMkLst>
            <pc:docMk/>
            <pc:sldMk cId="3625762169" sldId="310"/>
            <ac:spMk id="8" creationId="{254ED349-D04F-9D04-EDBD-6F50293560A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ilit.f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creativecommons.org/licenses/by-nc-sa/4.0/?ref=chooser-v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4337/9781803926728"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loomberg.com/news/features/2024-10-18/do-ai-detectors-work-students-face-false-cheating-accusation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2BCB-FD31-1AA2-1281-3AFD4DA5B8A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313DE6-7C23-CECD-D147-DBA8929EF213}"/>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BE1FF1A-B853-7186-5174-0F065FCE855B}"/>
              </a:ext>
            </a:extLst>
          </p:cNvPr>
          <p:cNvSpPr>
            <a:spLocks noGrp="1"/>
          </p:cNvSpPr>
          <p:nvPr>
            <p:ph type="body" idx="1"/>
          </p:nvPr>
        </p:nvSpPr>
        <p:spPr/>
        <p:txBody>
          <a:bodyPr/>
          <a:lstStyle/>
          <a:p>
            <a:r>
              <a:rPr lang="sv-FI">
                <a:ea typeface="Calibri"/>
                <a:cs typeface="Calibri"/>
                <a:hlinkClick r:id="rId3"/>
              </a:rPr>
              <a:t>https://ailit.fi</a:t>
            </a:r>
            <a:endParaRPr lang="sv-FI">
              <a:ea typeface="Calibri"/>
              <a:cs typeface="Calibri"/>
            </a:endParaRPr>
          </a:p>
          <a:p>
            <a:r>
              <a:rPr lang="sv-FI">
                <a:ea typeface="Calibri"/>
                <a:cs typeface="Calibri"/>
              </a:rPr>
              <a:t>Materialet lanseras under Creative Commons </a:t>
            </a:r>
            <a:r>
              <a:rPr lang="sv-FI">
                <a:hlinkClick r:id="rId4"/>
              </a:rPr>
              <a:t>CC BY-NC-SA 4.0 </a:t>
            </a:r>
          </a:p>
        </p:txBody>
      </p:sp>
      <p:sp>
        <p:nvSpPr>
          <p:cNvPr id="4" name="Platshållare för bildnummer 3">
            <a:extLst>
              <a:ext uri="{FF2B5EF4-FFF2-40B4-BE49-F238E27FC236}">
                <a16:creationId xmlns:a16="http://schemas.microsoft.com/office/drawing/2014/main" id="{B6945A59-5B82-7C50-D17B-A1C8CE852940}"/>
              </a:ext>
            </a:extLst>
          </p:cNvPr>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426081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D184-40AA-47CF-C0EF-757D362FF52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6BD20D-1BE1-A908-2AE3-3EC350DE42E5}"/>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AC39CAAF-02E2-AE4A-8176-B68E51CBDB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Denna uppgift är en diskussionsuppgift där eleverna skall ta ställning till huruvida de anser att olika tillämpningar av AI i deras vardag är etiska. Påståenden är fler till antalet än du kanske behöver och kolla igenom dem på förhand. Du känner dina elever och vissa av de fiktiva systemen som föreslås kan upplevas som kränkande vilket också är en del av diskussionens syfte men du har fria händer att anpassa materialet till dina elevers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Övningen fungerar bra som en fortsättning till introlektionen men är också tänkt att fungera som ett separat moment i olika ämnen (se nedan) eller som en del av ett helhetsskapande projekt/tema.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Det är knepigt att uppskatta tidsåtgången eftersom den baserar sig på elevernas engagemang i diskussioner men genom att justera antalet påståenden du tar upp kan du också justera tiden. Ni tar så många ni hinner men lämna ett par minuter för att knyta an till AI-förordningen på slutet.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Påståenden är indelade i följande kategorier: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sv-SE" noProof="0" dirty="0"/>
              <a:t>Övervakning och bedömning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sv-SE" noProof="0" dirty="0"/>
              <a:t>Kommunikation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sv-SE" noProof="0" dirty="0"/>
              <a:t>Stöd för lärande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sv-SE" noProof="0" dirty="0"/>
              <a:t>Interaktion och relationer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Till sist lyfts EU:s AI förordning upp ytligt för att visa på att detta är något som är en aktuell fråga nu och framöver även på EU-nivå.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Lärandemål: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noProof="0" dirty="0"/>
              <a:t>Förstå att tillämpning av AI bör ske på etiskt valda grunder och att detta är beslut som måste fattas av människor.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noProof="0" dirty="0"/>
              <a:t>Få insyn i hur </a:t>
            </a:r>
            <a:r>
              <a:rPr lang="sv-SE" noProof="0" dirty="0" err="1"/>
              <a:t>riskklassificering</a:t>
            </a:r>
            <a:r>
              <a:rPr lang="sv-SE" noProof="0" dirty="0"/>
              <a:t> av AI görs (EU AI </a:t>
            </a:r>
            <a:r>
              <a:rPr lang="sv-SE" noProof="0" dirty="0" err="1"/>
              <a:t>Act</a:t>
            </a:r>
            <a:r>
              <a:rPr lang="sv-SE" noProof="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noProof="0" dirty="0"/>
              <a:t>Förslag på mål- och ämneskopplingar: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noProof="0" dirty="0"/>
              <a:t>RE: M6, M8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noProof="0" dirty="0"/>
              <a:t>HK: M4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noProof="0" dirty="0"/>
              <a:t>Livsåskådning: M8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noProof="0" dirty="0"/>
              <a:t>SL: M3, M2, M7</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p:txBody>
      </p:sp>
      <p:sp>
        <p:nvSpPr>
          <p:cNvPr id="4" name="Platshållare för bildnummer 3">
            <a:extLst>
              <a:ext uri="{FF2B5EF4-FFF2-40B4-BE49-F238E27FC236}">
                <a16:creationId xmlns:a16="http://schemas.microsoft.com/office/drawing/2014/main" id="{DCAE8380-9E0C-D003-E8AF-88C2093EE781}"/>
              </a:ext>
            </a:extLst>
          </p:cNvPr>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26218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SE" noProof="0">
                <a:ea typeface="Calibri"/>
                <a:cs typeface="Calibri"/>
              </a:rPr>
              <a:t>Fri intro till temat. </a:t>
            </a:r>
          </a:p>
          <a:p>
            <a:r>
              <a:rPr lang="sv-SE" noProof="0">
                <a:ea typeface="Calibri"/>
                <a:cs typeface="Calibri"/>
              </a:rPr>
              <a:t>Kontrollera vid behov hurudan koll eleverna har på begreppet etik.</a:t>
            </a:r>
          </a:p>
          <a:p>
            <a:endParaRPr lang="sv-SE" noProof="0">
              <a:ea typeface="Calibri"/>
              <a:cs typeface="Calibri"/>
            </a:endParaRPr>
          </a:p>
          <a:p>
            <a:r>
              <a:rPr lang="sv-SE" noProof="0">
                <a:ea typeface="Calibri"/>
                <a:cs typeface="Calibri"/>
              </a:rPr>
              <a:t>Etiken kring AI en är etisk reflektion över frågor relaterade till AI, vad som är rätt och fel, önskvärt eller icke-önskvärt. Att fundera över rätt och fel där AI-tekniker används kan till exempel vara vad händer om en student "skriver" en text genom att mata in en prompt i en stor språkmodell och lämnar in texten som produceras av algoritmen? Kan det vara acceptabelt eller skulle det alltid räknas som en form av fusk? Vad händer om en självkörande bil måste fatta ett beslut om att köra vänster eller höger, och båda alternativen eventuellt skulle skada människor? Vad ska bilen göra? Om det självkörande fordonet orsakar skada, vem är moraliskt ansvarig för detta? </a:t>
            </a:r>
            <a:r>
              <a:rPr lang="sv-SE" noProof="0" err="1">
                <a:ea typeface="Calibri"/>
                <a:cs typeface="Calibri"/>
              </a:rPr>
              <a:t>Exemplena</a:t>
            </a:r>
            <a:r>
              <a:rPr lang="sv-SE" noProof="0">
                <a:ea typeface="Calibri"/>
                <a:cs typeface="Calibri"/>
              </a:rPr>
              <a:t> och teorin är från Sven Nyholms kapitel </a:t>
            </a:r>
            <a:r>
              <a:rPr lang="sv-SE" noProof="0" err="1">
                <a:ea typeface="Calibri"/>
                <a:cs typeface="Calibri"/>
              </a:rPr>
              <a:t>What</a:t>
            </a:r>
            <a:r>
              <a:rPr lang="sv-SE" noProof="0">
                <a:ea typeface="Calibri"/>
                <a:cs typeface="Calibri"/>
              </a:rPr>
              <a:t> is </a:t>
            </a:r>
            <a:r>
              <a:rPr lang="sv-SE" noProof="0" err="1">
                <a:ea typeface="Calibri"/>
                <a:cs typeface="Calibri"/>
              </a:rPr>
              <a:t>this</a:t>
            </a:r>
            <a:r>
              <a:rPr lang="sv-SE" noProof="0">
                <a:ea typeface="Calibri"/>
                <a:cs typeface="Calibri"/>
              </a:rPr>
              <a:t> </a:t>
            </a:r>
            <a:r>
              <a:rPr lang="sv-SE" noProof="0" err="1">
                <a:ea typeface="Calibri"/>
                <a:cs typeface="Calibri"/>
              </a:rPr>
              <a:t>thing</a:t>
            </a:r>
            <a:r>
              <a:rPr lang="sv-SE" noProof="0">
                <a:ea typeface="Calibri"/>
                <a:cs typeface="Calibri"/>
              </a:rPr>
              <a:t> </a:t>
            </a:r>
            <a:r>
              <a:rPr lang="sv-SE" noProof="0" err="1">
                <a:ea typeface="Calibri"/>
                <a:cs typeface="Calibri"/>
              </a:rPr>
              <a:t>called</a:t>
            </a:r>
            <a:r>
              <a:rPr lang="sv-SE" noProof="0">
                <a:ea typeface="Calibri"/>
                <a:cs typeface="Calibri"/>
              </a:rPr>
              <a:t> the </a:t>
            </a:r>
            <a:r>
              <a:rPr lang="sv-SE" noProof="0" err="1">
                <a:ea typeface="Calibri"/>
                <a:cs typeface="Calibri"/>
              </a:rPr>
              <a:t>Ethics</a:t>
            </a:r>
            <a:r>
              <a:rPr lang="sv-SE" noProof="0">
                <a:ea typeface="Calibri"/>
                <a:cs typeface="Calibri"/>
              </a:rPr>
              <a:t> </a:t>
            </a:r>
            <a:r>
              <a:rPr lang="sv-SE" noProof="0" err="1">
                <a:ea typeface="Calibri"/>
                <a:cs typeface="Calibri"/>
              </a:rPr>
              <a:t>of</a:t>
            </a:r>
            <a:r>
              <a:rPr lang="sv-SE" noProof="0">
                <a:ea typeface="Calibri"/>
                <a:cs typeface="Calibri"/>
              </a:rPr>
              <a:t> AI and </a:t>
            </a:r>
            <a:r>
              <a:rPr lang="sv-SE" noProof="0" err="1">
                <a:ea typeface="Calibri"/>
                <a:cs typeface="Calibri"/>
              </a:rPr>
              <a:t>what</a:t>
            </a:r>
            <a:r>
              <a:rPr lang="sv-SE" noProof="0">
                <a:ea typeface="Calibri"/>
                <a:cs typeface="Calibri"/>
              </a:rPr>
              <a:t> calls for it? i boken </a:t>
            </a:r>
            <a:r>
              <a:rPr lang="sv-SE" noProof="0" err="1">
                <a:ea typeface="Calibri"/>
                <a:cs typeface="Calibri"/>
              </a:rPr>
              <a:t>Handbook</a:t>
            </a:r>
            <a:r>
              <a:rPr lang="sv-SE" noProof="0">
                <a:ea typeface="Calibri"/>
                <a:cs typeface="Calibri"/>
              </a:rPr>
              <a:t> on the </a:t>
            </a:r>
            <a:r>
              <a:rPr lang="sv-SE" noProof="0" err="1">
                <a:ea typeface="Calibri"/>
                <a:cs typeface="Calibri"/>
              </a:rPr>
              <a:t>Ethics</a:t>
            </a:r>
            <a:r>
              <a:rPr lang="sv-SE" noProof="0">
                <a:ea typeface="Calibri"/>
                <a:cs typeface="Calibri"/>
              </a:rPr>
              <a:t> </a:t>
            </a:r>
            <a:r>
              <a:rPr lang="sv-SE" noProof="0" err="1">
                <a:ea typeface="Calibri"/>
                <a:cs typeface="Calibri"/>
              </a:rPr>
              <a:t>of</a:t>
            </a:r>
            <a:r>
              <a:rPr lang="sv-SE" noProof="0">
                <a:ea typeface="Calibri"/>
                <a:cs typeface="Calibri"/>
              </a:rPr>
              <a:t> </a:t>
            </a:r>
            <a:r>
              <a:rPr lang="sv-SE" noProof="0" err="1">
                <a:ea typeface="Calibri"/>
                <a:cs typeface="Calibri"/>
              </a:rPr>
              <a:t>Artificial</a:t>
            </a:r>
            <a:r>
              <a:rPr lang="sv-SE" noProof="0">
                <a:ea typeface="Calibri"/>
                <a:cs typeface="Calibri"/>
              </a:rPr>
              <a:t> </a:t>
            </a:r>
            <a:r>
              <a:rPr lang="sv-SE" noProof="0" err="1">
                <a:ea typeface="Calibri"/>
                <a:cs typeface="Calibri"/>
              </a:rPr>
              <a:t>Intelligence</a:t>
            </a:r>
            <a:r>
              <a:rPr lang="sv-SE" noProof="0">
                <a:ea typeface="Calibri"/>
                <a:cs typeface="Calibri"/>
              </a:rPr>
              <a:t>, editerad av David J </a:t>
            </a:r>
            <a:r>
              <a:rPr lang="sv-SE" noProof="0" err="1">
                <a:ea typeface="Calibri"/>
                <a:cs typeface="Calibri"/>
              </a:rPr>
              <a:t>Gunkel</a:t>
            </a:r>
            <a:r>
              <a:rPr lang="sv-SE" noProof="0">
                <a:ea typeface="Calibri"/>
                <a:cs typeface="Calibri"/>
              </a:rPr>
              <a:t>, 2024. </a:t>
            </a:r>
            <a:r>
              <a:rPr lang="sv-FI" b="0" i="0">
                <a:solidFill>
                  <a:srgbClr val="0E6681"/>
                </a:solidFill>
                <a:effectLst/>
                <a:latin typeface="Poppins" pitchFamily="2" charset="77"/>
                <a:hlinkClick r:id="rId3"/>
              </a:rPr>
              <a:t>https://doi.org/10.4337/9781803926728</a:t>
            </a:r>
            <a:endParaRPr lang="sv-SE" noProof="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474026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sz="1200" kern="1200" noProof="0">
                <a:solidFill>
                  <a:schemeClr val="tx1"/>
                </a:solidFill>
                <a:effectLst/>
                <a:latin typeface="+mn-lt"/>
                <a:ea typeface="+mn-ea"/>
                <a:cs typeface="+mn-cs"/>
              </a:rPr>
              <a:t>Upplägg: </a:t>
            </a:r>
          </a:p>
          <a:p>
            <a:r>
              <a:rPr lang="sv-SE" sz="1200" kern="1200" noProof="0">
                <a:solidFill>
                  <a:schemeClr val="tx1"/>
                </a:solidFill>
                <a:effectLst/>
                <a:latin typeface="+mn-lt"/>
                <a:ea typeface="+mn-ea"/>
                <a:cs typeface="+mn-cs"/>
              </a:rPr>
              <a:t>ALT 1 (individuell): Ena sidan av klassrummet är JA och andra är NEJ. Eleverna får se ett påstående/påståendet läses högt och eleverna skall ta ställning till påståendet genom att placera sig I rummet på axeln Ja till nej. Därefter ges elever möjlighet att motivera sin ståndpunkt och elever får ändra sin åsikt ifall argumentet är övertygande. Det kan hända att elever står på samma sida men har olika argument för det. </a:t>
            </a:r>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ALT 2 (grupp): På tavlan läggs en axel JA till NEJ och eleverna delas in i grupper. Varje grupp får en </a:t>
            </a:r>
            <a:r>
              <a:rPr lang="sv-SE" sz="1200" kern="1200" noProof="0" err="1">
                <a:solidFill>
                  <a:schemeClr val="tx1"/>
                </a:solidFill>
                <a:effectLst/>
                <a:latin typeface="+mn-lt"/>
                <a:ea typeface="+mn-ea"/>
                <a:cs typeface="+mn-cs"/>
              </a:rPr>
              <a:t>tavelmagnet</a:t>
            </a:r>
            <a:r>
              <a:rPr lang="sv-SE" sz="1200" kern="1200" noProof="0">
                <a:solidFill>
                  <a:schemeClr val="tx1"/>
                </a:solidFill>
                <a:effectLst/>
                <a:latin typeface="+mn-lt"/>
                <a:ea typeface="+mn-ea"/>
                <a:cs typeface="+mn-cs"/>
              </a:rPr>
              <a:t>. Eleverna ser påståendet och diskuterar i gruppen hur de ställer sig till frågan. Därefter går en elev från gruppen och placerar gruppens magnet på axeln. Diskussionen förs gruppvis och ändringar kan göras.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D5A0-6697-1893-526E-985C87BB8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7120D-7421-B963-E186-1C4B877FF7FE}"/>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E419F776-EFBC-73BD-8EAB-297E575F8BD7}"/>
              </a:ext>
            </a:extLst>
          </p:cNvPr>
          <p:cNvSpPr>
            <a:spLocks noGrp="1"/>
          </p:cNvSpPr>
          <p:nvPr>
            <p:ph type="body" idx="1"/>
          </p:nvPr>
        </p:nvSpPr>
        <p:spPr/>
        <p:txBody>
          <a:bodyPr/>
          <a:lstStyle/>
          <a:p>
            <a:r>
              <a:rPr lang="sv-SE" noProof="0">
                <a:ea typeface="Calibri"/>
                <a:cs typeface="Calibri"/>
              </a:rPr>
              <a:t>Fri intro till temat. </a:t>
            </a:r>
          </a:p>
          <a:p>
            <a:r>
              <a:rPr lang="sv-SE" noProof="0">
                <a:ea typeface="Calibri"/>
                <a:cs typeface="Calibri"/>
              </a:rPr>
              <a:t>Kontrollera vid behov hurudan koll eleverna har på begreppet etik.</a:t>
            </a:r>
          </a:p>
        </p:txBody>
      </p:sp>
      <p:sp>
        <p:nvSpPr>
          <p:cNvPr id="4" name="Slide Number Placeholder 3">
            <a:extLst>
              <a:ext uri="{FF2B5EF4-FFF2-40B4-BE49-F238E27FC236}">
                <a16:creationId xmlns:a16="http://schemas.microsoft.com/office/drawing/2014/main" id="{48B11CF4-87DB-B409-A597-E941AA8A5FBB}"/>
              </a:ext>
            </a:extLst>
          </p:cNvPr>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342145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505D5-4ECA-8706-07F8-A5B92260F95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94D66F-56E2-5331-F1CD-6400F46F3EB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1E11A5E-A7F5-D8D5-2BF2-7FFFB981689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8A169EA-F13C-B4A3-80E2-7BCEF016175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ED39D97-C506-0783-704E-9CBFBD647C9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I detta borde ingen personlig data registreras eftersom det knappast går att koppla samman en tallrik med en person. </a:t>
            </a:r>
          </a:p>
          <a:p>
            <a:pPr marL="171450" indent="-171450">
              <a:buFontTx/>
              <a:buChar char="-"/>
            </a:pPr>
            <a:r>
              <a:rPr lang="sv-SE" sz="1200" kern="1200" noProof="0">
                <a:solidFill>
                  <a:schemeClr val="tx1"/>
                </a:solidFill>
                <a:effectLst/>
                <a:latin typeface="+mn-lt"/>
                <a:ea typeface="+mn-ea"/>
                <a:cs typeface="+mn-cs"/>
              </a:rPr>
              <a:t>Via användning av systemet kan det hända att skolmaten utvecklas för att att minska matsvinn och man fokuserar på rätter med litet svinn. Kan potentiellt hända att maten kan bli mer ohälsosam som en följd av tillämpningen. </a:t>
            </a:r>
          </a:p>
          <a:p>
            <a:pPr marL="171450" indent="-171450">
              <a:buFontTx/>
              <a:buChar char="-"/>
            </a:pPr>
            <a:r>
              <a:rPr lang="sv-SE" sz="1200" kern="1200" noProof="0">
                <a:solidFill>
                  <a:schemeClr val="tx1"/>
                </a:solidFill>
                <a:effectLst/>
                <a:latin typeface="+mn-lt"/>
                <a:ea typeface="+mn-ea"/>
                <a:cs typeface="+mn-cs"/>
              </a:rPr>
              <a:t>Känner man sig tvingad att äta ett visst vis? </a:t>
            </a:r>
          </a:p>
          <a:p>
            <a:pPr marL="171450" indent="-171450">
              <a:buFontTx/>
              <a:buChar char="-"/>
            </a:pPr>
            <a:r>
              <a:rPr lang="sv-SE" sz="1200" kern="1200" noProof="0">
                <a:solidFill>
                  <a:schemeClr val="tx1"/>
                </a:solidFill>
                <a:effectLst/>
                <a:latin typeface="+mn-lt"/>
                <a:ea typeface="+mn-ea"/>
                <a:cs typeface="+mn-cs"/>
              </a:rPr>
              <a:t>Hur känns det att ett system påverkar hur man äter?</a:t>
            </a:r>
          </a:p>
          <a:p>
            <a:pPr marL="171450" indent="-171450">
              <a:buFontTx/>
              <a:buChar char="-"/>
            </a:pPr>
            <a:r>
              <a:rPr lang="sv-SE" sz="1200" kern="1200" noProof="0">
                <a:solidFill>
                  <a:schemeClr val="tx1"/>
                </a:solidFill>
                <a:effectLst/>
                <a:latin typeface="+mn-lt"/>
                <a:ea typeface="+mn-ea"/>
                <a:cs typeface="+mn-cs"/>
              </a:rPr>
              <a:t>Är det värt obekvämhet ifall det hjälper miljön?</a:t>
            </a:r>
          </a:p>
        </p:txBody>
      </p:sp>
      <p:sp>
        <p:nvSpPr>
          <p:cNvPr id="6" name="Footer Placeholder 5">
            <a:extLst>
              <a:ext uri="{FF2B5EF4-FFF2-40B4-BE49-F238E27FC236}">
                <a16:creationId xmlns:a16="http://schemas.microsoft.com/office/drawing/2014/main" id="{940664E7-7FCF-007A-DA18-057D4082DF2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D9194C0-8581-3313-06B5-16BAF5BE335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55239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A5791-E8FB-3D45-B7BB-0EBBB5C5187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2FE5EB-3EF4-939C-B7EE-B2157D97B54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06EFA3C-3F10-A3B0-391F-9BCEF8274C3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F6AFD48-2787-0301-8513-2E19EC5DC3E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8F43C4A-F14E-3A4A-D572-38EE36606FC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ea typeface="Calibri"/>
              <a:cs typeface="Calibri"/>
            </a:endParaRPr>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Kan upplevas kränkande</a:t>
            </a:r>
          </a:p>
          <a:p>
            <a:pPr marL="171450" indent="-171450">
              <a:buFontTx/>
              <a:buChar char="-"/>
            </a:pPr>
            <a:r>
              <a:rPr lang="sv-SE" sz="1200" kern="1200" noProof="0">
                <a:solidFill>
                  <a:schemeClr val="tx1"/>
                </a:solidFill>
                <a:effectLst/>
                <a:latin typeface="+mn-lt"/>
                <a:ea typeface="+mn-ea"/>
                <a:cs typeface="+mn-cs"/>
              </a:rPr>
              <a:t>Även om ändamålet är gott och gjort ur säkerhetssynvinken kan resultaten kanske användas för andra syften, t.ex. någon som jobbar på räddningsverket som vill hålla koll på en person som jobbar i skolan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a:solidFill>
                  <a:schemeClr val="tx1"/>
                </a:solidFill>
                <a:effectLst/>
                <a:latin typeface="+mn-lt"/>
                <a:ea typeface="+mn-ea"/>
                <a:cs typeface="+mn-cs"/>
              </a:rPr>
              <a:t>Vad </a:t>
            </a:r>
            <a:r>
              <a:rPr lang="en-US" sz="1200" kern="1200" err="1">
                <a:solidFill>
                  <a:schemeClr val="tx1"/>
                </a:solidFill>
                <a:effectLst/>
                <a:latin typeface="+mn-lt"/>
                <a:ea typeface="+mn-ea"/>
                <a:cs typeface="+mn-cs"/>
              </a:rPr>
              <a:t>är</a:t>
            </a:r>
            <a:r>
              <a:rPr lang="en-US" sz="1200" kern="1200">
                <a:solidFill>
                  <a:schemeClr val="tx1"/>
                </a:solidFill>
                <a:effectLst/>
                <a:latin typeface="+mn-lt"/>
                <a:ea typeface="+mn-ea"/>
                <a:cs typeface="+mn-cs"/>
              </a:rPr>
              <a:t> det för </a:t>
            </a:r>
            <a:r>
              <a:rPr lang="en-US" sz="1200" kern="1200" err="1">
                <a:solidFill>
                  <a:schemeClr val="tx1"/>
                </a:solidFill>
                <a:effectLst/>
                <a:latin typeface="+mn-lt"/>
                <a:ea typeface="+mn-ea"/>
                <a:cs typeface="+mn-cs"/>
              </a:rPr>
              <a:t>skillnad</a:t>
            </a:r>
            <a:r>
              <a:rPr lang="en-US" sz="1200" kern="1200">
                <a:solidFill>
                  <a:schemeClr val="tx1"/>
                </a:solidFill>
                <a:effectLst/>
                <a:latin typeface="+mn-lt"/>
                <a:ea typeface="+mn-ea"/>
                <a:cs typeface="+mn-cs"/>
              </a:rPr>
              <a:t> om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lärare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eller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ett</a:t>
            </a:r>
            <a:r>
              <a:rPr lang="en-US" sz="1200" kern="1200">
                <a:solidFill>
                  <a:schemeClr val="tx1"/>
                </a:solidFill>
                <a:effectLst/>
                <a:latin typeface="+mn-lt"/>
                <a:ea typeface="+mn-ea"/>
                <a:cs typeface="+mn-cs"/>
              </a:rPr>
              <a:t> AI-system </a:t>
            </a:r>
            <a:r>
              <a:rPr lang="en-US" sz="1200" kern="1200" err="1">
                <a:solidFill>
                  <a:schemeClr val="tx1"/>
                </a:solidFill>
                <a:effectLst/>
                <a:latin typeface="+mn-lt"/>
                <a:ea typeface="+mn-ea"/>
                <a:cs typeface="+mn-cs"/>
              </a:rPr>
              <a:t>känner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igen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oss</a:t>
            </a:r>
            <a:r>
              <a:rPr lang="en-US" sz="120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err="1">
                <a:solidFill>
                  <a:schemeClr val="tx1"/>
                </a:solidFill>
                <a:effectLst/>
                <a:latin typeface="+mn-lt"/>
                <a:ea typeface="+mn-ea"/>
                <a:cs typeface="+mn-cs"/>
              </a:rPr>
              <a:t>Är</a:t>
            </a:r>
            <a:r>
              <a:rPr lang="en-US" sz="1200" kern="1200">
                <a:solidFill>
                  <a:schemeClr val="tx1"/>
                </a:solidFill>
                <a:effectLst/>
                <a:latin typeface="+mn-lt"/>
                <a:ea typeface="+mn-ea"/>
                <a:cs typeface="+mn-cs"/>
              </a:rPr>
              <a:t> det </a:t>
            </a:r>
            <a:r>
              <a:rPr lang="en-US" sz="1200" kern="1200" err="1">
                <a:solidFill>
                  <a:schemeClr val="tx1"/>
                </a:solidFill>
                <a:effectLst/>
                <a:latin typeface="+mn-lt"/>
                <a:ea typeface="+mn-ea"/>
                <a:cs typeface="+mn-cs"/>
              </a:rPr>
              <a:t>någon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skillnad</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ifall</a:t>
            </a:r>
            <a:r>
              <a:rPr lang="en-US" sz="1200" kern="1200">
                <a:solidFill>
                  <a:schemeClr val="tx1"/>
                </a:solidFill>
                <a:effectLst/>
                <a:latin typeface="+mn-lt"/>
                <a:ea typeface="+mn-ea"/>
                <a:cs typeface="+mn-cs"/>
              </a:rPr>
              <a:t> vi </a:t>
            </a:r>
            <a:r>
              <a:rPr lang="en-US" sz="1200" kern="1200" err="1">
                <a:solidFill>
                  <a:schemeClr val="tx1"/>
                </a:solidFill>
                <a:effectLst/>
                <a:latin typeface="+mn-lt"/>
                <a:ea typeface="+mn-ea"/>
                <a:cs typeface="+mn-cs"/>
              </a:rPr>
              <a:t>har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kamera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eller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ett</a:t>
            </a:r>
            <a:r>
              <a:rPr lang="en-US" sz="1200" kern="1200">
                <a:solidFill>
                  <a:schemeClr val="tx1"/>
                </a:solidFill>
                <a:effectLst/>
                <a:latin typeface="+mn-lt"/>
                <a:ea typeface="+mn-ea"/>
                <a:cs typeface="+mn-cs"/>
              </a:rPr>
              <a:t> AI-system?</a:t>
            </a:r>
          </a:p>
          <a:p>
            <a:pPr marL="171450" indent="-171450">
              <a:buFontTx/>
              <a:buChar char="-"/>
            </a:pPr>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8D9B4488-414F-AF89-E215-75C86D54623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44543C5-247C-9EBE-5975-C9E0B846728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44105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49F02-9C83-7350-1A66-3A8D398A1DD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DE6227-168D-B564-D44A-2300DFE57ED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2E6DFA8-9E68-2A0B-7D2D-69282DD3BDF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FC7B039-6CBA-334D-B4F2-6BAA9D9A0AB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C7F1403-E28A-19D1-0FA8-FE8233D4B26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Påståendet är väldigt likt det förra med ändringen att vitsordet nu föreslås åt läraren och ej eleven. </a:t>
            </a:r>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Påverkar det rättvisan i bedömningen?</a:t>
            </a:r>
          </a:p>
          <a:p>
            <a:pPr marL="171450" indent="-171450">
              <a:buFontTx/>
              <a:buChar char="-"/>
            </a:pPr>
            <a:r>
              <a:rPr lang="sv-SE" sz="1200" kern="1200" noProof="0">
                <a:solidFill>
                  <a:schemeClr val="tx1"/>
                </a:solidFill>
                <a:effectLst/>
                <a:latin typeface="+mn-lt"/>
                <a:ea typeface="+mn-ea"/>
                <a:cs typeface="+mn-cs"/>
              </a:rPr>
              <a:t>Risk att lärare delegerar bedömningen till AI eller styrs för mycket av den. (OBS! i lagen om utbildning samt i läroplanen sägs att </a:t>
            </a:r>
            <a:r>
              <a:rPr lang="sv-SE" sz="1200" kern="1200" noProof="0" err="1">
                <a:solidFill>
                  <a:schemeClr val="tx1"/>
                </a:solidFill>
                <a:effectLst/>
                <a:latin typeface="+mn-lt"/>
                <a:ea typeface="+mn-ea"/>
                <a:cs typeface="+mn-cs"/>
              </a:rPr>
              <a:t>summativ</a:t>
            </a:r>
            <a:r>
              <a:rPr lang="sv-SE" sz="1200" kern="1200" noProof="0">
                <a:solidFill>
                  <a:schemeClr val="tx1"/>
                </a:solidFill>
                <a:effectLst/>
                <a:latin typeface="+mn-lt"/>
                <a:ea typeface="+mn-ea"/>
                <a:cs typeface="+mn-cs"/>
              </a:rPr>
              <a:t> bedömning bör göras av ansvarig lärare, dvs. en människa)</a:t>
            </a:r>
          </a:p>
          <a:p>
            <a:pPr marL="171450" indent="-171450">
              <a:buFontTx/>
              <a:buChar char="-"/>
            </a:pPr>
            <a:r>
              <a:rPr lang="en-US" sz="1200" kern="1200" noProof="0">
                <a:solidFill>
                  <a:schemeClr val="tx1"/>
                </a:solidFill>
                <a:effectLst/>
                <a:latin typeface="+mn-lt"/>
                <a:ea typeface="+mn-ea"/>
                <a:cs typeface="+mn-cs"/>
              </a:rPr>
              <a:t>Vad </a:t>
            </a:r>
            <a:r>
              <a:rPr lang="en-US" sz="1200" kern="1200" noProof="0" err="1">
                <a:solidFill>
                  <a:schemeClr val="tx1"/>
                </a:solidFill>
                <a:effectLst/>
                <a:latin typeface="+mn-lt"/>
                <a:ea typeface="+mn-ea"/>
                <a:cs typeface="+mn-cs"/>
              </a:rPr>
              <a:t>tycker</a:t>
            </a:r>
            <a:r>
              <a:rPr lang="en-US" sz="1200" kern="1200" noProof="0">
                <a:solidFill>
                  <a:schemeClr val="tx1"/>
                </a:solidFill>
                <a:effectLst/>
                <a:latin typeface="+mn-lt"/>
                <a:ea typeface="+mn-ea"/>
                <a:cs typeface="+mn-cs"/>
              </a:rPr>
              <a:t> vi </a:t>
            </a:r>
            <a:r>
              <a:rPr lang="en-US" sz="1200" kern="1200" noProof="0" err="1">
                <a:solidFill>
                  <a:schemeClr val="tx1"/>
                </a:solidFill>
                <a:effectLst/>
                <a:latin typeface="+mn-lt"/>
                <a:ea typeface="+mn-ea"/>
                <a:cs typeface="+mn-cs"/>
              </a:rPr>
              <a:t>ifall</a:t>
            </a:r>
            <a:r>
              <a:rPr lang="en-US" sz="1200" kern="1200" noProof="0">
                <a:solidFill>
                  <a:schemeClr val="tx1"/>
                </a:solidFill>
                <a:effectLst/>
                <a:latin typeface="+mn-lt"/>
                <a:ea typeface="+mn-ea"/>
                <a:cs typeface="+mn-cs"/>
              </a:rPr>
              <a:t> system </a:t>
            </a:r>
            <a:r>
              <a:rPr lang="en-US" sz="1200" kern="1200" noProof="0" err="1">
                <a:solidFill>
                  <a:schemeClr val="tx1"/>
                </a:solidFill>
                <a:effectLst/>
                <a:latin typeface="+mn-lt"/>
                <a:ea typeface="+mn-ea"/>
                <a:cs typeface="+mn-cs"/>
              </a:rPr>
              <a:t>gör</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mer</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rättvisa</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bedömningar</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än</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en</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lärare</a:t>
            </a:r>
            <a:r>
              <a:rPr lang="en-US" sz="1200" kern="1200" noProof="0">
                <a:solidFill>
                  <a:schemeClr val="tx1"/>
                </a:solidFill>
                <a:effectLst/>
                <a:latin typeface="+mn-lt"/>
                <a:ea typeface="+mn-ea"/>
                <a:cs typeface="+mn-cs"/>
              </a:rPr>
              <a:t>?</a:t>
            </a:r>
          </a:p>
          <a:p>
            <a:pPr marL="171450" indent="-171450">
              <a:buFontTx/>
              <a:buChar char="-"/>
            </a:pPr>
            <a:r>
              <a:rPr lang="en-US" sz="1200" kern="1200" noProof="0">
                <a:solidFill>
                  <a:schemeClr val="tx1"/>
                </a:solidFill>
                <a:effectLst/>
                <a:latin typeface="+mn-lt"/>
                <a:ea typeface="+mn-ea"/>
                <a:cs typeface="+mn-cs"/>
              </a:rPr>
              <a:t>AI-system </a:t>
            </a:r>
            <a:r>
              <a:rPr lang="en-US" sz="1200" kern="1200" noProof="0" err="1">
                <a:solidFill>
                  <a:schemeClr val="tx1"/>
                </a:solidFill>
                <a:effectLst/>
                <a:latin typeface="+mn-lt"/>
                <a:ea typeface="+mn-ea"/>
                <a:cs typeface="+mn-cs"/>
              </a:rPr>
              <a:t>gör</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ofta</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fel</a:t>
            </a:r>
            <a:r>
              <a:rPr lang="en-US" sz="1200" kern="1200" noProof="0">
                <a:solidFill>
                  <a:schemeClr val="tx1"/>
                </a:solidFill>
                <a:effectLst/>
                <a:latin typeface="+mn-lt"/>
                <a:ea typeface="+mn-ea"/>
                <a:cs typeface="+mn-cs"/>
              </a:rPr>
              <a:t>, men </a:t>
            </a:r>
            <a:r>
              <a:rPr lang="en-US" sz="1200" kern="1200" noProof="0" err="1">
                <a:solidFill>
                  <a:schemeClr val="tx1"/>
                </a:solidFill>
                <a:effectLst/>
                <a:latin typeface="+mn-lt"/>
                <a:ea typeface="+mn-ea"/>
                <a:cs typeface="+mn-cs"/>
              </a:rPr>
              <a:t>gör</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inte</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också</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lärare</a:t>
            </a:r>
            <a:r>
              <a:rPr lang="en-US" sz="1200" kern="1200" noProof="0">
                <a:solidFill>
                  <a:schemeClr val="tx1"/>
                </a:solidFill>
                <a:effectLst/>
                <a:latin typeface="+mn-lt"/>
                <a:ea typeface="+mn-ea"/>
                <a:cs typeface="+mn-cs"/>
              </a:rPr>
              <a:t> det? Vad </a:t>
            </a:r>
            <a:r>
              <a:rPr lang="en-US" sz="1200" kern="1200" noProof="0" err="1">
                <a:solidFill>
                  <a:schemeClr val="tx1"/>
                </a:solidFill>
                <a:effectLst/>
                <a:latin typeface="+mn-lt"/>
                <a:ea typeface="+mn-ea"/>
                <a:cs typeface="+mn-cs"/>
              </a:rPr>
              <a:t>är</a:t>
            </a:r>
            <a:r>
              <a:rPr lang="en-US" sz="1200" kern="1200" noProof="0">
                <a:solidFill>
                  <a:schemeClr val="tx1"/>
                </a:solidFill>
                <a:effectLst/>
                <a:latin typeface="+mn-lt"/>
                <a:ea typeface="+mn-ea"/>
                <a:cs typeface="+mn-cs"/>
              </a:rPr>
              <a:t> </a:t>
            </a:r>
            <a:r>
              <a:rPr lang="en-US" sz="1200" kern="1200" noProof="0" err="1">
                <a:solidFill>
                  <a:schemeClr val="tx1"/>
                </a:solidFill>
                <a:effectLst/>
                <a:latin typeface="+mn-lt"/>
                <a:ea typeface="+mn-ea"/>
                <a:cs typeface="+mn-cs"/>
              </a:rPr>
              <a:t>skillnaden</a:t>
            </a:r>
            <a:r>
              <a:rPr lang="en-US" sz="1200" kern="1200" noProof="0">
                <a:solidFill>
                  <a:schemeClr val="tx1"/>
                </a:solidFill>
                <a:effectLst/>
                <a:latin typeface="+mn-lt"/>
                <a:ea typeface="+mn-ea"/>
                <a:cs typeface="+mn-cs"/>
              </a:rPr>
              <a:t>?</a:t>
            </a:r>
            <a:endParaRPr lang="sv-SE" sz="1200" kern="1200" noProof="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D7040711-8E82-37D1-CBD1-64BD9D08BFD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85FE499-9956-4B4A-D0B5-97F9A64A9D2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39119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FDD8C-09C9-3383-A0C9-A09486558EA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FDF24E-B6E0-2918-ADF5-AA6ABD2F0D5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F9461D3-2164-04AD-29CE-90CBAEF582E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4D5F50C-4A37-5467-53B4-43746AC7D2E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DB01207-D4BD-254A-DBBF-4B4B8E3EBBF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Risk att bedömning görs på fel grunder. Att data saknas eller missförstås. Fysisk eller analog data saknas. T.ex. samarbete går inte att bedöma på detta sätt.</a:t>
            </a:r>
          </a:p>
          <a:p>
            <a:pPr marL="171450" indent="-171450">
              <a:buFontTx/>
              <a:buChar char="-"/>
            </a:pPr>
            <a:r>
              <a:rPr lang="sv-SE" sz="1200" kern="1200" noProof="0">
                <a:solidFill>
                  <a:schemeClr val="tx1"/>
                </a:solidFill>
                <a:effectLst/>
                <a:latin typeface="+mn-lt"/>
                <a:ea typeface="+mn-ea"/>
                <a:cs typeface="+mn-cs"/>
              </a:rPr>
              <a:t>AI är en svart låda och det går inte exakt att säga på vilka grunder en bedömning är gjord även om bra data skulle finnas</a:t>
            </a:r>
          </a:p>
        </p:txBody>
      </p:sp>
      <p:sp>
        <p:nvSpPr>
          <p:cNvPr id="6" name="Footer Placeholder 5">
            <a:extLst>
              <a:ext uri="{FF2B5EF4-FFF2-40B4-BE49-F238E27FC236}">
                <a16:creationId xmlns:a16="http://schemas.microsoft.com/office/drawing/2014/main" id="{3857496E-4705-7F5B-E435-F421A491F3C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EB41F61-04B0-CB9C-E018-2F0E2B04121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5320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FF404-158D-EC8E-28DA-A5CDEF0F624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E756B3B-533F-BD48-A178-AEDDCEB8B61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FCD284D-D4E0-9E36-5331-7FB3B621B32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CCFAC1E-C45B-3AB3-8645-40A20A76B57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AD9844C-3FC5-F421-1EC0-9B4427931C0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Dessa finns redan. Om ni vill experimentera/demonstrera kan ni använda </a:t>
            </a:r>
            <a:r>
              <a:rPr lang="sv-SE" sz="1200" kern="1200" noProof="0" err="1">
                <a:solidFill>
                  <a:schemeClr val="tx1"/>
                </a:solidFill>
                <a:effectLst/>
                <a:latin typeface="+mn-lt"/>
                <a:ea typeface="+mn-ea"/>
                <a:cs typeface="+mn-cs"/>
              </a:rPr>
              <a:t>GPTZero</a:t>
            </a:r>
            <a:r>
              <a:rPr lang="sv-SE" sz="1200" kern="1200" noProof="0">
                <a:solidFill>
                  <a:schemeClr val="tx1"/>
                </a:solidFill>
                <a:effectLst/>
                <a:latin typeface="+mn-lt"/>
                <a:ea typeface="+mn-ea"/>
                <a:cs typeface="+mn-cs"/>
              </a:rPr>
              <a:t>: </a:t>
            </a:r>
            <a:r>
              <a:rPr lang="sv-SE" sz="1200" kern="1200" noProof="0" err="1">
                <a:solidFill>
                  <a:schemeClr val="tx1"/>
                </a:solidFill>
                <a:effectLst/>
                <a:latin typeface="+mn-lt"/>
                <a:ea typeface="+mn-ea"/>
                <a:cs typeface="+mn-cs"/>
              </a:rPr>
              <a:t>https</a:t>
            </a:r>
            <a:r>
              <a:rPr lang="sv-SE" sz="1200" kern="1200" noProof="0">
                <a:solidFill>
                  <a:schemeClr val="tx1"/>
                </a:solidFill>
                <a:effectLst/>
                <a:latin typeface="+mn-lt"/>
                <a:ea typeface="+mn-ea"/>
                <a:cs typeface="+mn-cs"/>
              </a:rPr>
              <a:t>://</a:t>
            </a:r>
            <a:r>
              <a:rPr lang="sv-SE" sz="1200" kern="1200" noProof="0" err="1">
                <a:solidFill>
                  <a:schemeClr val="tx1"/>
                </a:solidFill>
                <a:effectLst/>
                <a:latin typeface="+mn-lt"/>
                <a:ea typeface="+mn-ea"/>
                <a:cs typeface="+mn-cs"/>
              </a:rPr>
              <a:t>gptzero.me</a:t>
            </a:r>
            <a:r>
              <a:rPr lang="sv-SE" sz="1200" kern="1200" noProof="0">
                <a:solidFill>
                  <a:schemeClr val="tx1"/>
                </a:solidFill>
                <a:effectLst/>
                <a:latin typeface="+mn-lt"/>
                <a:ea typeface="+mn-ea"/>
                <a:cs typeface="+mn-cs"/>
              </a:rPr>
              <a:t>. OBS! Ladda ej upp upphovsrättsskyddat material i denna, ej heller elevernas. Använd eget material för demonstrationer. </a:t>
            </a:r>
          </a:p>
          <a:p>
            <a:pPr marL="171450" indent="-171450">
              <a:buFontTx/>
              <a:buChar char="-"/>
            </a:pPr>
            <a:r>
              <a:rPr lang="sv-SE" sz="1200" kern="1200" noProof="0">
                <a:solidFill>
                  <a:schemeClr val="tx1"/>
                </a:solidFill>
                <a:effectLst/>
                <a:latin typeface="+mn-lt"/>
                <a:ea typeface="+mn-ea"/>
                <a:cs typeface="+mn-cs"/>
              </a:rPr>
              <a:t>Risken är främst vad som händer för den elev som är inom felmarginalen. Dvs att eleven blir falskt anklagad för att ha använt AI även om hen inte har gjort det. Hur motbevisar man det? Ingen av AI-detektorerna kan ge resultat med 100% noggrannhet och det finns alltid risken för fel. </a:t>
            </a:r>
          </a:p>
          <a:p>
            <a:pPr marL="171450" indent="-171450">
              <a:buFontTx/>
              <a:buChar char="-"/>
            </a:pPr>
            <a:r>
              <a:rPr lang="sv-SE" sz="1200" kern="1200" noProof="0">
                <a:solidFill>
                  <a:schemeClr val="tx1"/>
                </a:solidFill>
                <a:effectLst/>
                <a:latin typeface="+mn-lt"/>
                <a:ea typeface="+mn-ea"/>
                <a:cs typeface="+mn-cs"/>
              </a:rPr>
              <a:t>Dessa AI-detektorer är också svarta lådor. Det är svårt att säga exakt på vad de baserar sin bedömning. Vi vet att de fungerar bättre på engelska än på svenska. Testa gärna t.ex. standard svenska, dialektalt språk, stavfel etc. och se om det påverkar resultatet. </a:t>
            </a:r>
          </a:p>
          <a:p>
            <a:pPr marL="171450" indent="-171450">
              <a:buFontTx/>
              <a:buChar char="-"/>
            </a:pPr>
            <a:r>
              <a:rPr lang="sv-SE" sz="1200" kern="1200" noProof="0">
                <a:solidFill>
                  <a:schemeClr val="tx1"/>
                </a:solidFill>
                <a:effectLst/>
                <a:latin typeface="+mn-lt"/>
                <a:ea typeface="+mn-ea"/>
                <a:cs typeface="+mn-cs"/>
              </a:rPr>
              <a:t>Om ni har AI-riktlinjer som behandlar fuskpraxis är detta ett bra skede att gå igenom dem. </a:t>
            </a:r>
          </a:p>
          <a:p>
            <a:pPr marL="171450" indent="-171450">
              <a:buFontTx/>
              <a:buChar char="-"/>
            </a:pPr>
            <a:endParaRPr lang="sv-SE" sz="1200" kern="1200" noProof="0">
              <a:solidFill>
                <a:schemeClr val="tx1"/>
              </a:solidFill>
              <a:effectLst/>
              <a:latin typeface="+mn-lt"/>
              <a:ea typeface="+mn-ea"/>
              <a:cs typeface="+mn-cs"/>
            </a:endParaRPr>
          </a:p>
          <a:p>
            <a:pPr marL="0" indent="0">
              <a:buFontTx/>
              <a:buNone/>
            </a:pPr>
            <a:r>
              <a:rPr lang="sv-SE" sz="1200" kern="1200" noProof="0">
                <a:solidFill>
                  <a:schemeClr val="tx1"/>
                </a:solidFill>
                <a:effectLst/>
                <a:latin typeface="+mn-lt"/>
                <a:ea typeface="+mn-ea"/>
                <a:cs typeface="+mn-cs"/>
              </a:rPr>
              <a:t>Vill ni veta mer om AI-detektorer?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a:solidFill>
                  <a:schemeClr val="tx1"/>
                </a:solidFill>
                <a:effectLst/>
                <a:latin typeface="+mn-lt"/>
                <a:ea typeface="+mn-ea"/>
                <a:cs typeface="+mn-cs"/>
                <a:hlinkClick r:id="rId3"/>
              </a:rPr>
              <a:t>https://www.bloomberg.com/news/features/2024-10-18/do-ai-detectors-work-students-face-false-cheating-accusations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testade</a:t>
            </a:r>
            <a:r>
              <a:rPr lang="en-US" sz="1200" kern="1200">
                <a:solidFill>
                  <a:schemeClr val="tx1"/>
                </a:solidFill>
                <a:effectLst/>
                <a:latin typeface="+mn-lt"/>
                <a:ea typeface="+mn-ea"/>
                <a:cs typeface="+mn-cs"/>
              </a:rPr>
              <a:t> 500 </a:t>
            </a:r>
            <a:r>
              <a:rPr lang="en-US" sz="1200" kern="1200" err="1">
                <a:solidFill>
                  <a:schemeClr val="tx1"/>
                </a:solidFill>
                <a:effectLst/>
                <a:latin typeface="+mn-lt"/>
                <a:ea typeface="+mn-ea"/>
                <a:cs typeface="+mn-cs"/>
              </a:rPr>
              <a:t>essäsvar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som</a:t>
            </a:r>
            <a:r>
              <a:rPr lang="en-US" sz="1200" kern="1200">
                <a:solidFill>
                  <a:schemeClr val="tx1"/>
                </a:solidFill>
                <a:effectLst/>
                <a:latin typeface="+mn-lt"/>
                <a:ea typeface="+mn-ea"/>
                <a:cs typeface="+mn-cs"/>
              </a:rPr>
              <a:t> var </a:t>
            </a:r>
            <a:r>
              <a:rPr lang="en-US" sz="1200" kern="1200" err="1">
                <a:solidFill>
                  <a:schemeClr val="tx1"/>
                </a:solidFill>
                <a:effectLst/>
                <a:latin typeface="+mn-lt"/>
                <a:ea typeface="+mn-ea"/>
                <a:cs typeface="+mn-cs"/>
              </a:rPr>
              <a:t>skrivna</a:t>
            </a:r>
            <a:r>
              <a:rPr lang="en-US" sz="1200" kern="1200">
                <a:solidFill>
                  <a:schemeClr val="tx1"/>
                </a:solidFill>
                <a:effectLst/>
                <a:latin typeface="+mn-lt"/>
                <a:ea typeface="+mn-ea"/>
                <a:cs typeface="+mn-cs"/>
              </a:rPr>
              <a:t> av </a:t>
            </a:r>
            <a:r>
              <a:rPr lang="en-US" sz="1200" kern="1200" err="1">
                <a:solidFill>
                  <a:schemeClr val="tx1"/>
                </a:solidFill>
                <a:effectLst/>
                <a:latin typeface="+mn-lt"/>
                <a:ea typeface="+mn-ea"/>
                <a:cs typeface="+mn-cs"/>
              </a:rPr>
              <a:t>människor</a:t>
            </a:r>
            <a:r>
              <a:rPr lang="en-US" sz="1200" kern="1200">
                <a:solidFill>
                  <a:schemeClr val="tx1"/>
                </a:solidFill>
                <a:effectLst/>
                <a:latin typeface="+mn-lt"/>
                <a:ea typeface="+mn-ea"/>
                <a:cs typeface="+mn-cs"/>
              </a:rPr>
              <a:t>. 3 av 500 </a:t>
            </a:r>
            <a:r>
              <a:rPr lang="en-US" sz="1200" kern="1200" err="1">
                <a:solidFill>
                  <a:schemeClr val="tx1"/>
                </a:solidFill>
                <a:effectLst/>
                <a:latin typeface="+mn-lt"/>
                <a:ea typeface="+mn-ea"/>
                <a:cs typeface="+mn-cs"/>
              </a:rPr>
              <a:t>flaggades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som</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helt</a:t>
            </a:r>
            <a:r>
              <a:rPr lang="en-US" sz="1200" kern="1200">
                <a:solidFill>
                  <a:schemeClr val="tx1"/>
                </a:solidFill>
                <a:effectLst/>
                <a:latin typeface="+mn-lt"/>
                <a:ea typeface="+mn-ea"/>
                <a:cs typeface="+mn-cs"/>
              </a:rPr>
              <a:t> AI </a:t>
            </a:r>
            <a:r>
              <a:rPr lang="en-US" sz="1200" kern="1200" err="1">
                <a:solidFill>
                  <a:schemeClr val="tx1"/>
                </a:solidFill>
                <a:effectLst/>
                <a:latin typeface="+mn-lt"/>
                <a:ea typeface="+mn-ea"/>
                <a:cs typeface="+mn-cs"/>
              </a:rPr>
              <a:t>genererade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och</a:t>
            </a:r>
            <a:r>
              <a:rPr lang="en-US" sz="1200" kern="1200">
                <a:solidFill>
                  <a:schemeClr val="tx1"/>
                </a:solidFill>
                <a:effectLst/>
                <a:latin typeface="+mn-lt"/>
                <a:ea typeface="+mn-ea"/>
                <a:cs typeface="+mn-cs"/>
              </a:rPr>
              <a:t> 9 </a:t>
            </a:r>
            <a:r>
              <a:rPr lang="en-US" sz="1200" kern="1200" err="1">
                <a:solidFill>
                  <a:schemeClr val="tx1"/>
                </a:solidFill>
                <a:effectLst/>
                <a:latin typeface="+mn-lt"/>
                <a:ea typeface="+mn-ea"/>
                <a:cs typeface="+mn-cs"/>
              </a:rPr>
              <a:t>som</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delvis</a:t>
            </a:r>
            <a:r>
              <a:rPr lang="en-US" sz="1200" kern="1200">
                <a:solidFill>
                  <a:schemeClr val="tx1"/>
                </a:solidFill>
                <a:effectLst/>
                <a:latin typeface="+mn-lt"/>
                <a:ea typeface="+mn-ea"/>
                <a:cs typeface="+mn-cs"/>
              </a:rPr>
              <a:t> AI </a:t>
            </a:r>
            <a:r>
              <a:rPr lang="en-US" sz="1200" kern="1200" err="1">
                <a:solidFill>
                  <a:schemeClr val="tx1"/>
                </a:solidFill>
                <a:effectLst/>
                <a:latin typeface="+mn-lt"/>
                <a:ea typeface="+mn-ea"/>
                <a:cs typeface="+mn-cs"/>
              </a:rPr>
              <a:t>genererade</a:t>
            </a:r>
            <a:r>
              <a:rPr lang="en-US" sz="120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err="1">
                <a:solidFill>
                  <a:schemeClr val="tx1"/>
                </a:solidFill>
                <a:effectLst/>
                <a:latin typeface="+mn-lt"/>
                <a:ea typeface="+mn-ea"/>
                <a:cs typeface="+mn-cs"/>
              </a:rPr>
              <a:t>Några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artiklar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på</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ämnet</a:t>
            </a:r>
            <a:r>
              <a:rPr lang="en-US" sz="120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err="1">
                <a:solidFill>
                  <a:schemeClr val="tx1"/>
                </a:solidFill>
                <a:effectLst/>
                <a:latin typeface="+mn-lt"/>
                <a:ea typeface="+mn-ea"/>
                <a:cs typeface="+mn-cs"/>
              </a:rPr>
              <a:t>Dalalah</a:t>
            </a:r>
            <a:r>
              <a:rPr lang="en-US" sz="1200" kern="1200">
                <a:solidFill>
                  <a:schemeClr val="tx1"/>
                </a:solidFill>
                <a:effectLst/>
                <a:latin typeface="+mn-lt"/>
                <a:ea typeface="+mn-ea"/>
                <a:cs typeface="+mn-cs"/>
              </a:rPr>
              <a:t>, D. &amp; </a:t>
            </a:r>
            <a:r>
              <a:rPr lang="en-US" sz="1200" kern="1200" err="1">
                <a:solidFill>
                  <a:schemeClr val="tx1"/>
                </a:solidFill>
                <a:effectLst/>
                <a:latin typeface="+mn-lt"/>
                <a:ea typeface="+mn-ea"/>
                <a:cs typeface="+mn-cs"/>
              </a:rPr>
              <a:t>Dalalah</a:t>
            </a:r>
            <a:r>
              <a:rPr lang="en-US" sz="1200" kern="1200">
                <a:solidFill>
                  <a:schemeClr val="tx1"/>
                </a:solidFill>
                <a:effectLst/>
                <a:latin typeface="+mn-lt"/>
                <a:ea typeface="+mn-ea"/>
                <a:cs typeface="+mn-cs"/>
              </a:rPr>
              <a:t>, O. (2023). The false positives and false negatives of generative AI detection tools in education and academic research: The case of ChatGPT. The International Journal of Management Education, 21. https://</a:t>
            </a:r>
            <a:r>
              <a:rPr lang="en-US" sz="1200" kern="1200" err="1">
                <a:solidFill>
                  <a:schemeClr val="tx1"/>
                </a:solidFill>
                <a:effectLst/>
                <a:latin typeface="+mn-lt"/>
                <a:ea typeface="+mn-ea"/>
                <a:cs typeface="+mn-cs"/>
              </a:rPr>
              <a:t>doi.org</a:t>
            </a:r>
            <a:r>
              <a:rPr lang="en-US" sz="1200" kern="1200">
                <a:solidFill>
                  <a:schemeClr val="tx1"/>
                </a:solidFill>
                <a:effectLst/>
                <a:latin typeface="+mn-lt"/>
                <a:ea typeface="+mn-ea"/>
                <a:cs typeface="+mn-cs"/>
              </a:rPr>
              <a:t>/10.1016/j.ijme.2023.100822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Paustian T and Slinger B (2024) Students are using large language models and AI detectors can often detect their use. Front. Educ. 9:1374889. https://</a:t>
            </a:r>
            <a:r>
              <a:rPr lang="en-US" sz="1200" kern="1200" err="1">
                <a:solidFill>
                  <a:schemeClr val="tx1"/>
                </a:solidFill>
                <a:effectLst/>
                <a:latin typeface="+mn-lt"/>
                <a:ea typeface="+mn-ea"/>
                <a:cs typeface="+mn-cs"/>
              </a:rPr>
              <a:t>doi.org</a:t>
            </a:r>
            <a:r>
              <a:rPr lang="en-US" sz="1200" kern="1200">
                <a:solidFill>
                  <a:schemeClr val="tx1"/>
                </a:solidFill>
                <a:effectLst/>
                <a:latin typeface="+mn-lt"/>
                <a:ea typeface="+mn-ea"/>
                <a:cs typeface="+mn-cs"/>
              </a:rPr>
              <a:t>/10.3389/feduc.2024.1374889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Perkins et al. (2023). Detection of GPT-4 Generated Text in Higher Education: Combining Academic Judgement and Software to Identify Generative AI Tool Misuse. Journal of Academic Ethics (2024) 22:89–113 https://</a:t>
            </a:r>
            <a:r>
              <a:rPr lang="en-US" sz="1200" kern="1200" err="1">
                <a:solidFill>
                  <a:schemeClr val="tx1"/>
                </a:solidFill>
                <a:effectLst/>
                <a:latin typeface="+mn-lt"/>
                <a:ea typeface="+mn-ea"/>
                <a:cs typeface="+mn-cs"/>
              </a:rPr>
              <a:t>doi.org</a:t>
            </a:r>
            <a:r>
              <a:rPr lang="en-US" sz="1200" kern="1200">
                <a:solidFill>
                  <a:schemeClr val="tx1"/>
                </a:solidFill>
                <a:effectLst/>
                <a:latin typeface="+mn-lt"/>
                <a:ea typeface="+mn-ea"/>
                <a:cs typeface="+mn-cs"/>
              </a:rPr>
              <a:t>/10.1007/s10805-023-09492-6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Perkins et al. (2024). Simple techniques to bypass GenAI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detectors: implications for inclusive education. Int J Educ Technol High Educ (2024) 21:53 https://</a:t>
            </a:r>
            <a:r>
              <a:rPr lang="en-US" sz="1200" kern="1200" err="1">
                <a:solidFill>
                  <a:schemeClr val="tx1"/>
                </a:solidFill>
                <a:effectLst/>
                <a:latin typeface="+mn-lt"/>
                <a:ea typeface="+mn-ea"/>
                <a:cs typeface="+mn-cs"/>
              </a:rPr>
              <a:t>doi.org</a:t>
            </a:r>
            <a:r>
              <a:rPr lang="en-US" sz="1200" kern="1200">
                <a:solidFill>
                  <a:schemeClr val="tx1"/>
                </a:solidFill>
                <a:effectLst/>
                <a:latin typeface="+mn-lt"/>
                <a:ea typeface="+mn-ea"/>
                <a:cs typeface="+mn-cs"/>
              </a:rPr>
              <a:t>/10.1186/s41239-024-00487-w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indent="0">
              <a:buFontTx/>
              <a:buNone/>
            </a:pPr>
            <a:endParaRPr lang="sv-SE" sz="1200" kern="1200" noProof="0">
              <a:solidFill>
                <a:schemeClr val="tx1"/>
              </a:solidFill>
              <a:effectLst/>
              <a:latin typeface="+mn-lt"/>
              <a:ea typeface="+mn-ea"/>
              <a:cs typeface="+mn-cs"/>
            </a:endParaRPr>
          </a:p>
          <a:p>
            <a:pPr marL="171450" indent="-171450">
              <a:buFontTx/>
              <a:buChar char="-"/>
            </a:pPr>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45A8117C-0293-5CD8-AA73-4F20F0D91AC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F3F8D5F-3E6A-27D7-75C1-E608BE54902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30930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11D9D-FC87-5B04-A42B-C21BB0F7182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32A82A4-3FB4-7E44-F82F-8101DA4FC74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372337A-FB10-E346-4686-C6134ACEEBE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192690A-D219-6E18-AF75-4A8A41A1B15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31ADF0E-E63D-42BD-0755-58D42B7C6D1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dirty="0">
                <a:solidFill>
                  <a:schemeClr val="tx1"/>
                </a:solidFill>
                <a:effectLst/>
              </a:rPr>
              <a:t>Var placerar sig eleverna/grupperna på skalan?</a:t>
            </a:r>
            <a:endParaRPr lang="en-US" kern="1200" noProof="0" dirty="0">
              <a:solidFill>
                <a:srgbClr val="444444"/>
              </a:solidFill>
              <a:effectLst/>
            </a:endParaRPr>
          </a:p>
          <a:p>
            <a:r>
              <a:rPr lang="sv-SE" kern="1200" noProof="0" dirty="0">
                <a:solidFill>
                  <a:schemeClr val="tx1"/>
                </a:solidFill>
                <a:effectLst/>
              </a:rPr>
              <a:t>Be elever på olika ställen på skalan redogöra för hur de tänker. Vilka </a:t>
            </a:r>
            <a:r>
              <a:rPr lang="sv-SE" dirty="0"/>
              <a:t>fördelar eller </a:t>
            </a:r>
            <a:r>
              <a:rPr lang="sv-SE" kern="1200" noProof="0" dirty="0">
                <a:solidFill>
                  <a:schemeClr val="tx1"/>
                </a:solidFill>
                <a:effectLst/>
              </a:rPr>
              <a:t>risker ser de? Ser alla samma</a:t>
            </a:r>
            <a:r>
              <a:rPr lang="sv-SE" dirty="0"/>
              <a:t> fördelar eller</a:t>
            </a:r>
            <a:r>
              <a:rPr lang="sv-SE" kern="1200" noProof="0" dirty="0">
                <a:solidFill>
                  <a:schemeClr val="tx1"/>
                </a:solidFill>
                <a:effectLst/>
              </a:rPr>
              <a:t> risker? Hittar vi en koncensus?</a:t>
            </a:r>
            <a:endParaRPr lang="sv-SE" dirty="0"/>
          </a:p>
          <a:p>
            <a:endParaRPr lang="sv-SE" sz="1200" kern="1200" noProof="0" dirty="0">
              <a:solidFill>
                <a:schemeClr val="tx1"/>
              </a:solidFill>
              <a:effectLst/>
              <a:latin typeface="+mn-lt"/>
              <a:ea typeface="+mn-ea"/>
              <a:cs typeface="+mn-cs"/>
            </a:endParaRPr>
          </a:p>
          <a:p>
            <a:r>
              <a:rPr lang="sv-SE" sz="1200" kern="1200" noProof="0" dirty="0">
                <a:solidFill>
                  <a:schemeClr val="tx1"/>
                </a:solidFill>
                <a:effectLst/>
                <a:latin typeface="+mn-lt"/>
                <a:ea typeface="+mn-ea"/>
                <a:cs typeface="+mn-cs"/>
              </a:rPr>
              <a:t>Tips: </a:t>
            </a:r>
          </a:p>
          <a:p>
            <a:pPr marL="171450" indent="-171450">
              <a:buFontTx/>
              <a:buChar char="-"/>
            </a:pPr>
            <a:r>
              <a:rPr lang="sv-SE" sz="1200" kern="1200" noProof="0" dirty="0">
                <a:solidFill>
                  <a:schemeClr val="tx1"/>
                </a:solidFill>
                <a:effectLst/>
                <a:latin typeface="+mn-lt"/>
                <a:ea typeface="+mn-ea"/>
                <a:cs typeface="+mn-cs"/>
              </a:rPr>
              <a:t>Kan upplevas kränkande.</a:t>
            </a:r>
          </a:p>
          <a:p>
            <a:pPr marL="171450" indent="-171450">
              <a:buFontTx/>
              <a:buChar char="-"/>
            </a:pPr>
            <a:r>
              <a:rPr lang="sv-SE" sz="1200" kern="1200" noProof="0" dirty="0">
                <a:solidFill>
                  <a:schemeClr val="tx1"/>
                </a:solidFill>
                <a:effectLst/>
                <a:latin typeface="+mn-lt"/>
                <a:ea typeface="+mn-ea"/>
                <a:cs typeface="+mn-cs"/>
              </a:rPr>
              <a:t>Kommer resultatet att påverka vitsordet i gymnastik eller hälsokunskap, direkt eller indirekt?</a:t>
            </a:r>
          </a:p>
          <a:p>
            <a:pPr marL="171450" indent="-171450">
              <a:buFontTx/>
              <a:buChar char="-"/>
            </a:pPr>
            <a:r>
              <a:rPr lang="sv-SE" sz="1200" kern="1200" noProof="0" dirty="0">
                <a:solidFill>
                  <a:schemeClr val="tx1"/>
                </a:solidFill>
                <a:effectLst/>
                <a:latin typeface="+mn-lt"/>
                <a:ea typeface="+mn-ea"/>
                <a:cs typeface="+mn-cs"/>
              </a:rPr>
              <a:t>Vad händer om klockan laddat ut?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värt</a:t>
            </a:r>
            <a:r>
              <a:rPr lang="en-US" sz="1200" kern="1200" dirty="0">
                <a:solidFill>
                  <a:schemeClr val="tx1"/>
                </a:solidFill>
                <a:effectLst/>
                <a:latin typeface="+mn-lt"/>
                <a:ea typeface="+mn-ea"/>
                <a:cs typeface="+mn-cs"/>
              </a:rPr>
              <a:t> det om </a:t>
            </a:r>
            <a:r>
              <a:rPr lang="en-US" sz="1200" kern="1200" dirty="0" err="1">
                <a:solidFill>
                  <a:schemeClr val="tx1"/>
                </a:solidFill>
                <a:effectLst/>
                <a:latin typeface="+mn-lt"/>
                <a:ea typeface="+mn-ea"/>
                <a:cs typeface="+mn-cs"/>
              </a:rPr>
              <a:t>elever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rör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på</a:t>
            </a:r>
            <a:r>
              <a:rPr lang="en-US" sz="1200" kern="1200" dirty="0">
                <a:solidFill>
                  <a:schemeClr val="tx1"/>
                </a:solidFill>
                <a:effectLst/>
                <a:latin typeface="+mn-lt"/>
                <a:ea typeface="+mn-ea"/>
                <a:cs typeface="+mn-cs"/>
              </a:rPr>
              <a:t> sig </a:t>
            </a:r>
            <a:r>
              <a:rPr lang="en-US" sz="1200" kern="1200" dirty="0" err="1">
                <a:solidFill>
                  <a:schemeClr val="tx1"/>
                </a:solidFill>
                <a:effectLst/>
                <a:latin typeface="+mn-lt"/>
                <a:ea typeface="+mn-ea"/>
                <a:cs typeface="+mn-cs"/>
              </a:rPr>
              <a:t>mer</a:t>
            </a:r>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det </a:t>
            </a:r>
            <a:r>
              <a:rPr lang="en-US" sz="1200" kern="1200" dirty="0" err="1">
                <a:solidFill>
                  <a:schemeClr val="tx1"/>
                </a:solidFill>
                <a:effectLst/>
                <a:latin typeface="+mn-lt"/>
                <a:ea typeface="+mn-ea"/>
                <a:cs typeface="+mn-cs"/>
              </a:rPr>
              <a:t>värt</a:t>
            </a:r>
            <a:r>
              <a:rPr lang="en-US" sz="1200" kern="1200" dirty="0">
                <a:solidFill>
                  <a:schemeClr val="tx1"/>
                </a:solidFill>
                <a:effectLst/>
                <a:latin typeface="+mn-lt"/>
                <a:ea typeface="+mn-ea"/>
                <a:cs typeface="+mn-cs"/>
              </a:rPr>
              <a:t> det om man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förväg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hitta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sjukdomar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eller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dylikt</a:t>
            </a:r>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det ok om det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frivilligt</a:t>
            </a:r>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det ok om det bara </a:t>
            </a:r>
            <a:r>
              <a:rPr lang="en-US" sz="1200" kern="1200" dirty="0" err="1">
                <a:solidFill>
                  <a:schemeClr val="tx1"/>
                </a:solidFill>
                <a:effectLst/>
                <a:latin typeface="+mn-lt"/>
                <a:ea typeface="+mn-ea"/>
                <a:cs typeface="+mn-cs"/>
              </a:rPr>
              <a:t>är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eleverna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får</a:t>
            </a:r>
            <a:r>
              <a:rPr lang="en-US" sz="1200" kern="1200" dirty="0">
                <a:solidFill>
                  <a:schemeClr val="tx1"/>
                </a:solidFill>
                <a:effectLst/>
                <a:latin typeface="+mn-lt"/>
                <a:ea typeface="+mn-ea"/>
                <a:cs typeface="+mn-cs"/>
              </a:rPr>
              <a:t> feedback?</a:t>
            </a:r>
          </a:p>
          <a:p>
            <a:pPr marL="171450" indent="-171450">
              <a:buFontTx/>
              <a:buChar char="-"/>
            </a:pPr>
            <a:endParaRPr lang="sv-SE" sz="1200" kern="1200" noProof="0" dirty="0">
              <a:solidFill>
                <a:schemeClr val="tx1"/>
              </a:solidFill>
              <a:effectLst/>
              <a:latin typeface="+mn-lt"/>
              <a:ea typeface="Calibri"/>
              <a:cs typeface="Calibri"/>
            </a:endParaRPr>
          </a:p>
          <a:p>
            <a:endParaRPr lang="en-US" sz="1200" kern="1200" dirty="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F4D96DCB-C58C-D40A-AF3D-67FC958F1A8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CA0DF10-BBAF-B7C1-EF5C-151D35506AA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82642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730A4-7A4A-E37C-4479-31C11153F2E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6E5070-470F-D34B-8CEF-84553C45D5B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BAC4710-DA05-BE88-FA0F-9ADAAB99DE5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ACEE956-FDB7-7AC2-1334-B725DD53B7A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4DF6CEF-B081-5AE2-20E3-B8912F49142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Kan upplevas kränkande eller som en onödig övervakning</a:t>
            </a:r>
          </a:p>
          <a:p>
            <a:pPr marL="171450" indent="-171450">
              <a:buFontTx/>
              <a:buChar char="-"/>
            </a:pPr>
            <a:r>
              <a:rPr lang="sv-SE" sz="1200" kern="1200" noProof="0">
                <a:solidFill>
                  <a:schemeClr val="tx1"/>
                </a:solidFill>
                <a:effectLst/>
                <a:latin typeface="+mn-lt"/>
                <a:ea typeface="+mn-ea"/>
                <a:cs typeface="+mn-cs"/>
              </a:rPr>
              <a:t>Saknas mänsklig bedömning eftersom det sker automatiskt. Risken är att systemet missförstår något där det saknas datapunkter. T.ex. Att en elev är med i elevkåren och av denna orsak har frånvaron från lektioner. </a:t>
            </a:r>
          </a:p>
          <a:p>
            <a:pPr marL="171450" indent="-171450">
              <a:buFontTx/>
              <a:buChar char="-"/>
            </a:pPr>
            <a:r>
              <a:rPr lang="sv-SE" sz="1200" kern="1200" noProof="0">
                <a:solidFill>
                  <a:schemeClr val="tx1"/>
                </a:solidFill>
                <a:effectLst/>
                <a:latin typeface="+mn-lt"/>
                <a:ea typeface="+mn-ea"/>
                <a:cs typeface="+mn-cs"/>
              </a:rPr>
              <a:t>Risk för missförstånd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a:solidFill>
                  <a:schemeClr val="tx1"/>
                </a:solidFill>
                <a:effectLst/>
                <a:latin typeface="+mn-lt"/>
                <a:ea typeface="+mn-ea"/>
                <a:cs typeface="+mn-cs"/>
              </a:rPr>
              <a:t>Hur </a:t>
            </a:r>
            <a:r>
              <a:rPr lang="en-US" sz="1200" kern="1200" err="1">
                <a:solidFill>
                  <a:schemeClr val="tx1"/>
                </a:solidFill>
                <a:effectLst/>
                <a:latin typeface="+mn-lt"/>
                <a:ea typeface="+mn-ea"/>
                <a:cs typeface="+mn-cs"/>
              </a:rPr>
              <a:t>tänker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ni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ifall</a:t>
            </a:r>
            <a:r>
              <a:rPr lang="en-US" sz="1200" kern="1200">
                <a:solidFill>
                  <a:schemeClr val="tx1"/>
                </a:solidFill>
                <a:effectLst/>
                <a:latin typeface="+mn-lt"/>
                <a:ea typeface="+mn-ea"/>
                <a:cs typeface="+mn-cs"/>
              </a:rPr>
              <a:t> det </a:t>
            </a:r>
            <a:r>
              <a:rPr lang="en-US" sz="1200" kern="1200" err="1">
                <a:solidFill>
                  <a:schemeClr val="tx1"/>
                </a:solidFill>
                <a:effectLst/>
                <a:latin typeface="+mn-lt"/>
                <a:ea typeface="+mn-ea"/>
                <a:cs typeface="+mn-cs"/>
              </a:rPr>
              <a:t>visar</a:t>
            </a:r>
            <a:r>
              <a:rPr lang="en-US" sz="1200" kern="1200">
                <a:solidFill>
                  <a:schemeClr val="tx1"/>
                </a:solidFill>
                <a:effectLst/>
                <a:latin typeface="+mn-lt"/>
                <a:ea typeface="+mn-ea"/>
                <a:cs typeface="+mn-cs"/>
              </a:rPr>
              <a:t> sig </a:t>
            </a:r>
            <a:r>
              <a:rPr lang="en-US" sz="1200" kern="1200" err="1">
                <a:solidFill>
                  <a:schemeClr val="tx1"/>
                </a:solidFill>
                <a:effectLst/>
                <a:latin typeface="+mn-lt"/>
                <a:ea typeface="+mn-ea"/>
                <a:cs typeface="+mn-cs"/>
              </a:rPr>
              <a:t>att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detta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gör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eleverna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bättre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skolan</a:t>
            </a:r>
            <a:r>
              <a:rPr lang="en-US" sz="120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err="1">
                <a:solidFill>
                  <a:schemeClr val="tx1"/>
                </a:solidFill>
                <a:effectLst/>
                <a:latin typeface="+mn-lt"/>
                <a:ea typeface="+mn-ea"/>
                <a:cs typeface="+mn-cs"/>
              </a:rPr>
              <a:t>Skiljer</a:t>
            </a:r>
            <a:r>
              <a:rPr lang="en-US" sz="1200" kern="1200">
                <a:solidFill>
                  <a:schemeClr val="tx1"/>
                </a:solidFill>
                <a:effectLst/>
                <a:latin typeface="+mn-lt"/>
                <a:ea typeface="+mn-ea"/>
                <a:cs typeface="+mn-cs"/>
              </a:rPr>
              <a:t> sig </a:t>
            </a:r>
            <a:r>
              <a:rPr lang="en-US" sz="1200" kern="1200" err="1">
                <a:solidFill>
                  <a:schemeClr val="tx1"/>
                </a:solidFill>
                <a:effectLst/>
                <a:latin typeface="+mn-lt"/>
                <a:ea typeface="+mn-ea"/>
                <a:cs typeface="+mn-cs"/>
              </a:rPr>
              <a:t>detta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från</a:t>
            </a:r>
            <a:r>
              <a:rPr lang="en-US" sz="1200" kern="1200">
                <a:solidFill>
                  <a:schemeClr val="tx1"/>
                </a:solidFill>
                <a:effectLst/>
                <a:latin typeface="+mn-lt"/>
                <a:ea typeface="+mn-ea"/>
                <a:cs typeface="+mn-cs"/>
              </a:rPr>
              <a:t> at </a:t>
            </a:r>
            <a:r>
              <a:rPr lang="en-US" sz="1200" kern="1200" err="1">
                <a:solidFill>
                  <a:schemeClr val="tx1"/>
                </a:solidFill>
                <a:effectLst/>
                <a:latin typeface="+mn-lt"/>
                <a:ea typeface="+mn-ea"/>
                <a:cs typeface="+mn-cs"/>
              </a:rPr>
              <a:t>vårdnadshavarna</a:t>
            </a:r>
            <a:r>
              <a:rPr lang="en-US" sz="1200" kern="1200">
                <a:solidFill>
                  <a:schemeClr val="tx1"/>
                </a:solidFill>
                <a:effectLst/>
                <a:latin typeface="+mn-lt"/>
                <a:ea typeface="+mn-ea"/>
                <a:cs typeface="+mn-cs"/>
              </a:rPr>
              <a:t> redan </a:t>
            </a:r>
            <a:r>
              <a:rPr lang="en-US" sz="1200" kern="1200" err="1">
                <a:solidFill>
                  <a:schemeClr val="tx1"/>
                </a:solidFill>
                <a:effectLst/>
                <a:latin typeface="+mn-lt"/>
                <a:ea typeface="+mn-ea"/>
                <a:cs typeface="+mn-cs"/>
              </a:rPr>
              <a:t>kan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gå</a:t>
            </a:r>
            <a:r>
              <a:rPr lang="en-US" sz="1200" kern="1200">
                <a:solidFill>
                  <a:schemeClr val="tx1"/>
                </a:solidFill>
                <a:effectLst/>
                <a:latin typeface="+mn-lt"/>
                <a:ea typeface="+mn-ea"/>
                <a:cs typeface="+mn-cs"/>
              </a:rPr>
              <a:t> in </a:t>
            </a:r>
            <a:r>
              <a:rPr lang="en-US" sz="1200" kern="1200" err="1">
                <a:solidFill>
                  <a:schemeClr val="tx1"/>
                </a:solidFill>
                <a:effectLst/>
                <a:latin typeface="+mn-lt"/>
                <a:ea typeface="+mn-ea"/>
                <a:cs typeface="+mn-cs"/>
              </a:rPr>
              <a:t>och</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kolla</a:t>
            </a:r>
            <a:r>
              <a:rPr lang="en-US" sz="1200" kern="1200">
                <a:solidFill>
                  <a:schemeClr val="tx1"/>
                </a:solidFill>
                <a:effectLst/>
                <a:latin typeface="+mn-lt"/>
                <a:ea typeface="+mn-ea"/>
                <a:cs typeface="+mn-cs"/>
              </a:rPr>
              <a:t>?</a:t>
            </a:r>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18DD4980-288E-D6B5-A5D0-3042417F443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18679FB-7849-D1FF-A308-AF3D67F22C3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24414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06D38-4DE1-2690-D381-4ED07265362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CECCB-C6AE-E099-E1B8-81B09B1147D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E61DBE3-FABB-F19A-7E32-891BD00B8AC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8BE7759-BDF4-C5E5-9F28-2D452217C2B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96F5CB7-7396-81BC-5B9D-AFE478346A8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sz="1200" kern="1200" noProof="0">
                <a:solidFill>
                  <a:schemeClr val="tx1"/>
                </a:solidFill>
                <a:effectLst/>
                <a:latin typeface="+mn-lt"/>
                <a:ea typeface="+mn-ea"/>
                <a:cs typeface="+mn-cs"/>
              </a:rPr>
              <a:t>Var placerar sig eleverna/grupperna på skalan?</a:t>
            </a:r>
          </a:p>
          <a:p>
            <a:r>
              <a:rPr lang="sv-SE" sz="1200" kern="1200" noProof="0">
                <a:solidFill>
                  <a:schemeClr val="tx1"/>
                </a:solidFill>
                <a:effectLst/>
                <a:latin typeface="+mn-lt"/>
                <a:ea typeface="+mn-ea"/>
                <a:cs typeface="+mn-cs"/>
              </a:rPr>
              <a:t>Be elever på olika ställen på skalan redogöra för hur de tänker. Vilka fördelar eller risker ser de? Ser alla samma fördelar eller risker? Hittar vi en koncensus?</a:t>
            </a:r>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Transparensen är en risk. Oklart hur tydligt det syns för vårdnadshavare att det är ett AI-system som översatt kommunikationen. Ifall systemet har gjort en miss i översättningen kan det leda till missförstånd om vårdnadshavaren inte varit medveten om att översättningen är gjord av AI. </a:t>
            </a:r>
          </a:p>
          <a:p>
            <a:pPr marL="171450" indent="-171450">
              <a:buFontTx/>
              <a:buChar char="-"/>
            </a:pPr>
            <a:r>
              <a:rPr lang="sv-SE" sz="1200" kern="1200" noProof="0">
                <a:solidFill>
                  <a:schemeClr val="tx1"/>
                </a:solidFill>
                <a:effectLst/>
                <a:latin typeface="+mn-lt"/>
                <a:ea typeface="+mn-ea"/>
                <a:cs typeface="+mn-cs"/>
              </a:rPr>
              <a:t>Mänsklig kontroll kan saknas. Hur rapporterar man fel etc.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a:solidFill>
                  <a:schemeClr val="tx1"/>
                </a:solidFill>
                <a:effectLst/>
                <a:latin typeface="+mn-lt"/>
                <a:ea typeface="+mn-ea"/>
                <a:cs typeface="+mn-cs"/>
              </a:rPr>
              <a:t>Vet man </a:t>
            </a:r>
            <a:r>
              <a:rPr lang="en-US" sz="1200" kern="1200" err="1">
                <a:solidFill>
                  <a:schemeClr val="tx1"/>
                </a:solidFill>
                <a:effectLst/>
                <a:latin typeface="+mn-lt"/>
                <a:ea typeface="+mn-ea"/>
                <a:cs typeface="+mn-cs"/>
              </a:rPr>
              <a:t>egentligen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vad</a:t>
            </a:r>
            <a:r>
              <a:rPr lang="en-US" sz="1200" kern="1200">
                <a:solidFill>
                  <a:schemeClr val="tx1"/>
                </a:solidFill>
                <a:effectLst/>
                <a:latin typeface="+mn-lt"/>
                <a:ea typeface="+mn-ea"/>
                <a:cs typeface="+mn-cs"/>
              </a:rPr>
              <a:t> man </a:t>
            </a:r>
            <a:r>
              <a:rPr lang="en-US" sz="1200" kern="1200" err="1">
                <a:solidFill>
                  <a:schemeClr val="tx1"/>
                </a:solidFill>
                <a:effectLst/>
                <a:latin typeface="+mn-lt"/>
                <a:ea typeface="+mn-ea"/>
                <a:cs typeface="+mn-cs"/>
              </a:rPr>
              <a:t>har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skrivit</a:t>
            </a:r>
            <a:r>
              <a:rPr lang="en-US" sz="120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err="1">
                <a:solidFill>
                  <a:schemeClr val="tx1"/>
                </a:solidFill>
                <a:effectLst/>
                <a:latin typeface="+mn-lt"/>
                <a:ea typeface="+mn-ea"/>
                <a:cs typeface="+mn-cs"/>
              </a:rPr>
              <a:t>Samlar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företag</a:t>
            </a:r>
            <a:r>
              <a:rPr lang="en-US" sz="1200" kern="1200">
                <a:solidFill>
                  <a:schemeClr val="tx1"/>
                </a:solidFill>
                <a:effectLst/>
                <a:latin typeface="+mn-lt"/>
                <a:ea typeface="+mn-ea"/>
                <a:cs typeface="+mn-cs"/>
              </a:rPr>
              <a:t> det man </a:t>
            </a:r>
            <a:r>
              <a:rPr lang="en-US" sz="1200" kern="1200" err="1">
                <a:solidFill>
                  <a:schemeClr val="tx1"/>
                </a:solidFill>
                <a:effectLst/>
                <a:latin typeface="+mn-lt"/>
                <a:ea typeface="+mn-ea"/>
                <a:cs typeface="+mn-cs"/>
              </a:rPr>
              <a:t>skriver</a:t>
            </a:r>
            <a:r>
              <a:rPr lang="en-US" sz="120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a:solidFill>
                  <a:schemeClr val="tx1"/>
                </a:solidFill>
                <a:effectLst/>
                <a:latin typeface="+mn-lt"/>
                <a:ea typeface="+mn-ea"/>
                <a:cs typeface="+mn-cs"/>
              </a:rPr>
              <a:t>Finns det </a:t>
            </a:r>
            <a:r>
              <a:rPr lang="en-US" sz="1200" kern="1200" err="1">
                <a:solidFill>
                  <a:schemeClr val="tx1"/>
                </a:solidFill>
                <a:effectLst/>
                <a:latin typeface="+mn-lt"/>
                <a:ea typeface="+mn-ea"/>
                <a:cs typeface="+mn-cs"/>
              </a:rPr>
              <a:t>en</a:t>
            </a:r>
            <a:r>
              <a:rPr lang="en-US" sz="1200" kern="1200">
                <a:solidFill>
                  <a:schemeClr val="tx1"/>
                </a:solidFill>
                <a:effectLst/>
                <a:latin typeface="+mn-lt"/>
                <a:ea typeface="+mn-ea"/>
                <a:cs typeface="+mn-cs"/>
              </a:rPr>
              <a:t> risk </a:t>
            </a:r>
            <a:r>
              <a:rPr lang="en-US" sz="1200" kern="1200" err="1">
                <a:solidFill>
                  <a:schemeClr val="tx1"/>
                </a:solidFill>
                <a:effectLst/>
                <a:latin typeface="+mn-lt"/>
                <a:ea typeface="+mn-ea"/>
                <a:cs typeface="+mn-cs"/>
              </a:rPr>
              <a:t>att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systemet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gör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meddelandet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trevligare</a:t>
            </a:r>
            <a:r>
              <a:rPr lang="en-US" sz="1200" kern="1200">
                <a:solidFill>
                  <a:schemeClr val="tx1"/>
                </a:solidFill>
                <a:effectLst/>
                <a:latin typeface="+mn-lt"/>
                <a:ea typeface="+mn-ea"/>
                <a:cs typeface="+mn-cs"/>
              </a:rPr>
              <a:t>/tar bort </a:t>
            </a:r>
            <a:r>
              <a:rPr lang="en-US" sz="1200" kern="1200" err="1">
                <a:solidFill>
                  <a:schemeClr val="tx1"/>
                </a:solidFill>
                <a:effectLst/>
                <a:latin typeface="+mn-lt"/>
                <a:ea typeface="+mn-ea"/>
                <a:cs typeface="+mn-cs"/>
              </a:rPr>
              <a:t>obehagliga</a:t>
            </a:r>
            <a:r>
              <a:rPr lang="en-US" sz="1200" kern="1200">
                <a:solidFill>
                  <a:schemeClr val="tx1"/>
                </a:solidFill>
                <a:effectLst/>
                <a:latin typeface="+mn-lt"/>
                <a:ea typeface="+mn-ea"/>
                <a:cs typeface="+mn-cs"/>
              </a:rPr>
              <a:t>, men </a:t>
            </a:r>
            <a:r>
              <a:rPr lang="en-US" sz="1200" kern="1200" err="1">
                <a:solidFill>
                  <a:schemeClr val="tx1"/>
                </a:solidFill>
                <a:effectLst/>
                <a:latin typeface="+mn-lt"/>
                <a:ea typeface="+mn-ea"/>
                <a:cs typeface="+mn-cs"/>
              </a:rPr>
              <a:t>viktigare</a:t>
            </a:r>
            <a:r>
              <a:rPr lang="en-US" sz="1200" kern="1200">
                <a:solidFill>
                  <a:schemeClr val="tx1"/>
                </a:solidFill>
                <a:effectLst/>
                <a:latin typeface="+mn-lt"/>
                <a:ea typeface="+mn-ea"/>
                <a:cs typeface="+mn-cs"/>
              </a:rPr>
              <a:t> saker. Vem </a:t>
            </a:r>
            <a:r>
              <a:rPr lang="en-US" sz="1200" kern="1200" err="1">
                <a:solidFill>
                  <a:schemeClr val="tx1"/>
                </a:solidFill>
                <a:effectLst/>
                <a:latin typeface="+mn-lt"/>
                <a:ea typeface="+mn-ea"/>
                <a:cs typeface="+mn-cs"/>
              </a:rPr>
              <a:t>är</a:t>
            </a:r>
            <a:r>
              <a:rPr lang="en-US" sz="1200" kern="1200">
                <a:solidFill>
                  <a:schemeClr val="tx1"/>
                </a:solidFill>
                <a:effectLst/>
                <a:latin typeface="+mn-lt"/>
                <a:ea typeface="+mn-ea"/>
                <a:cs typeface="+mn-cs"/>
              </a:rPr>
              <a:t> det </a:t>
            </a:r>
            <a:r>
              <a:rPr lang="en-US" sz="1200" kern="1200" err="1">
                <a:solidFill>
                  <a:schemeClr val="tx1"/>
                </a:solidFill>
                <a:effectLst/>
                <a:latin typeface="+mn-lt"/>
                <a:ea typeface="+mn-ea"/>
                <a:cs typeface="+mn-cs"/>
              </a:rPr>
              <a:t>då</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som</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bestämmer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vad</a:t>
            </a:r>
            <a:r>
              <a:rPr lang="en-US" sz="1200" kern="1200">
                <a:solidFill>
                  <a:schemeClr val="tx1"/>
                </a:solidFill>
                <a:effectLst/>
                <a:latin typeface="+mn-lt"/>
                <a:ea typeface="+mn-ea"/>
                <a:cs typeface="+mn-cs"/>
              </a:rPr>
              <a:t> vi </a:t>
            </a:r>
            <a:r>
              <a:rPr lang="en-US" sz="1200" kern="1200" err="1">
                <a:solidFill>
                  <a:schemeClr val="tx1"/>
                </a:solidFill>
                <a:effectLst/>
                <a:latin typeface="+mn-lt"/>
                <a:ea typeface="+mn-ea"/>
                <a:cs typeface="+mn-cs"/>
              </a:rPr>
              <a:t>skriver</a:t>
            </a:r>
            <a:r>
              <a:rPr lang="en-US" sz="1200" kern="1200">
                <a:solidFill>
                  <a:schemeClr val="tx1"/>
                </a:solidFill>
                <a:effectLst/>
                <a:latin typeface="+mn-lt"/>
                <a:ea typeface="+mn-ea"/>
                <a:cs typeface="+mn-cs"/>
              </a:rPr>
              <a:t>?</a:t>
            </a:r>
          </a:p>
          <a:p>
            <a:pPr marL="171450" indent="-171450">
              <a:buFontTx/>
              <a:buChar char="-"/>
            </a:pPr>
            <a:endParaRPr lang="sv-SE" sz="1200" kern="1200" noProof="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CFE20023-6EE5-0280-E53E-7D2B78E5B1A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61E7D8B-B750-74EE-9F56-8B68C339012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13247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A7CFA-2669-FD81-350B-496A4820331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7E4E1BC-D55B-A73A-5599-2600B32973D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A8BC90E-8A38-A167-AB5A-A730165BC7B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6697633-31F9-0159-A416-590F6348498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09AB0F4-8303-2678-E5EE-484A6B4E3EC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En risk kan vara hur datalagringen sker eftersom det är privata diskussioner</a:t>
            </a:r>
          </a:p>
          <a:p>
            <a:pPr marL="171450" indent="-171450">
              <a:buFontTx/>
              <a:buChar char="-"/>
            </a:pPr>
            <a:r>
              <a:rPr lang="sv-SE" sz="1200" kern="1200" noProof="0">
                <a:solidFill>
                  <a:schemeClr val="tx1"/>
                </a:solidFill>
                <a:effectLst/>
                <a:latin typeface="+mn-lt"/>
                <a:ea typeface="+mn-ea"/>
                <a:cs typeface="+mn-cs"/>
              </a:rPr>
              <a:t>En annan risk är att systemet kan ge felaktiga svar av olika orsaker</a:t>
            </a:r>
          </a:p>
          <a:p>
            <a:pPr marL="171450" indent="-171450">
              <a:buFontTx/>
              <a:buChar char="-"/>
            </a:pPr>
            <a:r>
              <a:rPr lang="sv-SE" sz="1200" kern="1200" noProof="0">
                <a:solidFill>
                  <a:schemeClr val="tx1"/>
                </a:solidFill>
                <a:effectLst/>
                <a:latin typeface="+mn-lt"/>
                <a:ea typeface="+mn-ea"/>
                <a:cs typeface="+mn-cs"/>
              </a:rPr>
              <a:t>I regel är riskerna ganska små</a:t>
            </a:r>
          </a:p>
          <a:p>
            <a:pPr marL="171450" indent="-171450">
              <a:buFontTx/>
              <a:buChar char="-"/>
            </a:pPr>
            <a:r>
              <a:rPr lang="sv-SE" sz="1200" kern="1200" noProof="0">
                <a:solidFill>
                  <a:schemeClr val="tx1"/>
                </a:solidFill>
                <a:effectLst/>
                <a:latin typeface="+mn-lt"/>
                <a:ea typeface="+mn-ea"/>
                <a:cs typeface="+mn-cs"/>
              </a:rPr>
              <a:t>Vad händer om elever ändå skriver privata saker till den?</a:t>
            </a:r>
          </a:p>
        </p:txBody>
      </p:sp>
      <p:sp>
        <p:nvSpPr>
          <p:cNvPr id="6" name="Footer Placeholder 5">
            <a:extLst>
              <a:ext uri="{FF2B5EF4-FFF2-40B4-BE49-F238E27FC236}">
                <a16:creationId xmlns:a16="http://schemas.microsoft.com/office/drawing/2014/main" id="{567B5F00-7C36-5675-BE36-26DB4688C88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91F895D-3D12-C48F-E16A-8A173321B06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64425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A9FC7-6BB4-7CC2-E94A-D11581FF2A2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83BBBA-8837-0D07-0EC6-75D3A58AA45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77A14DB-21E9-755F-2FD3-1B834EA9C0B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1AA4621-1BF5-FE73-5F1D-E42C28E88FE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557CBCD-CE28-467B-B742-EF7F1784D63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Fördelar och nackdelar med AI-respons gentemot kamrat- eller lärarrespons. (Känner elevens styrkor, mänsklig kontakt vs direkt respons när som helst)</a:t>
            </a:r>
          </a:p>
          <a:p>
            <a:pPr marL="171450" indent="-171450">
              <a:buFontTx/>
              <a:buChar char="-"/>
            </a:pPr>
            <a:r>
              <a:rPr lang="sv-SE" sz="1200" kern="1200" noProof="0">
                <a:solidFill>
                  <a:schemeClr val="tx1"/>
                </a:solidFill>
                <a:effectLst/>
                <a:latin typeface="+mn-lt"/>
                <a:ea typeface="+mn-ea"/>
                <a:cs typeface="+mn-cs"/>
              </a:rPr>
              <a:t>När är det ok att använda systemet? </a:t>
            </a:r>
          </a:p>
          <a:p>
            <a:pPr marL="171450" indent="-171450">
              <a:buFontTx/>
              <a:buChar char="-"/>
            </a:pPr>
            <a:r>
              <a:rPr lang="sv-SE" sz="1200" kern="1200" noProof="0">
                <a:solidFill>
                  <a:schemeClr val="tx1"/>
                </a:solidFill>
                <a:effectLst/>
                <a:latin typeface="+mn-lt"/>
                <a:ea typeface="+mn-ea"/>
                <a:cs typeface="+mn-cs"/>
              </a:rPr>
              <a:t>Finns det en risk att systemet missförstår uppgiften och ger dålig respons (ex. tonar ner den egna synen i en reflekterande eller argumenterande text)</a:t>
            </a:r>
          </a:p>
          <a:p>
            <a:pPr marL="171450" indent="-171450">
              <a:buFontTx/>
              <a:buChar char="-"/>
            </a:pPr>
            <a:r>
              <a:rPr lang="sv-SE" sz="1200" kern="1200" noProof="0">
                <a:solidFill>
                  <a:schemeClr val="tx1"/>
                </a:solidFill>
                <a:effectLst/>
                <a:latin typeface="+mn-lt"/>
                <a:ea typeface="+mn-ea"/>
                <a:cs typeface="+mn-cs"/>
              </a:rPr>
              <a:t>Finns det en risk att system är för positivt?</a:t>
            </a:r>
          </a:p>
        </p:txBody>
      </p:sp>
      <p:sp>
        <p:nvSpPr>
          <p:cNvPr id="6" name="Footer Placeholder 5">
            <a:extLst>
              <a:ext uri="{FF2B5EF4-FFF2-40B4-BE49-F238E27FC236}">
                <a16:creationId xmlns:a16="http://schemas.microsoft.com/office/drawing/2014/main" id="{1C9F5707-5CF8-FD59-9A51-E0BEC4419F4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D0482F0-6093-E058-808D-AD09F60D9B0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69543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DD21D-3AE6-6F94-567F-7F3F43D119C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E43D75-9426-62FC-AFAE-5836851AE1B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DFB9011-D25D-B6AD-458E-E415BEE2444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B30FEC4-4668-B541-3A89-0AE2684E31B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965C8D1-4B6B-E479-184F-A60903EE7B4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Är det rättvist att lärare får använda AI för att generera material men inte eleverna?</a:t>
            </a:r>
          </a:p>
          <a:p>
            <a:pPr marL="171450" indent="-171450">
              <a:buFontTx/>
              <a:buChar char="-"/>
            </a:pPr>
            <a:r>
              <a:rPr lang="sv-SE" sz="1200" kern="1200" noProof="0">
                <a:solidFill>
                  <a:schemeClr val="tx1"/>
                </a:solidFill>
                <a:effectLst/>
                <a:latin typeface="+mn-lt"/>
                <a:ea typeface="+mn-ea"/>
                <a:cs typeface="+mn-cs"/>
              </a:rPr>
              <a:t>Vad betyder det att vara transparent när man använder AI?</a:t>
            </a:r>
          </a:p>
          <a:p>
            <a:pPr marL="171450" indent="-171450">
              <a:buFontTx/>
              <a:buChar char="-"/>
            </a:pPr>
            <a:r>
              <a:rPr lang="sv-SE" sz="1200" kern="1200" noProof="0">
                <a:solidFill>
                  <a:schemeClr val="tx1"/>
                </a:solidFill>
                <a:effectLst/>
                <a:latin typeface="+mn-lt"/>
                <a:ea typeface="+mn-ea"/>
                <a:cs typeface="+mn-cs"/>
              </a:rPr>
              <a:t>Kan vi vara säkra på att materialet blir korrekt? Vems ansvar är det att kolla att inga fel finns?</a:t>
            </a:r>
          </a:p>
        </p:txBody>
      </p:sp>
      <p:sp>
        <p:nvSpPr>
          <p:cNvPr id="6" name="Footer Placeholder 5">
            <a:extLst>
              <a:ext uri="{FF2B5EF4-FFF2-40B4-BE49-F238E27FC236}">
                <a16:creationId xmlns:a16="http://schemas.microsoft.com/office/drawing/2014/main" id="{36740F36-3040-05EE-4E11-CFBDB2B0951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F58273D-E3FD-C443-DB5A-643FCD4D874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72719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3E0DB-E65A-E14D-261C-F342BD3E1AE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6F24A5-D862-B228-1B5B-138E6470236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0E113C7-D37E-EF2D-30AF-409D674261F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78BC516-3E7B-4BCD-1B2C-57E49911FB8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BA7495E-1048-D8EF-5595-88994B078E0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koncensus?</a:t>
            </a:r>
            <a:endParaRPr lang="sv-SE"/>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Eventuellt en risk att sociala relationer skadas eller inte utvecklas. 7orna kanske inte lär känna varandra eller personalen på samma sätt om de tyr sig mer till sin AI-</a:t>
            </a:r>
            <a:r>
              <a:rPr lang="sv-SE" sz="1200" kern="1200" noProof="0" err="1">
                <a:solidFill>
                  <a:schemeClr val="tx1"/>
                </a:solidFill>
                <a:effectLst/>
                <a:latin typeface="+mn-lt"/>
                <a:ea typeface="+mn-ea"/>
                <a:cs typeface="+mn-cs"/>
              </a:rPr>
              <a:t>vänelev</a:t>
            </a:r>
            <a:r>
              <a:rPr lang="sv-SE" sz="1200" kern="1200" noProof="0">
                <a:solidFill>
                  <a:schemeClr val="tx1"/>
                </a:solidFill>
                <a:effectLst/>
                <a:latin typeface="+mn-lt"/>
                <a:ea typeface="+mn-ea"/>
                <a:cs typeface="+mn-cs"/>
              </a:rPr>
              <a:t>.</a:t>
            </a:r>
          </a:p>
          <a:p>
            <a:pPr marL="171450" indent="-171450">
              <a:buFontTx/>
              <a:buChar char="-"/>
            </a:pPr>
            <a:r>
              <a:rPr lang="sv-SE" sz="1200" kern="1200" noProof="0">
                <a:solidFill>
                  <a:schemeClr val="tx1"/>
                </a:solidFill>
                <a:effectLst/>
                <a:latin typeface="+mn-lt"/>
                <a:ea typeface="+mn-ea"/>
                <a:cs typeface="+mn-cs"/>
              </a:rPr>
              <a:t>Risk att AI-</a:t>
            </a:r>
            <a:r>
              <a:rPr lang="sv-SE" sz="1200" kern="1200" noProof="0" err="1">
                <a:solidFill>
                  <a:schemeClr val="tx1"/>
                </a:solidFill>
                <a:effectLst/>
                <a:latin typeface="+mn-lt"/>
                <a:ea typeface="+mn-ea"/>
                <a:cs typeface="+mn-cs"/>
              </a:rPr>
              <a:t>väneleven</a:t>
            </a:r>
            <a:r>
              <a:rPr lang="sv-SE" sz="1200" kern="1200" noProof="0">
                <a:solidFill>
                  <a:schemeClr val="tx1"/>
                </a:solidFill>
                <a:effectLst/>
                <a:latin typeface="+mn-lt"/>
                <a:ea typeface="+mn-ea"/>
                <a:cs typeface="+mn-cs"/>
              </a:rPr>
              <a:t> stöder eleven på fel sätt och ingen förutom eleven själv kan reagera på det. Kan vara ett större steg att ta kontakt med en mänsklig vän eller vuxen ifall man känner sig ledsen av någon orsak.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err="1">
                <a:solidFill>
                  <a:schemeClr val="tx1"/>
                </a:solidFill>
                <a:effectLst/>
                <a:latin typeface="+mn-lt"/>
                <a:ea typeface="+mn-ea"/>
                <a:cs typeface="+mn-cs"/>
              </a:rPr>
              <a:t>Är</a:t>
            </a:r>
            <a:r>
              <a:rPr lang="en-US" sz="1200" kern="1200">
                <a:solidFill>
                  <a:schemeClr val="tx1"/>
                </a:solidFill>
                <a:effectLst/>
                <a:latin typeface="+mn-lt"/>
                <a:ea typeface="+mn-ea"/>
                <a:cs typeface="+mn-cs"/>
              </a:rPr>
              <a:t> det bra </a:t>
            </a:r>
            <a:r>
              <a:rPr lang="en-US" sz="1200" kern="1200" err="1">
                <a:solidFill>
                  <a:schemeClr val="tx1"/>
                </a:solidFill>
                <a:effectLst/>
                <a:latin typeface="+mn-lt"/>
                <a:ea typeface="+mn-ea"/>
                <a:cs typeface="+mn-cs"/>
              </a:rPr>
              <a:t>att</a:t>
            </a:r>
            <a:r>
              <a:rPr lang="en-US" sz="1200" kern="1200">
                <a:solidFill>
                  <a:schemeClr val="tx1"/>
                </a:solidFill>
                <a:effectLst/>
                <a:latin typeface="+mn-lt"/>
                <a:ea typeface="+mn-ea"/>
                <a:cs typeface="+mn-cs"/>
              </a:rPr>
              <a:t> de </a:t>
            </a:r>
            <a:r>
              <a:rPr lang="en-US" sz="1200" kern="1200" err="1">
                <a:solidFill>
                  <a:schemeClr val="tx1"/>
                </a:solidFill>
                <a:effectLst/>
                <a:latin typeface="+mn-lt"/>
                <a:ea typeface="+mn-ea"/>
                <a:cs typeface="+mn-cs"/>
              </a:rPr>
              <a:t>här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kan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vara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vän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åt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elever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som</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inte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andra</a:t>
            </a:r>
            <a:r>
              <a:rPr lang="en-US" sz="120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a:solidFill>
                  <a:schemeClr val="tx1"/>
                </a:solidFill>
                <a:effectLst/>
                <a:latin typeface="+mn-lt"/>
                <a:ea typeface="+mn-ea"/>
                <a:cs typeface="+mn-cs"/>
              </a:rPr>
              <a:t>Formas eleven av AI-</a:t>
            </a:r>
            <a:r>
              <a:rPr lang="en-US" sz="1200" kern="1200" err="1">
                <a:solidFill>
                  <a:schemeClr val="tx1"/>
                </a:solidFill>
                <a:effectLst/>
                <a:latin typeface="+mn-lt"/>
                <a:ea typeface="+mn-ea"/>
                <a:cs typeface="+mn-cs"/>
              </a:rPr>
              <a:t>väneleven</a:t>
            </a:r>
            <a:r>
              <a:rPr lang="en-US" sz="120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err="1">
                <a:solidFill>
                  <a:schemeClr val="tx1"/>
                </a:solidFill>
                <a:effectLst/>
                <a:latin typeface="+mn-lt"/>
                <a:ea typeface="+mn-ea"/>
                <a:cs typeface="+mn-cs"/>
              </a:rPr>
              <a:t>Är</a:t>
            </a:r>
            <a:r>
              <a:rPr lang="en-US" sz="1200" kern="1200">
                <a:solidFill>
                  <a:schemeClr val="tx1"/>
                </a:solidFill>
                <a:effectLst/>
                <a:latin typeface="+mn-lt"/>
                <a:ea typeface="+mn-ea"/>
                <a:cs typeface="+mn-cs"/>
              </a:rPr>
              <a:t> det ok </a:t>
            </a:r>
            <a:r>
              <a:rPr lang="en-US" sz="1200" kern="1200" err="1">
                <a:solidFill>
                  <a:schemeClr val="tx1"/>
                </a:solidFill>
                <a:effectLst/>
                <a:latin typeface="+mn-lt"/>
                <a:ea typeface="+mn-ea"/>
                <a:cs typeface="+mn-cs"/>
              </a:rPr>
              <a:t>att</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skapa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vänskapsband</a:t>
            </a:r>
            <a:r>
              <a:rPr lang="en-US" sz="1200" kern="1200">
                <a:solidFill>
                  <a:schemeClr val="tx1"/>
                </a:solidFill>
                <a:effectLst/>
                <a:latin typeface="+mn-lt"/>
                <a:ea typeface="+mn-ea"/>
                <a:cs typeface="+mn-cs"/>
              </a:rPr>
              <a:t> men </a:t>
            </a:r>
            <a:r>
              <a:rPr lang="en-US" sz="1200" kern="1200" err="1">
                <a:solidFill>
                  <a:schemeClr val="tx1"/>
                </a:solidFill>
                <a:effectLst/>
                <a:latin typeface="+mn-lt"/>
                <a:ea typeface="+mn-ea"/>
                <a:cs typeface="+mn-cs"/>
              </a:rPr>
              <a:t>ett</a:t>
            </a:r>
            <a:r>
              <a:rPr lang="en-US" sz="1200" kern="1200">
                <a:solidFill>
                  <a:schemeClr val="tx1"/>
                </a:solidFill>
                <a:effectLst/>
                <a:latin typeface="+mn-lt"/>
                <a:ea typeface="+mn-ea"/>
                <a:cs typeface="+mn-cs"/>
              </a:rPr>
              <a:t> AI-system?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a:solidFill>
                  <a:schemeClr val="tx1"/>
                </a:solidFill>
                <a:effectLst/>
                <a:latin typeface="+mn-lt"/>
                <a:ea typeface="+mn-ea"/>
                <a:cs typeface="+mn-cs"/>
              </a:rPr>
              <a:t>Kan elven </a:t>
            </a:r>
            <a:r>
              <a:rPr lang="en-US" sz="1200" kern="1200" err="1">
                <a:solidFill>
                  <a:schemeClr val="tx1"/>
                </a:solidFill>
                <a:effectLst/>
                <a:latin typeface="+mn-lt"/>
                <a:ea typeface="+mn-ea"/>
                <a:cs typeface="+mn-cs"/>
              </a:rPr>
              <a:t>börja</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föredra</a:t>
            </a:r>
            <a:r>
              <a:rPr lang="en-US" sz="1200" kern="1200">
                <a:solidFill>
                  <a:schemeClr val="tx1"/>
                </a:solidFill>
                <a:effectLst/>
                <a:latin typeface="+mn-lt"/>
                <a:ea typeface="+mn-ea"/>
                <a:cs typeface="+mn-cs"/>
              </a:rPr>
              <a:t> AI-</a:t>
            </a:r>
            <a:r>
              <a:rPr lang="en-US" sz="1200" kern="1200" err="1">
                <a:solidFill>
                  <a:schemeClr val="tx1"/>
                </a:solidFill>
                <a:effectLst/>
                <a:latin typeface="+mn-lt"/>
                <a:ea typeface="+mn-ea"/>
                <a:cs typeface="+mn-cs"/>
              </a:rPr>
              <a:t>väneleven</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framför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människor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Är</a:t>
            </a:r>
            <a:r>
              <a:rPr lang="en-US" sz="1200" kern="1200">
                <a:solidFill>
                  <a:schemeClr val="tx1"/>
                </a:solidFill>
                <a:effectLst/>
                <a:latin typeface="+mn-lt"/>
                <a:ea typeface="+mn-ea"/>
                <a:cs typeface="+mn-cs"/>
              </a:rPr>
              <a:t> det </a:t>
            </a:r>
            <a:r>
              <a:rPr lang="en-US" sz="1200" kern="1200" err="1">
                <a:solidFill>
                  <a:schemeClr val="tx1"/>
                </a:solidFill>
                <a:effectLst/>
                <a:latin typeface="+mn-lt"/>
                <a:ea typeface="+mn-ea"/>
                <a:cs typeface="+mn-cs"/>
              </a:rPr>
              <a:t>ett</a:t>
            </a:r>
            <a:r>
              <a:rPr lang="en-US" sz="1200" kern="1200">
                <a:solidFill>
                  <a:schemeClr val="tx1"/>
                </a:solidFill>
                <a:effectLst/>
                <a:latin typeface="+mn-lt"/>
                <a:ea typeface="+mn-ea"/>
                <a:cs typeface="+mn-cs"/>
              </a:rPr>
              <a:t> problem?</a:t>
            </a:r>
          </a:p>
          <a:p>
            <a:pPr marL="171450" indent="-171450">
              <a:buFontTx/>
              <a:buChar char="-"/>
            </a:pPr>
            <a:endParaRPr lang="sv-SE" sz="1200" kern="1200" noProof="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ADF4CD65-F844-5758-25C9-442634AB496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B602E0C-2D52-3E2D-8A46-DA1BDA73C70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35008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D3E89-7B6D-BD94-D330-AD1042DC162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7CA0E67-9A24-B4FC-8E30-0B664861BC1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3D81EB3-0B72-2B3D-4AD0-B61F4CFE09A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58C0768-D85E-FAA2-5B43-EFD6C936C55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2D5BC16-E6E8-EE59-6CFD-E9350F53E5C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kern="1200" noProof="0">
                <a:solidFill>
                  <a:schemeClr val="tx1"/>
                </a:solidFill>
                <a:effectLst/>
              </a:rPr>
              <a:t>Var placerar sig eleverna/grupperna på skalan?</a:t>
            </a:r>
            <a:endParaRPr lang="en-US" kern="1200" noProof="0">
              <a:solidFill>
                <a:srgbClr val="444444"/>
              </a:solidFill>
              <a:effectLst/>
            </a:endParaRPr>
          </a:p>
          <a:p>
            <a:r>
              <a:rPr lang="sv-SE" kern="1200" noProof="0">
                <a:solidFill>
                  <a:schemeClr val="tx1"/>
                </a:solidFill>
                <a:effectLst/>
              </a:rPr>
              <a:t>Be elever på olika ställen på skalan redogöra för hur de tänker. Vilka </a:t>
            </a:r>
            <a:r>
              <a:rPr lang="sv-SE"/>
              <a:t>fördelar eller </a:t>
            </a:r>
            <a:r>
              <a:rPr lang="sv-SE" kern="1200" noProof="0">
                <a:solidFill>
                  <a:schemeClr val="tx1"/>
                </a:solidFill>
                <a:effectLst/>
              </a:rPr>
              <a:t>risker ser de? Ser alla samma</a:t>
            </a:r>
            <a:r>
              <a:rPr lang="sv-SE"/>
              <a:t> fördelar eller</a:t>
            </a:r>
            <a:r>
              <a:rPr lang="sv-SE" kern="1200" noProof="0">
                <a:solidFill>
                  <a:schemeClr val="tx1"/>
                </a:solidFill>
                <a:effectLst/>
              </a:rPr>
              <a:t> risker? Hittar vi en konsensus?</a:t>
            </a:r>
            <a:endParaRPr lang="sv-SE">
              <a:ea typeface="Calibri"/>
              <a:cs typeface="Calibri"/>
            </a:endParaRPr>
          </a:p>
          <a:p>
            <a:endParaRPr lang="sv-SE" sz="1200"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noProof="0">
                <a:solidFill>
                  <a:schemeClr val="tx1"/>
                </a:solidFill>
                <a:effectLst/>
                <a:latin typeface="+mn-lt"/>
                <a:ea typeface="+mn-ea"/>
                <a:cs typeface="+mn-cs"/>
              </a:rPr>
              <a:t>Samma påstående som det förra men med ändringen att lärare och utvecklare kommer åt vad som diskuterats. Påverkar det hur eleverna har placerat sig?</a:t>
            </a:r>
          </a:p>
          <a:p>
            <a:endParaRPr lang="sv-SE" sz="1200" kern="1200" noProof="0">
              <a:solidFill>
                <a:schemeClr val="tx1"/>
              </a:solidFill>
              <a:effectLst/>
              <a:latin typeface="+mn-lt"/>
              <a:ea typeface="+mn-ea"/>
              <a:cs typeface="+mn-cs"/>
            </a:endParaRPr>
          </a:p>
          <a:p>
            <a:r>
              <a:rPr lang="sv-SE" sz="1200" kern="1200" noProof="0">
                <a:solidFill>
                  <a:schemeClr val="tx1"/>
                </a:solidFill>
                <a:effectLst/>
                <a:latin typeface="+mn-lt"/>
                <a:ea typeface="+mn-ea"/>
                <a:cs typeface="+mn-cs"/>
              </a:rPr>
              <a:t>Tips: </a:t>
            </a:r>
          </a:p>
          <a:p>
            <a:pPr marL="171450" indent="-171450">
              <a:buFontTx/>
              <a:buChar char="-"/>
            </a:pPr>
            <a:r>
              <a:rPr lang="sv-SE" sz="1200" kern="1200" noProof="0">
                <a:solidFill>
                  <a:schemeClr val="tx1"/>
                </a:solidFill>
                <a:effectLst/>
                <a:latin typeface="+mn-lt"/>
                <a:ea typeface="+mn-ea"/>
                <a:cs typeface="+mn-cs"/>
              </a:rPr>
              <a:t>Vuxna i skolan kan reagera på att någon elev inte mår bra</a:t>
            </a:r>
          </a:p>
          <a:p>
            <a:pPr marL="171450" indent="-171450">
              <a:buFontTx/>
              <a:buChar char="-"/>
            </a:pPr>
            <a:r>
              <a:rPr lang="sv-SE" sz="1200" kern="1200" noProof="0">
                <a:solidFill>
                  <a:schemeClr val="tx1"/>
                </a:solidFill>
                <a:effectLst/>
                <a:latin typeface="+mn-lt"/>
                <a:ea typeface="+mn-ea"/>
                <a:cs typeface="+mn-cs"/>
              </a:rPr>
              <a:t>Utvecklare kan finjustera AI-</a:t>
            </a:r>
            <a:r>
              <a:rPr lang="sv-SE" sz="1200" kern="1200" noProof="0" err="1">
                <a:solidFill>
                  <a:schemeClr val="tx1"/>
                </a:solidFill>
                <a:effectLst/>
                <a:latin typeface="+mn-lt"/>
                <a:ea typeface="+mn-ea"/>
                <a:cs typeface="+mn-cs"/>
              </a:rPr>
              <a:t>vänelevens</a:t>
            </a:r>
            <a:r>
              <a:rPr lang="sv-SE" sz="1200" kern="1200" noProof="0">
                <a:solidFill>
                  <a:schemeClr val="tx1"/>
                </a:solidFill>
                <a:effectLst/>
                <a:latin typeface="+mn-lt"/>
                <a:ea typeface="+mn-ea"/>
                <a:cs typeface="+mn-cs"/>
              </a:rPr>
              <a:t> beteende framöver</a:t>
            </a:r>
          </a:p>
          <a:p>
            <a:pPr marL="171450" indent="-171450">
              <a:buFontTx/>
              <a:buChar char="-"/>
            </a:pPr>
            <a:r>
              <a:rPr lang="sv-SE" sz="1200" kern="1200" noProof="0">
                <a:solidFill>
                  <a:schemeClr val="tx1"/>
                </a:solidFill>
                <a:effectLst/>
                <a:latin typeface="+mn-lt"/>
                <a:ea typeface="+mn-ea"/>
                <a:cs typeface="+mn-cs"/>
              </a:rPr>
              <a:t>Kan upplevas kränkande</a:t>
            </a:r>
          </a:p>
          <a:p>
            <a:pPr marL="171450" indent="-171450">
              <a:buFontTx/>
              <a:buChar char="-"/>
            </a:pPr>
            <a:r>
              <a:rPr lang="sv-SE" sz="1200" kern="1200" noProof="0">
                <a:solidFill>
                  <a:schemeClr val="tx1"/>
                </a:solidFill>
                <a:effectLst/>
                <a:latin typeface="+mn-lt"/>
                <a:ea typeface="+mn-ea"/>
                <a:cs typeface="+mn-cs"/>
              </a:rPr>
              <a:t>Vuxna kan kolla ifall eleven förlitar sig för mycket på den</a:t>
            </a:r>
          </a:p>
          <a:p>
            <a:endParaRPr lang="en-US" sz="120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B7580618-F711-7932-177E-15ABA9BEF0C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634AE0D-B2BF-6CC8-10D1-B58F4E8A338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43886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05DCA-B053-C156-44BE-1E26943A90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0BA60-B2EC-9FAF-6AC1-641672879F67}"/>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F2A040FE-4D6B-7994-993A-B188F4082FED}"/>
              </a:ext>
            </a:extLst>
          </p:cNvPr>
          <p:cNvSpPr>
            <a:spLocks noGrp="1"/>
          </p:cNvSpPr>
          <p:nvPr>
            <p:ph type="body" idx="1"/>
          </p:nvPr>
        </p:nvSpPr>
        <p:spPr/>
        <p:txBody>
          <a:bodyPr/>
          <a:lstStyle/>
          <a:p>
            <a:r>
              <a:rPr lang="sv-SE" b="0" noProof="0" dirty="0">
                <a:solidFill>
                  <a:schemeClr val="accent2"/>
                </a:solidFill>
                <a:ea typeface="Calibri"/>
                <a:cs typeface="Calibri"/>
              </a:rPr>
              <a:t>Vem är det som skall bestämma hur AI tillämpas? </a:t>
            </a:r>
          </a:p>
          <a:p>
            <a:pPr marL="171450" indent="-171450">
              <a:buFontTx/>
              <a:buChar char="-"/>
            </a:pPr>
            <a:r>
              <a:rPr lang="sv-SE" b="0" noProof="0" dirty="0">
                <a:solidFill>
                  <a:schemeClr val="accent2"/>
                </a:solidFill>
                <a:ea typeface="Calibri"/>
                <a:cs typeface="Calibri"/>
              </a:rPr>
              <a:t>Företagen själva? Tänker amerikanska och europeiska bolag på samma sätt i så fall? </a:t>
            </a:r>
          </a:p>
          <a:p>
            <a:pPr marL="171450" indent="-171450">
              <a:buFontTx/>
              <a:buChar char="-"/>
            </a:pPr>
            <a:r>
              <a:rPr lang="sv-SE" b="0" noProof="0" dirty="0">
                <a:solidFill>
                  <a:schemeClr val="accent2"/>
                </a:solidFill>
                <a:ea typeface="Calibri"/>
                <a:cs typeface="Calibri"/>
              </a:rPr>
              <a:t>Politiker? Till näst skall vi kort se hur EU har tänkt. Vad händer när politiker i olika länder ser olika på saken?</a:t>
            </a:r>
          </a:p>
          <a:p>
            <a:pPr marL="171450" indent="-171450">
              <a:buFontTx/>
              <a:buChar char="-"/>
            </a:pPr>
            <a:r>
              <a:rPr lang="sv-SE" b="0" noProof="0" dirty="0">
                <a:solidFill>
                  <a:schemeClr val="accent2"/>
                </a:solidFill>
                <a:ea typeface="Calibri"/>
                <a:cs typeface="Calibri"/>
              </a:rPr>
              <a:t>Användaren? Att man helt enkelt inte använder verktyg som verkar oetiska? Skulle det fungera?</a:t>
            </a:r>
          </a:p>
          <a:p>
            <a:pPr marL="171450" indent="-171450">
              <a:buFontTx/>
              <a:buChar char="-"/>
            </a:pPr>
            <a:endParaRPr lang="sv-SE" b="0" noProof="0" dirty="0">
              <a:solidFill>
                <a:schemeClr val="accent2"/>
              </a:solidFill>
              <a:ea typeface="Calibri"/>
              <a:cs typeface="Calibri"/>
            </a:endParaRPr>
          </a:p>
          <a:p>
            <a:pPr marL="0" indent="0">
              <a:buFontTx/>
              <a:buNone/>
            </a:pPr>
            <a:r>
              <a:rPr lang="sv-SE" b="0" noProof="0" dirty="0">
                <a:solidFill>
                  <a:schemeClr val="accent2"/>
                </a:solidFill>
                <a:ea typeface="Calibri"/>
                <a:cs typeface="Calibri"/>
              </a:rPr>
              <a:t>Mycket är ännu oklart och det finns olika syner på global nivå gällande reglering och företagens ansvar. Diskuteras detta tillräckligt på samhällelig nivå och hur och var borde den diskussionen i så fall föras?</a:t>
            </a:r>
          </a:p>
        </p:txBody>
      </p:sp>
      <p:sp>
        <p:nvSpPr>
          <p:cNvPr id="4" name="Slide Number Placeholder 3">
            <a:extLst>
              <a:ext uri="{FF2B5EF4-FFF2-40B4-BE49-F238E27FC236}">
                <a16:creationId xmlns:a16="http://schemas.microsoft.com/office/drawing/2014/main" id="{1EA0EB71-DA1B-EF29-E7BF-48966BF135B9}"/>
              </a:ext>
            </a:extLst>
          </p:cNvPr>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1597754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19AB2-2F5F-9EB9-21F2-761CF3DC8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53BF2-3CEC-1AF7-3092-D6D0B8FF603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3A66A165-7AC9-27A4-B2DF-DE5650AAF5FA}"/>
              </a:ext>
            </a:extLst>
          </p:cNvPr>
          <p:cNvSpPr>
            <a:spLocks noGrp="1"/>
          </p:cNvSpPr>
          <p:nvPr>
            <p:ph type="body" idx="1"/>
          </p:nvPr>
        </p:nvSpPr>
        <p:spPr/>
        <p:txBody>
          <a:bodyPr/>
          <a:lstStyle/>
          <a:p>
            <a:r>
              <a:rPr lang="sv-SE" b="1" noProof="0">
                <a:ea typeface="Calibri"/>
                <a:cs typeface="Calibri"/>
              </a:rPr>
              <a:t>Oacceptabel risk: </a:t>
            </a:r>
            <a:r>
              <a:rPr lang="sv-SE" noProof="0">
                <a:ea typeface="Calibri"/>
                <a:cs typeface="Calibri"/>
              </a:rPr>
              <a:t>Förbjudna tillämpningar av AI inom EU. </a:t>
            </a:r>
          </a:p>
          <a:p>
            <a:r>
              <a:rPr lang="sv-SE" b="1" noProof="0">
                <a:ea typeface="Calibri"/>
                <a:cs typeface="Calibri"/>
              </a:rPr>
              <a:t>Hög risk</a:t>
            </a:r>
            <a:r>
              <a:rPr lang="sv-SE" noProof="0">
                <a:ea typeface="Calibri"/>
                <a:cs typeface="Calibri"/>
              </a:rPr>
              <a:t>: Dessa tillämpningar är inte förbjudna men lagen kräver transparens, mänsklig bedömning och dokumentation. </a:t>
            </a:r>
          </a:p>
          <a:p>
            <a:r>
              <a:rPr lang="sv-SE" b="1" noProof="0">
                <a:ea typeface="Calibri"/>
                <a:cs typeface="Calibri"/>
              </a:rPr>
              <a:t>Begränsad risk: </a:t>
            </a:r>
            <a:r>
              <a:rPr lang="sv-SE" noProof="0">
                <a:ea typeface="Calibri"/>
                <a:cs typeface="Calibri"/>
              </a:rPr>
              <a:t>Dessa tillämpningar kräver transparens men mindre krav på bedömning och dokumentation. Ex. AI-system som kan bedra användaren i en </a:t>
            </a:r>
            <a:r>
              <a:rPr lang="sv-SE" noProof="0" err="1">
                <a:ea typeface="Calibri"/>
                <a:cs typeface="Calibri"/>
              </a:rPr>
              <a:t>chat</a:t>
            </a:r>
            <a:r>
              <a:rPr lang="sv-SE" noProof="0">
                <a:ea typeface="Calibri"/>
                <a:cs typeface="Calibri"/>
              </a:rPr>
              <a:t>. </a:t>
            </a:r>
          </a:p>
          <a:p>
            <a:r>
              <a:rPr lang="sv-SE" b="1" noProof="0">
                <a:ea typeface="Calibri"/>
                <a:cs typeface="Calibri"/>
              </a:rPr>
              <a:t>Minimal eller ingen risk: </a:t>
            </a:r>
            <a:r>
              <a:rPr lang="sv-SE" noProof="0">
                <a:ea typeface="Calibri"/>
                <a:cs typeface="Calibri"/>
              </a:rPr>
              <a:t>Kan användas utan restriktioner. Ex. Filter för skräppost.</a:t>
            </a:r>
          </a:p>
          <a:p>
            <a:endParaRPr lang="sv-SE" noProof="0">
              <a:ea typeface="Calibri"/>
              <a:cs typeface="Calibri"/>
            </a:endParaRPr>
          </a:p>
          <a:p>
            <a:r>
              <a:rPr lang="sv-SE" noProof="0">
                <a:ea typeface="Calibri"/>
                <a:cs typeface="Calibri"/>
              </a:rPr>
              <a:t>Alla de olika AI-systemen ni tog ställning till placerar sig någonstans på denna skala. De flesta är inom Hög risk och </a:t>
            </a:r>
            <a:r>
              <a:rPr lang="sv-SE" noProof="0" err="1">
                <a:ea typeface="Calibri"/>
                <a:cs typeface="Calibri"/>
              </a:rPr>
              <a:t>t.ex</a:t>
            </a:r>
            <a:r>
              <a:rPr lang="sv-SE" noProof="0">
                <a:ea typeface="Calibri"/>
                <a:cs typeface="Calibri"/>
              </a:rPr>
              <a:t> den med ansiktsigenkänningen faller inom förbjudna kategorin. Det viktiga är förståelsen att det är människor som måste reglera tillämpningar av AI, att detta bör ske via demokratiska processer och att vi behöver hitta koncensus kring vad vi är ok med. I takt med att utvecklingen går framåt måste vi kanske revidera hur vi tänker med jämna mellanrum och det är också möjligt eller troligt att vi kommer att se ganska olika på de här frågorna i olika delar av världen. </a:t>
            </a:r>
          </a:p>
        </p:txBody>
      </p:sp>
      <p:sp>
        <p:nvSpPr>
          <p:cNvPr id="4" name="Slide Number Placeholder 3">
            <a:extLst>
              <a:ext uri="{FF2B5EF4-FFF2-40B4-BE49-F238E27FC236}">
                <a16:creationId xmlns:a16="http://schemas.microsoft.com/office/drawing/2014/main" id="{314DAAFD-3577-DE92-703F-A39F142741A4}"/>
              </a:ext>
            </a:extLst>
          </p:cNvPr>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923025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E92F4-EA87-D42F-A3A6-E3B5A6A3EA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7116A-F926-F4B3-0C8A-E5159BEA90CE}"/>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7B98E1E8-2022-44FE-A2CA-CE911188543C}"/>
              </a:ext>
            </a:extLst>
          </p:cNvPr>
          <p:cNvSpPr>
            <a:spLocks noGrp="1"/>
          </p:cNvSpPr>
          <p:nvPr>
            <p:ph type="body" idx="1"/>
          </p:nvPr>
        </p:nvSpPr>
        <p:spPr/>
        <p:txBody>
          <a:bodyPr/>
          <a:lstStyle/>
          <a:p>
            <a:r>
              <a:rPr lang="sv-SE" b="0" noProof="0">
                <a:ea typeface="Calibri"/>
                <a:cs typeface="Calibri"/>
              </a:rPr>
              <a:t>Här är några konkreta exempel på AI-system inom de olika riskkategorierna. </a:t>
            </a:r>
          </a:p>
          <a:p>
            <a:r>
              <a:rPr lang="sv-SE" b="0" noProof="0">
                <a:ea typeface="Calibri"/>
                <a:cs typeface="Calibri"/>
              </a:rPr>
              <a:t>Det viktiga är förståelsen av att det är människor som måste ta beslut om olika tillämpningar av AI, att man behöver tänka igenom det ordentligt och kunna förutse vad som kan gå fel.</a:t>
            </a:r>
          </a:p>
        </p:txBody>
      </p:sp>
      <p:sp>
        <p:nvSpPr>
          <p:cNvPr id="4" name="Slide Number Placeholder 3">
            <a:extLst>
              <a:ext uri="{FF2B5EF4-FFF2-40B4-BE49-F238E27FC236}">
                <a16:creationId xmlns:a16="http://schemas.microsoft.com/office/drawing/2014/main" id="{4E1D2DFC-2EA3-731E-FF3D-9EE05AA83F5B}"/>
              </a:ext>
            </a:extLst>
          </p:cNvPr>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3846848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2321549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creativecommons.org/licenses/by-nc-sa/4.0/?ref=chooser-v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5.png"/><Relationship Id="rId7" Type="http://schemas.openxmlformats.org/officeDocument/2006/relationships/image" Target="../media/image18.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4.png"/><Relationship Id="rId4" Type="http://schemas.microsoft.com/office/2007/relationships/hdphoto" Target="../media/hdphoto3.wdp"/><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4A0635-1BC8-E369-ECDC-7D623DD433AD}"/>
            </a:ext>
          </a:extLst>
        </p:cNvPr>
        <p:cNvGrpSpPr/>
        <p:nvPr/>
      </p:nvGrpSpPr>
      <p:grpSpPr>
        <a:xfrm>
          <a:off x="0" y="0"/>
          <a:ext cx="0" cy="0"/>
          <a:chOff x="0" y="0"/>
          <a:chExt cx="0" cy="0"/>
        </a:xfrm>
      </p:grpSpPr>
      <p:pic>
        <p:nvPicPr>
          <p:cNvPr id="19" name="Bildobjekt 18">
            <a:extLst>
              <a:ext uri="{FF2B5EF4-FFF2-40B4-BE49-F238E27FC236}">
                <a16:creationId xmlns:a16="http://schemas.microsoft.com/office/drawing/2014/main" id="{28D10541-46F8-E6B3-5C5E-C2F5EAA9EC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44531"/>
            <a:ext cx="18397923" cy="10484053"/>
          </a:xfrm>
          <a:prstGeom prst="rect">
            <a:avLst/>
          </a:prstGeom>
        </p:spPr>
      </p:pic>
      <p:sp>
        <p:nvSpPr>
          <p:cNvPr id="17" name="Rektangel 16">
            <a:extLst>
              <a:ext uri="{FF2B5EF4-FFF2-40B4-BE49-F238E27FC236}">
                <a16:creationId xmlns:a16="http://schemas.microsoft.com/office/drawing/2014/main" id="{4EBA923E-6FD1-0DD4-BC92-DD6DE3D7B4F9}"/>
              </a:ext>
            </a:extLst>
          </p:cNvPr>
          <p:cNvSpPr/>
          <p:nvPr/>
        </p:nvSpPr>
        <p:spPr>
          <a:xfrm>
            <a:off x="13321" y="0"/>
            <a:ext cx="18384601" cy="10484053"/>
          </a:xfrm>
          <a:prstGeom prst="rect">
            <a:avLst/>
          </a:prstGeom>
          <a:solidFill>
            <a:schemeClr val="tx1">
              <a:alpha val="3201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solidFill>
                <a:srgbClr val="FFFFFF"/>
              </a:solidFill>
            </a:endParaRPr>
          </a:p>
        </p:txBody>
      </p:sp>
      <p:sp>
        <p:nvSpPr>
          <p:cNvPr id="12" name="Freeform 5">
            <a:extLst>
              <a:ext uri="{FF2B5EF4-FFF2-40B4-BE49-F238E27FC236}">
                <a16:creationId xmlns:a16="http://schemas.microsoft.com/office/drawing/2014/main" id="{02C39122-C825-60D8-5954-857798E693A2}"/>
              </a:ext>
            </a:extLst>
          </p:cNvPr>
          <p:cNvSpPr/>
          <p:nvPr/>
        </p:nvSpPr>
        <p:spPr>
          <a:xfrm>
            <a:off x="7008620" y="8352428"/>
            <a:ext cx="3281189" cy="1095097"/>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4"/>
            <a:stretch>
              <a:fillRect/>
            </a:stretch>
          </a:blipFill>
        </p:spPr>
        <p:txBody>
          <a:bodyPr/>
          <a:lstStyle/>
          <a:p>
            <a:endParaRPr lang="sv-FI"/>
          </a:p>
        </p:txBody>
      </p:sp>
      <p:sp>
        <p:nvSpPr>
          <p:cNvPr id="13" name="Freeform 6">
            <a:extLst>
              <a:ext uri="{FF2B5EF4-FFF2-40B4-BE49-F238E27FC236}">
                <a16:creationId xmlns:a16="http://schemas.microsoft.com/office/drawing/2014/main" id="{C1E49E8D-714E-8705-C360-9E191C13DF57}"/>
              </a:ext>
            </a:extLst>
          </p:cNvPr>
          <p:cNvSpPr/>
          <p:nvPr/>
        </p:nvSpPr>
        <p:spPr>
          <a:xfrm>
            <a:off x="11291911" y="8504695"/>
            <a:ext cx="3040625" cy="790562"/>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5"/>
            <a:stretch>
              <a:fillRect/>
            </a:stretch>
          </a:blipFill>
        </p:spPr>
        <p:txBody>
          <a:bodyPr/>
          <a:lstStyle/>
          <a:p>
            <a:endParaRPr lang="sv-FI"/>
          </a:p>
        </p:txBody>
      </p:sp>
      <p:sp>
        <p:nvSpPr>
          <p:cNvPr id="14" name="Freeform 7">
            <a:extLst>
              <a:ext uri="{FF2B5EF4-FFF2-40B4-BE49-F238E27FC236}">
                <a16:creationId xmlns:a16="http://schemas.microsoft.com/office/drawing/2014/main" id="{5539EC20-E086-6AFC-4F16-17297689830C}"/>
              </a:ext>
            </a:extLst>
          </p:cNvPr>
          <p:cNvSpPr/>
          <p:nvPr/>
        </p:nvSpPr>
        <p:spPr>
          <a:xfrm>
            <a:off x="4066894" y="8329068"/>
            <a:ext cx="2100119" cy="96618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6"/>
            <a:stretch>
              <a:fillRect/>
            </a:stretch>
          </a:blipFill>
        </p:spPr>
        <p:txBody>
          <a:bodyPr/>
          <a:lstStyle/>
          <a:p>
            <a:endParaRPr lang="sv-FI"/>
          </a:p>
        </p:txBody>
      </p:sp>
      <p:sp>
        <p:nvSpPr>
          <p:cNvPr id="15" name="TextBox 8">
            <a:extLst>
              <a:ext uri="{FF2B5EF4-FFF2-40B4-BE49-F238E27FC236}">
                <a16:creationId xmlns:a16="http://schemas.microsoft.com/office/drawing/2014/main" id="{424A9535-FBC4-2801-5DC2-9F4230E21AF7}"/>
              </a:ext>
            </a:extLst>
          </p:cNvPr>
          <p:cNvSpPr txBox="1"/>
          <p:nvPr/>
        </p:nvSpPr>
        <p:spPr>
          <a:xfrm>
            <a:off x="15118564" y="317354"/>
            <a:ext cx="2815767" cy="461280"/>
          </a:xfrm>
          <a:prstGeom prst="rect">
            <a:avLst/>
          </a:prstGeom>
        </p:spPr>
        <p:txBody>
          <a:bodyPr lIns="0" tIns="0" rIns="0" bIns="0" rtlCol="0" anchor="t">
            <a:spAutoFit/>
          </a:bodyPr>
          <a:lstStyle/>
          <a:p>
            <a:pPr algn="r">
              <a:lnSpc>
                <a:spcPts val="3872"/>
              </a:lnSpc>
            </a:pPr>
            <a:r>
              <a:rPr lang="en-US" sz="2800">
                <a:solidFill>
                  <a:srgbClr val="FDF8F3"/>
                </a:solidFill>
                <a:latin typeface="Futura Medium" panose="020B0602020204020303" pitchFamily="34" charset="-79"/>
                <a:ea typeface="Hero"/>
                <a:cs typeface="Futura Medium" panose="020B0602020204020303" pitchFamily="34" charset="-79"/>
                <a:sym typeface="Hero"/>
              </a:rPr>
              <a:t>AILIT.FI</a:t>
            </a:r>
          </a:p>
        </p:txBody>
      </p:sp>
      <p:pic>
        <p:nvPicPr>
          <p:cNvPr id="8" name="Bildobjekt 7">
            <a:extLst>
              <a:ext uri="{FF2B5EF4-FFF2-40B4-BE49-F238E27FC236}">
                <a16:creationId xmlns:a16="http://schemas.microsoft.com/office/drawing/2014/main" id="{1CA1F646-3096-3404-05BF-B37D718F6F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25083" y="991743"/>
            <a:ext cx="9173013" cy="5159820"/>
          </a:xfrm>
          <a:prstGeom prst="rect">
            <a:avLst/>
          </a:prstGeom>
        </p:spPr>
      </p:pic>
      <p:pic>
        <p:nvPicPr>
          <p:cNvPr id="16" name="Bildobjekt 15" descr="En bild som visar svart, skärmbild, design&#10;&#10;Automatiskt genererad beskrivning">
            <a:extLst>
              <a:ext uri="{FF2B5EF4-FFF2-40B4-BE49-F238E27FC236}">
                <a16:creationId xmlns:a16="http://schemas.microsoft.com/office/drawing/2014/main" id="{8D968900-AB6C-99F4-5933-AEE9C6FF0775}"/>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678032" y="5927672"/>
            <a:ext cx="4613879" cy="1484310"/>
          </a:xfrm>
          <a:prstGeom prst="rect">
            <a:avLst/>
          </a:prstGeom>
        </p:spPr>
      </p:pic>
      <p:pic>
        <p:nvPicPr>
          <p:cNvPr id="20" name="Bildobjekt 19" descr="En bild som visar skiss, linjeritning, konst&#10;&#10;Automatiskt genererad beskrivning">
            <a:extLst>
              <a:ext uri="{FF2B5EF4-FFF2-40B4-BE49-F238E27FC236}">
                <a16:creationId xmlns:a16="http://schemas.microsoft.com/office/drawing/2014/main" id="{4F755466-4090-36E6-D091-D4F93DEB5C7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pic>
        <p:nvPicPr>
          <p:cNvPr id="21" name="Bildobjekt 20">
            <a:extLst>
              <a:ext uri="{FF2B5EF4-FFF2-40B4-BE49-F238E27FC236}">
                <a16:creationId xmlns:a16="http://schemas.microsoft.com/office/drawing/2014/main" id="{F97BF229-BA21-0942-0634-5833574ADBD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628670">
            <a:off x="-762550" y="2618559"/>
            <a:ext cx="2957257" cy="5049883"/>
          </a:xfrm>
          <a:prstGeom prst="rect">
            <a:avLst/>
          </a:prstGeom>
        </p:spPr>
      </p:pic>
      <p:sp>
        <p:nvSpPr>
          <p:cNvPr id="2" name="TextBox 1">
            <a:extLst>
              <a:ext uri="{FF2B5EF4-FFF2-40B4-BE49-F238E27FC236}">
                <a16:creationId xmlns:a16="http://schemas.microsoft.com/office/drawing/2014/main" id="{66624D34-7862-0655-16DC-03B9565D8913}"/>
              </a:ext>
            </a:extLst>
          </p:cNvPr>
          <p:cNvSpPr txBox="1"/>
          <p:nvPr/>
        </p:nvSpPr>
        <p:spPr>
          <a:xfrm>
            <a:off x="6348664" y="9908005"/>
            <a:ext cx="60117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FI">
                <a:solidFill>
                  <a:schemeClr val="bg1"/>
                </a:solidFill>
              </a:rPr>
              <a:t>Materialet lanseras under </a:t>
            </a:r>
            <a:r>
              <a:rPr lang="sv-FI" err="1">
                <a:solidFill>
                  <a:schemeClr val="bg1"/>
                </a:solidFill>
              </a:rPr>
              <a:t>Creative</a:t>
            </a:r>
            <a:r>
              <a:rPr lang="sv-FI">
                <a:solidFill>
                  <a:schemeClr val="bg1"/>
                </a:solidFill>
              </a:rPr>
              <a:t> </a:t>
            </a:r>
            <a:r>
              <a:rPr lang="sv-FI" err="1">
                <a:solidFill>
                  <a:schemeClr val="bg1"/>
                </a:solidFill>
              </a:rPr>
              <a:t>Commons</a:t>
            </a:r>
            <a:r>
              <a:rPr lang="sv-FI">
                <a:solidFill>
                  <a:schemeClr val="bg1"/>
                </a:solidFill>
              </a:rPr>
              <a:t> </a:t>
            </a:r>
            <a:r>
              <a:rPr lang="sv-FI" u="sng">
                <a:solidFill>
                  <a:schemeClr val="bg1"/>
                </a:solidFill>
                <a:ea typeface="Calibri"/>
                <a:cs typeface="Calibri"/>
                <a:hlinkClick r:id="rId12">
                  <a:extLst>
                    <a:ext uri="{A12FA001-AC4F-418D-AE19-62706E023703}">
                      <ahyp:hlinkClr xmlns:ahyp="http://schemas.microsoft.com/office/drawing/2018/hyperlinkcolor" val="tx"/>
                    </a:ext>
                  </a:extLst>
                </a:hlinkClick>
              </a:rPr>
              <a:t>CC BY-NC-SA 4.0 </a:t>
            </a:r>
            <a:endParaRPr lang="en-GB">
              <a:solidFill>
                <a:schemeClr val="bg1"/>
              </a:solidFill>
              <a:ea typeface="Calibri"/>
              <a:cs typeface="Calibri"/>
              <a:hlinkClick r:id="rId1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261898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F310D7-1935-B7D2-04C6-B58B3905D72D}"/>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0E17CD1-737A-7C6A-6C95-AD013CFBEA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7" name="Rektangel 16">
            <a:extLst>
              <a:ext uri="{FF2B5EF4-FFF2-40B4-BE49-F238E27FC236}">
                <a16:creationId xmlns:a16="http://schemas.microsoft.com/office/drawing/2014/main" id="{3A8ABA8B-A571-E6D2-C01B-6F904996DE76}"/>
              </a:ext>
            </a:extLst>
          </p:cNvPr>
          <p:cNvSpPr/>
          <p:nvPr/>
        </p:nvSpPr>
        <p:spPr>
          <a:xfrm>
            <a:off x="0" y="1907"/>
            <a:ext cx="18423177" cy="10285093"/>
          </a:xfrm>
          <a:prstGeom prst="rect">
            <a:avLst/>
          </a:prstGeom>
          <a:solidFill>
            <a:schemeClr val="tx1">
              <a:alpha val="320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15" name="TextBox 8">
            <a:extLst>
              <a:ext uri="{FF2B5EF4-FFF2-40B4-BE49-F238E27FC236}">
                <a16:creationId xmlns:a16="http://schemas.microsoft.com/office/drawing/2014/main" id="{EA036C52-85C2-7B07-B95F-8A8A0D4B749A}"/>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3" name="TextBox 5">
            <a:extLst>
              <a:ext uri="{FF2B5EF4-FFF2-40B4-BE49-F238E27FC236}">
                <a16:creationId xmlns:a16="http://schemas.microsoft.com/office/drawing/2014/main" id="{198CD989-BABC-0C8D-E736-E850D79B1FF0}"/>
              </a:ext>
            </a:extLst>
          </p:cNvPr>
          <p:cNvSpPr txBox="1"/>
          <p:nvPr/>
        </p:nvSpPr>
        <p:spPr>
          <a:xfrm>
            <a:off x="1977462" y="3972377"/>
            <a:ext cx="14429676" cy="1767150"/>
          </a:xfrm>
          <a:prstGeom prst="rect">
            <a:avLst/>
          </a:prstGeom>
        </p:spPr>
        <p:txBody>
          <a:bodyPr wrap="square" lIns="0" tIns="0" rIns="0" bIns="0" rtlCol="0" anchor="t">
            <a:spAutoFit/>
          </a:bodyPr>
          <a:lstStyle/>
          <a:p>
            <a:pPr algn="ctr">
              <a:lnSpc>
                <a:spcPts val="15266"/>
              </a:lnSpc>
            </a:pPr>
            <a:r>
              <a:rPr lang="sv-FI" sz="9600" b="1">
                <a:solidFill>
                  <a:schemeClr val="bg1"/>
                </a:solidFill>
                <a:latin typeface="FUTURA MEDIUM" panose="020B0602020204020303" pitchFamily="34" charset="-79"/>
                <a:cs typeface="FUTURA MEDIUM" panose="020B0602020204020303" pitchFamily="34" charset="-79"/>
                <a:sym typeface="Proxima Nova Bold"/>
              </a:rPr>
              <a:t>AI och etik</a:t>
            </a:r>
          </a:p>
        </p:txBody>
      </p:sp>
      <p:pic>
        <p:nvPicPr>
          <p:cNvPr id="4" name="Bildobjekt 3" descr="En bild som visar svart, skärmbild, design&#10;&#10;Automatiskt genererad beskrivning">
            <a:extLst>
              <a:ext uri="{FF2B5EF4-FFF2-40B4-BE49-F238E27FC236}">
                <a16:creationId xmlns:a16="http://schemas.microsoft.com/office/drawing/2014/main" id="{DCB4A164-22B4-F3E1-81C2-BDE9A34DFA4A}"/>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rcRect/>
          <a:stretch/>
        </p:blipFill>
        <p:spPr>
          <a:xfrm>
            <a:off x="8060124" y="5935522"/>
            <a:ext cx="2264352" cy="1704013"/>
          </a:xfrm>
          <a:prstGeom prst="rect">
            <a:avLst/>
          </a:prstGeom>
        </p:spPr>
      </p:pic>
      <p:pic>
        <p:nvPicPr>
          <p:cNvPr id="6" name="Bildobjekt 5" descr="En bild som visar tecknad serie, leksak&#10;&#10;Automatiskt genererad beskrivning">
            <a:extLst>
              <a:ext uri="{FF2B5EF4-FFF2-40B4-BE49-F238E27FC236}">
                <a16:creationId xmlns:a16="http://schemas.microsoft.com/office/drawing/2014/main" id="{32993D26-E580-59D3-7871-DF95A61A213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541640" y="4550178"/>
            <a:ext cx="6382632" cy="5734915"/>
          </a:xfrm>
          <a:prstGeom prst="rect">
            <a:avLst/>
          </a:prstGeom>
        </p:spPr>
      </p:pic>
      <p:sp>
        <p:nvSpPr>
          <p:cNvPr id="2" name="TextBox 1">
            <a:extLst>
              <a:ext uri="{FF2B5EF4-FFF2-40B4-BE49-F238E27FC236}">
                <a16:creationId xmlns:a16="http://schemas.microsoft.com/office/drawing/2014/main" id="{A6D13BE2-5E68-DD93-00AD-5FAA0C6EE35E}"/>
              </a:ext>
            </a:extLst>
          </p:cNvPr>
          <p:cNvSpPr txBox="1"/>
          <p:nvPr/>
        </p:nvSpPr>
        <p:spPr>
          <a:xfrm>
            <a:off x="148500" y="51244"/>
            <a:ext cx="4476583" cy="830997"/>
          </a:xfrm>
          <a:prstGeom prst="rect">
            <a:avLst/>
          </a:prstGeom>
          <a:noFill/>
        </p:spPr>
        <p:txBody>
          <a:bodyPr wrap="square" rtlCol="0">
            <a:spAutoFit/>
          </a:bodyPr>
          <a:lstStyle/>
          <a:p>
            <a:r>
              <a:rPr lang="sv-SE" sz="2400" dirty="0">
                <a:solidFill>
                  <a:schemeClr val="bg1"/>
                </a:solidFill>
                <a:latin typeface="Futura Medium" panose="020B0602020204020303" pitchFamily="34" charset="-79"/>
                <a:cs typeface="Futura Medium" panose="020B0602020204020303" pitchFamily="34" charset="-79"/>
              </a:rPr>
              <a:t>TIPS: Lärarhandledning hittas i presentationsanteckningarna</a:t>
            </a:r>
          </a:p>
        </p:txBody>
      </p:sp>
    </p:spTree>
    <p:extLst>
      <p:ext uri="{BB962C8B-B14F-4D97-AF65-F5344CB8AC3E}">
        <p14:creationId xmlns:p14="http://schemas.microsoft.com/office/powerpoint/2010/main" val="4028287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2627"/>
        </a:solidFill>
        <a:effectLst/>
      </p:bgPr>
    </p:bg>
    <p:spTree>
      <p:nvGrpSpPr>
        <p:cNvPr id="1" name=""/>
        <p:cNvGrpSpPr/>
        <p:nvPr/>
      </p:nvGrpSpPr>
      <p:grpSpPr>
        <a:xfrm>
          <a:off x="0" y="0"/>
          <a:ext cx="0" cy="0"/>
          <a:chOff x="0" y="0"/>
          <a:chExt cx="0" cy="0"/>
        </a:xfrm>
      </p:grpSpPr>
      <p:sp>
        <p:nvSpPr>
          <p:cNvPr id="8" name="TextBox 8"/>
          <p:cNvSpPr txBox="1"/>
          <p:nvPr/>
        </p:nvSpPr>
        <p:spPr>
          <a:xfrm>
            <a:off x="8727440" y="1862618"/>
            <a:ext cx="7626848" cy="6093976"/>
          </a:xfrm>
          <a:prstGeom prst="rect">
            <a:avLst/>
          </a:prstGeom>
        </p:spPr>
        <p:txBody>
          <a:bodyPr wrap="square" lIns="0" tIns="0" rIns="0" bIns="0" rtlCol="0" anchor="t">
            <a:spAutoFit/>
          </a:bodyPr>
          <a:lstStyle/>
          <a:p>
            <a:r>
              <a:rPr lang="sv-FI" sz="6600" b="1">
                <a:solidFill>
                  <a:schemeClr val="bg1"/>
                </a:solidFill>
                <a:latin typeface="FUTURA MEDIUM" panose="020B0602020204020303" pitchFamily="34" charset="-79"/>
                <a:cs typeface="FUTURA MEDIUM" panose="020B0602020204020303" pitchFamily="34" charset="-79"/>
              </a:rPr>
              <a:t>Det finns massor man kunde använda AI till men frågan är om det är etiskt att göra det?</a:t>
            </a:r>
            <a:endParaRPr lang="en-US" sz="9600" b="1">
              <a:solidFill>
                <a:schemeClr val="bg1"/>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E9B4103F-9EC0-0594-CAC4-CFEE0333C7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1737687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B1E0F167-806C-0B63-0851-5B353C0615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3696" y="2397373"/>
            <a:ext cx="9764005" cy="549225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325EF2B1-27C0-BD48-801C-309D2FC387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0783299" y="2503229"/>
            <a:ext cx="10066816" cy="5662584"/>
          </a:xfrm>
          <a:prstGeom prst="rect">
            <a:avLst/>
          </a:prstGeom>
        </p:spPr>
      </p:pic>
      <p:sp>
        <p:nvSpPr>
          <p:cNvPr id="8" name="TextBox 8"/>
          <p:cNvSpPr txBox="1"/>
          <p:nvPr/>
        </p:nvSpPr>
        <p:spPr>
          <a:xfrm>
            <a:off x="682869" y="4320529"/>
            <a:ext cx="4440042" cy="1585049"/>
          </a:xfrm>
          <a:prstGeom prst="rect">
            <a:avLst/>
          </a:prstGeom>
        </p:spPr>
        <p:txBody>
          <a:bodyPr wrap="square" lIns="0" tIns="0" rIns="0" bIns="0" rtlCol="0" anchor="t">
            <a:spAutoFit/>
          </a:bodyPr>
          <a:lstStyle/>
          <a:p>
            <a:pPr algn="ctr"/>
            <a:r>
              <a:rPr lang="sv-FI" sz="515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3200">
              <a:solidFill>
                <a:schemeClr val="bg1"/>
              </a:solidFill>
              <a:latin typeface="Georgia" panose="02040502050405020303" pitchFamily="18" charset="0"/>
              <a:cs typeface="Futura Medium" panose="020B0602020204020303" pitchFamily="34" charset="-79"/>
            </a:endParaRPr>
          </a:p>
        </p:txBody>
      </p:sp>
      <p:sp>
        <p:nvSpPr>
          <p:cNvPr id="9" name="TextBox 9"/>
          <p:cNvSpPr txBox="1"/>
          <p:nvPr/>
        </p:nvSpPr>
        <p:spPr>
          <a:xfrm>
            <a:off x="1368196" y="1339284"/>
            <a:ext cx="15551608" cy="1062663"/>
          </a:xfrm>
          <a:prstGeom prst="rect">
            <a:avLst/>
          </a:prstGeom>
        </p:spPr>
        <p:txBody>
          <a:bodyPr lIns="0" tIns="0" rIns="0" bIns="0" rtlCol="0" anchor="t">
            <a:spAutoFit/>
          </a:bodyPr>
          <a:lstStyle/>
          <a:p>
            <a:pPr algn="ctr">
              <a:lnSpc>
                <a:spcPts val="8977"/>
              </a:lnSpc>
            </a:pP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Vill vi ha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ett</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AI-system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som</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p>
        </p:txBody>
      </p:sp>
      <p:sp>
        <p:nvSpPr>
          <p:cNvPr id="10" name="TextBox 10"/>
          <p:cNvSpPr txBox="1"/>
          <p:nvPr/>
        </p:nvSpPr>
        <p:spPr>
          <a:xfrm>
            <a:off x="13379472" y="4391132"/>
            <a:ext cx="4225659" cy="1585049"/>
          </a:xfrm>
          <a:prstGeom prst="rect">
            <a:avLst/>
          </a:prstGeom>
        </p:spPr>
        <p:txBody>
          <a:bodyPr wrap="square" lIns="0" tIns="0" rIns="0" bIns="0" rtlCol="0" anchor="t">
            <a:spAutoFit/>
          </a:bodyPr>
          <a:lstStyle/>
          <a:p>
            <a:pPr algn="ctr"/>
            <a:r>
              <a:rPr lang="sv-FI" sz="5150" b="1">
                <a:solidFill>
                  <a:srgbClr val="92E2D2"/>
                </a:solidFill>
                <a:latin typeface="Proxima Nova Bold"/>
                <a:ea typeface="Proxima Nova Bold"/>
                <a:cs typeface="Proxima Nova Bold"/>
                <a:sym typeface="Proxima Nova Bold"/>
              </a:rPr>
              <a:t>NEJ </a:t>
            </a:r>
          </a:p>
          <a:p>
            <a:pPr algn="ctr"/>
            <a:r>
              <a:rPr lang="sv-FI" sz="5150" b="1">
                <a:solidFill>
                  <a:schemeClr val="bg1"/>
                </a:solidFill>
                <a:latin typeface="Proxima Nova Bold"/>
                <a:ea typeface="Proxima Nova Bold"/>
                <a:cs typeface="Proxima Nova Bold"/>
                <a:sym typeface="Proxima Nova Bold"/>
              </a:rPr>
              <a:t>det är inte ok</a:t>
            </a:r>
            <a:endParaRPr lang="sv-FI" sz="3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5307CAF0-5F65-B2D0-76A9-FA91194AD183}"/>
              </a:ext>
            </a:extLst>
          </p:cNvPr>
          <p:cNvSpPr/>
          <p:nvPr/>
        </p:nvSpPr>
        <p:spPr>
          <a:xfrm rot="5400000">
            <a:off x="8549045" y="492342"/>
            <a:ext cx="1222565" cy="9307285"/>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Box 9">
            <a:extLst>
              <a:ext uri="{FF2B5EF4-FFF2-40B4-BE49-F238E27FC236}">
                <a16:creationId xmlns:a16="http://schemas.microsoft.com/office/drawing/2014/main" id="{1EA901BC-AFC6-441E-E85F-1AD7F2F62B3E}"/>
              </a:ext>
            </a:extLst>
          </p:cNvPr>
          <p:cNvSpPr txBox="1"/>
          <p:nvPr/>
        </p:nvSpPr>
        <p:spPr>
          <a:xfrm>
            <a:off x="1368196" y="7957705"/>
            <a:ext cx="15551608" cy="1661993"/>
          </a:xfrm>
          <a:prstGeom prst="rect">
            <a:avLst/>
          </a:prstGeom>
        </p:spPr>
        <p:txBody>
          <a:bodyPr lIns="0" tIns="0" rIns="0" bIns="0" rtlCol="0" anchor="t">
            <a:spAutoFit/>
          </a:bodyPr>
          <a:lstStyle/>
          <a:p>
            <a:pPr algn="ctr"/>
            <a:r>
              <a:rPr lang="sv-SE" sz="3600" b="1">
                <a:solidFill>
                  <a:schemeClr val="bg1">
                    <a:lumMod val="85000"/>
                  </a:schemeClr>
                </a:solidFill>
                <a:latin typeface="FUTURA MEDIUM" panose="020B0602020204020303" pitchFamily="34" charset="-79"/>
                <a:ea typeface="Proxima Nova Bold"/>
                <a:cs typeface="FUTURA MEDIUM" panose="020B0602020204020303" pitchFamily="34" charset="-79"/>
                <a:sym typeface="Proxima Nova Bold"/>
              </a:rPr>
              <a:t>Ni kommer att se beskrivningar på olika AI-system. Ta ställning till om det är etiska sätt att använda AI. Var placerar ni er på skalan?</a:t>
            </a:r>
          </a:p>
          <a:p>
            <a:pPr algn="ctr"/>
            <a:r>
              <a:rPr lang="sv-SE" sz="3600" b="1">
                <a:solidFill>
                  <a:schemeClr val="bg1">
                    <a:lumMod val="85000"/>
                  </a:schemeClr>
                </a:solidFill>
                <a:latin typeface="FUTURA MEDIUM" panose="020B0602020204020303" pitchFamily="34" charset="-79"/>
                <a:ea typeface="Proxima Nova Bold"/>
                <a:cs typeface="FUTURA MEDIUM" panose="020B0602020204020303" pitchFamily="34" charset="-79"/>
                <a:sym typeface="Proxima Nova Bold"/>
              </a:rPr>
              <a:t>Vilka fördelar och risker ser ni? Vad kan gå fel?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E16E13B1-5B43-B804-3EFD-3E8D32120EE5}"/>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FF5FD6E0-F7F2-EADF-6512-3DBBFDE2ECE1}"/>
              </a:ext>
            </a:extLst>
          </p:cNvPr>
          <p:cNvSpPr txBox="1"/>
          <p:nvPr/>
        </p:nvSpPr>
        <p:spPr>
          <a:xfrm>
            <a:off x="8727440" y="1862618"/>
            <a:ext cx="7626848" cy="6463308"/>
          </a:xfrm>
          <a:prstGeom prst="rect">
            <a:avLst/>
          </a:prstGeom>
        </p:spPr>
        <p:txBody>
          <a:bodyPr wrap="square" lIns="0" tIns="0" rIns="0" bIns="0" rtlCol="0" anchor="t">
            <a:spAutoFit/>
          </a:bodyPr>
          <a:lstStyle/>
          <a:p>
            <a:r>
              <a:rPr lang="sv-FI" sz="6000" b="1">
                <a:solidFill>
                  <a:schemeClr val="bg1"/>
                </a:solidFill>
                <a:latin typeface="FUTURA MEDIUM" panose="020B0602020204020303" pitchFamily="34" charset="-79"/>
                <a:cs typeface="FUTURA MEDIUM" panose="020B0602020204020303" pitchFamily="34" charset="-79"/>
              </a:rPr>
              <a:t>Här till näst kommer ni att se en mängd olika påståenden som ni skall ta ställning till. </a:t>
            </a:r>
          </a:p>
          <a:p>
            <a:endParaRPr lang="sv-FI" sz="6000" b="1">
              <a:solidFill>
                <a:schemeClr val="bg1"/>
              </a:solidFill>
              <a:latin typeface="FUTURA MEDIUM" panose="020B0602020204020303" pitchFamily="34" charset="-79"/>
              <a:cs typeface="FUTURA MEDIUM" panose="020B0602020204020303" pitchFamily="34" charset="-79"/>
            </a:endParaRPr>
          </a:p>
          <a:p>
            <a:r>
              <a:rPr lang="sv-FI" sz="6000" b="1">
                <a:solidFill>
                  <a:schemeClr val="bg1"/>
                </a:solidFill>
                <a:latin typeface="FUTURA MEDIUM" panose="020B0602020204020303" pitchFamily="34" charset="-79"/>
                <a:cs typeface="FUTURA MEDIUM" panose="020B0602020204020303" pitchFamily="34" charset="-79"/>
              </a:rPr>
              <a:t>Välj ut några av påståendena.</a:t>
            </a:r>
            <a:endParaRPr lang="en-US" sz="8800" b="1">
              <a:solidFill>
                <a:schemeClr val="bg1"/>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D325CEAD-42B0-6045-B868-E7F1D9BD08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1131245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442C83A7-D89D-B07F-55B0-C5858B47CCC8}"/>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97B3AF34-8D77-C2E5-A17B-52D925D92A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ABCF5060-5F3E-65E2-CD7B-D187331EC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184D30A6-7B4E-63B0-C6DE-8E997F53DD38}"/>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A276B859-3529-3410-17EB-9147030FAE79}"/>
              </a:ext>
            </a:extLst>
          </p:cNvPr>
          <p:cNvSpPr txBox="1"/>
          <p:nvPr/>
        </p:nvSpPr>
        <p:spPr>
          <a:xfrm>
            <a:off x="1335537" y="555548"/>
            <a:ext cx="15551608" cy="5170646"/>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Vi erbjuds ett AI-system som ska upptäcka matsvinn i skolmatsalen. En kamera läser av tallrikarna innan de töms och registrerar hur mycket mat som slängs samt vilken mat det handlar om. </a:t>
            </a:r>
          </a:p>
          <a:p>
            <a:pPr algn="ctr"/>
            <a:endPar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Systemet sammanställer dagligen grafik över matsvinnet och är tänkt att uppmuntra till minskat matsvinn.</a:t>
            </a:r>
          </a:p>
        </p:txBody>
      </p:sp>
      <p:sp>
        <p:nvSpPr>
          <p:cNvPr id="10" name="TextBox 10">
            <a:extLst>
              <a:ext uri="{FF2B5EF4-FFF2-40B4-BE49-F238E27FC236}">
                <a16:creationId xmlns:a16="http://schemas.microsoft.com/office/drawing/2014/main" id="{2B18CD36-2DBF-3B64-9638-B28EC6BD2961}"/>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7A8A86FF-8B55-0059-F32E-A435F710ECA7}"/>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570738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2FFB2B4D-EE8B-CD64-A0C9-B206DB515435}"/>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556876ED-5E98-CEFC-9FA1-FFAEF2C54D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65F38F13-5033-D597-901C-3F87C16CB1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0374425E-A3D5-A1B5-7D74-E72FBDB905E4}"/>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CED8B1CD-4648-A662-2AED-D1BE3E79EDD5}"/>
              </a:ext>
            </a:extLst>
          </p:cNvPr>
          <p:cNvSpPr txBox="1"/>
          <p:nvPr/>
        </p:nvSpPr>
        <p:spPr>
          <a:xfrm>
            <a:off x="1368196" y="842598"/>
            <a:ext cx="15551608" cy="5170646"/>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a:sym typeface="Proxima Nova Bold"/>
              </a:rPr>
              <a:t>Vi erbjuds ett AI-system som </a:t>
            </a:r>
            <a:r>
              <a:rPr lang="sv-SE" sz="4800" b="1">
                <a:solidFill>
                  <a:schemeClr val="bg1"/>
                </a:solidFill>
                <a:latin typeface="FUTURA MEDIUM" panose="020B0602020204020303" pitchFamily="34" charset="-79"/>
                <a:ea typeface="Proxima Nova Bold"/>
                <a:cs typeface="FUTURA MEDIUM"/>
                <a:sym typeface="Proxima Nova Bold"/>
              </a:rPr>
              <a:t>ska</a:t>
            </a:r>
            <a:r>
              <a:rPr lang="sv-SE" sz="4800" b="1" noProof="0">
                <a:solidFill>
                  <a:schemeClr val="bg1"/>
                </a:solidFill>
                <a:latin typeface="FUTURA MEDIUM" panose="020B0602020204020303" pitchFamily="34" charset="-79"/>
                <a:ea typeface="Proxima Nova Bold"/>
                <a:cs typeface="FUTURA MEDIUM"/>
                <a:sym typeface="Proxima Nova Bold"/>
              </a:rPr>
              <a:t> hålla koll på vem som finns i skolbyggnaden hjälpa t.ex. </a:t>
            </a:r>
            <a:r>
              <a:rPr lang="sv-SE" sz="4800" b="1">
                <a:solidFill>
                  <a:schemeClr val="bg1"/>
                </a:solidFill>
                <a:latin typeface="FUTURA MEDIUM" panose="020B0602020204020303" pitchFamily="34" charset="-79"/>
                <a:ea typeface="Proxima Nova Bold"/>
                <a:cs typeface="FUTURA MEDIUM"/>
                <a:sym typeface="Proxima Nova Bold"/>
              </a:rPr>
              <a:t>räddningsverket att se om alla har kommit sig ut om brandalarmet har gått. </a:t>
            </a:r>
          </a:p>
          <a:p>
            <a:pPr algn="ctr"/>
            <a:endParaRPr lang="sv-SE" sz="4800" b="1">
              <a:solidFill>
                <a:schemeClr val="bg1"/>
              </a:solidFill>
              <a:latin typeface="FUTURA MEDIUM" panose="020B0602020204020303" pitchFamily="34" charset="-79"/>
              <a:ea typeface="Proxima Nova Bold"/>
              <a:cs typeface="FUTURA MEDIUM"/>
              <a:sym typeface="Proxima Nova Bold"/>
            </a:endParaRPr>
          </a:p>
          <a:p>
            <a:pPr algn="ctr"/>
            <a:r>
              <a:rPr lang="sv-SE" sz="4800" b="1">
                <a:solidFill>
                  <a:schemeClr val="bg1"/>
                </a:solidFill>
                <a:latin typeface="FUTURA MEDIUM" panose="020B0602020204020303" pitchFamily="34" charset="-79"/>
                <a:ea typeface="Proxima Nova Bold"/>
                <a:cs typeface="FUTURA MEDIUM"/>
                <a:sym typeface="Proxima Nova Bold"/>
              </a:rPr>
              <a:t>Systemet baserar sig på ansiktsigenkänning. Listan på personer i skolan nås i realtid av skolpersonalen och räddningsverket.</a:t>
            </a:r>
            <a:endParaRPr lang="sv-SE" sz="4800" b="1" noProof="0">
              <a:solidFill>
                <a:schemeClr val="bg1"/>
              </a:solidFill>
              <a:latin typeface="FUTURA MEDIUM" panose="020B0602020204020303" pitchFamily="34" charset="-79"/>
              <a:ea typeface="Proxima Nova Bold"/>
              <a:cs typeface="FUTURA MEDIUM"/>
              <a:sym typeface="Proxima Nova Bold"/>
            </a:endParaRPr>
          </a:p>
        </p:txBody>
      </p:sp>
      <p:sp>
        <p:nvSpPr>
          <p:cNvPr id="10" name="TextBox 10">
            <a:extLst>
              <a:ext uri="{FF2B5EF4-FFF2-40B4-BE49-F238E27FC236}">
                <a16:creationId xmlns:a16="http://schemas.microsoft.com/office/drawing/2014/main" id="{BE2BD3BA-5F6D-B794-B7A6-A687E2E9239A}"/>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A3B229B9-6E28-BDC9-3A03-BD028D83CEB1}"/>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89915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1DC3E87A-C347-B8D0-94F6-B3D9E17577A0}"/>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9BE0AE38-A4CB-1666-33D4-46B1C93D3B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AD716519-C014-3C9F-280F-9565DE2ECD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BB18E0B9-6D10-B5C1-75C2-86DFBD2DE00B}"/>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BA20CFAC-C9D3-20EC-EBCD-BC481D8981C5}"/>
              </a:ext>
            </a:extLst>
          </p:cNvPr>
          <p:cNvSpPr txBox="1"/>
          <p:nvPr/>
        </p:nvSpPr>
        <p:spPr>
          <a:xfrm>
            <a:off x="1368196" y="842598"/>
            <a:ext cx="15551608" cy="2215991"/>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a:sym typeface="Proxima Nova Bold"/>
              </a:rPr>
              <a:t>Vi erbjuds en AI-lösning som </a:t>
            </a:r>
            <a:r>
              <a:rPr lang="sv-SE" sz="4800" b="1">
                <a:solidFill>
                  <a:schemeClr val="bg1"/>
                </a:solidFill>
                <a:latin typeface="FUTURA MEDIUM" panose="020B0602020204020303" pitchFamily="34" charset="-79"/>
                <a:ea typeface="Proxima Nova Bold"/>
                <a:cs typeface="FUTURA MEDIUM"/>
                <a:sym typeface="Proxima Nova Bold"/>
              </a:rPr>
              <a:t>ska</a:t>
            </a:r>
            <a:r>
              <a:rPr lang="sv-SE" sz="4800" b="1" noProof="0">
                <a:solidFill>
                  <a:schemeClr val="bg1"/>
                </a:solidFill>
                <a:latin typeface="FUTURA MEDIUM" panose="020B0602020204020303" pitchFamily="34" charset="-79"/>
                <a:ea typeface="Proxima Nova Bold"/>
                <a:cs typeface="FUTURA MEDIUM"/>
                <a:sym typeface="Proxima Nova Bold"/>
              </a:rPr>
              <a:t> hjälpa med bedömningen. Systemet ges tillgång till elevernas digitala arbeten och </a:t>
            </a:r>
            <a:r>
              <a:rPr lang="sv-SE" sz="4800" b="1" noProof="0" err="1">
                <a:solidFill>
                  <a:schemeClr val="bg1"/>
                </a:solidFill>
                <a:latin typeface="FUTURA MEDIUM" panose="020B0602020204020303" pitchFamily="34" charset="-79"/>
                <a:ea typeface="Proxima Nova Bold"/>
                <a:cs typeface="FUTURA MEDIUM"/>
                <a:sym typeface="Proxima Nova Bold"/>
              </a:rPr>
              <a:t>lärplattformar</a:t>
            </a:r>
            <a:r>
              <a:rPr lang="sv-SE" sz="4800" b="1">
                <a:solidFill>
                  <a:schemeClr val="bg1"/>
                </a:solidFill>
                <a:latin typeface="FUTURA MEDIUM" panose="020B0602020204020303" pitchFamily="34" charset="-79"/>
                <a:ea typeface="Proxima Nova Bold"/>
                <a:cs typeface="FUTURA MEDIUM"/>
                <a:sym typeface="Proxima Nova Bold"/>
              </a:rPr>
              <a:t>.</a:t>
            </a:r>
            <a:r>
              <a:rPr lang="sv-SE" sz="4800" b="1" noProof="0">
                <a:solidFill>
                  <a:schemeClr val="bg1"/>
                </a:solidFill>
                <a:latin typeface="FUTURA MEDIUM" panose="020B0602020204020303" pitchFamily="34" charset="-79"/>
                <a:ea typeface="Proxima Nova Bold"/>
                <a:cs typeface="FUTURA MEDIUM"/>
                <a:sym typeface="Proxima Nova Bold"/>
              </a:rPr>
              <a:t> </a:t>
            </a:r>
          </a:p>
        </p:txBody>
      </p:sp>
      <p:sp>
        <p:nvSpPr>
          <p:cNvPr id="10" name="TextBox 10">
            <a:extLst>
              <a:ext uri="{FF2B5EF4-FFF2-40B4-BE49-F238E27FC236}">
                <a16:creationId xmlns:a16="http://schemas.microsoft.com/office/drawing/2014/main" id="{51988574-2F7E-C2FB-22F5-048E7311AE64}"/>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341A461E-EAE8-9CCC-FA21-CE0C6C1A8BE0}"/>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Box 3">
            <a:extLst>
              <a:ext uri="{FF2B5EF4-FFF2-40B4-BE49-F238E27FC236}">
                <a16:creationId xmlns:a16="http://schemas.microsoft.com/office/drawing/2014/main" id="{F8B14A08-2E08-8EBC-2B87-6237FD553585}"/>
              </a:ext>
            </a:extLst>
          </p:cNvPr>
          <p:cNvSpPr txBox="1"/>
          <p:nvPr/>
        </p:nvSpPr>
        <p:spPr>
          <a:xfrm>
            <a:off x="3701141" y="4042978"/>
            <a:ext cx="10820400" cy="2308324"/>
          </a:xfrm>
          <a:prstGeom prst="rect">
            <a:avLst/>
          </a:prstGeom>
          <a:noFill/>
        </p:spPr>
        <p:txBody>
          <a:bodyPr wrap="square">
            <a:spAutoFit/>
          </a:bodyPr>
          <a:lstStyle/>
          <a:p>
            <a:pPr algn="ctr"/>
            <a:r>
              <a:rPr lang="sv-SE" sz="4800" b="1" noProof="0">
                <a:solidFill>
                  <a:schemeClr val="bg1"/>
                </a:solidFill>
                <a:latin typeface="FUTURA MEDIUM" panose="020B0602020204020303" pitchFamily="34" charset="-79"/>
                <a:ea typeface="Proxima Nova Bold"/>
                <a:cs typeface="FUTURA MEDIUM"/>
                <a:sym typeface="Proxima Nova Bold"/>
              </a:rPr>
              <a:t>Systemet ger förslag på vitsord för varje ämne </a:t>
            </a:r>
            <a:r>
              <a:rPr lang="sv-SE" sz="4800" b="1" noProof="0">
                <a:solidFill>
                  <a:schemeClr val="bg1">
                    <a:lumMod val="75000"/>
                  </a:schemeClr>
                </a:solidFill>
                <a:latin typeface="FUTURA MEDIUM" panose="020B0602020204020303" pitchFamily="34" charset="-79"/>
                <a:ea typeface="Proxima Nova Bold"/>
                <a:cs typeface="FUTURA MEDIUM"/>
                <a:sym typeface="Proxima Nova Bold"/>
              </a:rPr>
              <a:t>åt läraren</a:t>
            </a:r>
            <a:r>
              <a:rPr lang="sv-SE" sz="4800" b="1" noProof="0">
                <a:solidFill>
                  <a:schemeClr val="bg1"/>
                </a:solidFill>
                <a:latin typeface="FUTURA MEDIUM" panose="020B0602020204020303" pitchFamily="34" charset="-79"/>
                <a:ea typeface="Proxima Nova Bold"/>
                <a:cs typeface="FUTURA MEDIUM"/>
                <a:sym typeface="Proxima Nova Bold"/>
              </a:rPr>
              <a:t> som fattar det slutgiltiga beslutet. </a:t>
            </a:r>
          </a:p>
        </p:txBody>
      </p:sp>
    </p:spTree>
    <p:extLst>
      <p:ext uri="{BB962C8B-B14F-4D97-AF65-F5344CB8AC3E}">
        <p14:creationId xmlns:p14="http://schemas.microsoft.com/office/powerpoint/2010/main" val="3367516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31D01B76-FDF6-D233-2C10-624C8318637A}"/>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2581908E-6581-550F-28ED-61180395E2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A858E7CB-0787-468E-0C6E-9975DD92DE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D524E506-5A7F-BCB3-5FED-2624E8265F72}"/>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10" name="TextBox 10">
            <a:extLst>
              <a:ext uri="{FF2B5EF4-FFF2-40B4-BE49-F238E27FC236}">
                <a16:creationId xmlns:a16="http://schemas.microsoft.com/office/drawing/2014/main" id="{8BC96E22-FF1C-6EA8-221E-C76FABBE379D}"/>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4E3C2652-6DDD-EB93-9D78-0879831E297F}"/>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Box 3">
            <a:extLst>
              <a:ext uri="{FF2B5EF4-FFF2-40B4-BE49-F238E27FC236}">
                <a16:creationId xmlns:a16="http://schemas.microsoft.com/office/drawing/2014/main" id="{C05A6293-07EE-D86D-A055-06D392C46F9E}"/>
              </a:ext>
            </a:extLst>
          </p:cNvPr>
          <p:cNvSpPr txBox="1"/>
          <p:nvPr/>
        </p:nvSpPr>
        <p:spPr>
          <a:xfrm>
            <a:off x="3701141" y="4042978"/>
            <a:ext cx="10820400" cy="2308324"/>
          </a:xfrm>
          <a:prstGeom prst="rect">
            <a:avLst/>
          </a:prstGeom>
          <a:noFill/>
        </p:spPr>
        <p:txBody>
          <a:bodyPr wrap="square">
            <a:spAutoFit/>
          </a:bodyPr>
          <a:lstStyle/>
          <a:p>
            <a:pPr algn="ctr"/>
            <a:r>
              <a:rPr lang="sv-SE" sz="4800" b="1" noProof="0">
                <a:solidFill>
                  <a:schemeClr val="bg1"/>
                </a:solidFill>
                <a:latin typeface="FUTURA MEDIUM" panose="020B0602020204020303" pitchFamily="34" charset="-79"/>
                <a:ea typeface="Proxima Nova Bold"/>
                <a:cs typeface="FUTURA MEDIUM"/>
                <a:sym typeface="Proxima Nova Bold"/>
              </a:rPr>
              <a:t>Systemet uppskattar vad vitsordet kan bli </a:t>
            </a:r>
            <a:r>
              <a:rPr lang="sv-SE" sz="4800" b="1" noProof="0">
                <a:solidFill>
                  <a:schemeClr val="bg1">
                    <a:lumMod val="75000"/>
                  </a:schemeClr>
                </a:solidFill>
                <a:latin typeface="FUTURA MEDIUM" panose="020B0602020204020303" pitchFamily="34" charset="-79"/>
                <a:ea typeface="Proxima Nova Bold"/>
                <a:cs typeface="FUTURA MEDIUM"/>
                <a:sym typeface="Proxima Nova Bold"/>
              </a:rPr>
              <a:t>åt eleven </a:t>
            </a:r>
            <a:r>
              <a:rPr lang="sv-SE" sz="4800" b="1" noProof="0">
                <a:solidFill>
                  <a:schemeClr val="bg1"/>
                </a:solidFill>
                <a:latin typeface="FUTURA MEDIUM" panose="020B0602020204020303" pitchFamily="34" charset="-79"/>
                <a:ea typeface="Proxima Nova Bold"/>
                <a:cs typeface="FUTURA MEDIUM"/>
                <a:sym typeface="Proxima Nova Bold"/>
              </a:rPr>
              <a:t>för varje ämne på basis av hur eleven presterar.</a:t>
            </a:r>
            <a:endParaRPr lang="sv-SE" sz="4800"/>
          </a:p>
        </p:txBody>
      </p:sp>
      <p:sp>
        <p:nvSpPr>
          <p:cNvPr id="5" name="TextBox 9">
            <a:extLst>
              <a:ext uri="{FF2B5EF4-FFF2-40B4-BE49-F238E27FC236}">
                <a16:creationId xmlns:a16="http://schemas.microsoft.com/office/drawing/2014/main" id="{97BC4E6E-1A25-3EDE-F8DC-BCE441B6EDBF}"/>
              </a:ext>
            </a:extLst>
          </p:cNvPr>
          <p:cNvSpPr txBox="1"/>
          <p:nvPr/>
        </p:nvSpPr>
        <p:spPr>
          <a:xfrm>
            <a:off x="1368196" y="842598"/>
            <a:ext cx="15551608" cy="2215991"/>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a:sym typeface="Proxima Nova Bold"/>
              </a:rPr>
              <a:t>Vi erbjuds en AI-lösning som </a:t>
            </a:r>
            <a:r>
              <a:rPr lang="sv-SE" sz="4800" b="1">
                <a:solidFill>
                  <a:schemeClr val="bg1"/>
                </a:solidFill>
                <a:latin typeface="FUTURA MEDIUM" panose="020B0602020204020303" pitchFamily="34" charset="-79"/>
                <a:ea typeface="Proxima Nova Bold"/>
                <a:cs typeface="FUTURA MEDIUM"/>
                <a:sym typeface="Proxima Nova Bold"/>
              </a:rPr>
              <a:t>ska</a:t>
            </a:r>
            <a:r>
              <a:rPr lang="sv-SE" sz="4800" b="1" noProof="0">
                <a:solidFill>
                  <a:schemeClr val="bg1"/>
                </a:solidFill>
                <a:latin typeface="FUTURA MEDIUM" panose="020B0602020204020303" pitchFamily="34" charset="-79"/>
                <a:ea typeface="Proxima Nova Bold"/>
                <a:cs typeface="FUTURA MEDIUM"/>
                <a:sym typeface="Proxima Nova Bold"/>
              </a:rPr>
              <a:t> hjälpa med bedömningen. Systemet ges tillgång till elevernas digitala arbeten och </a:t>
            </a:r>
            <a:r>
              <a:rPr lang="sv-SE" sz="4800" b="1" noProof="0" err="1">
                <a:solidFill>
                  <a:schemeClr val="bg1"/>
                </a:solidFill>
                <a:latin typeface="FUTURA MEDIUM" panose="020B0602020204020303" pitchFamily="34" charset="-79"/>
                <a:ea typeface="Proxima Nova Bold"/>
                <a:cs typeface="FUTURA MEDIUM"/>
                <a:sym typeface="Proxima Nova Bold"/>
              </a:rPr>
              <a:t>lärplattformar</a:t>
            </a:r>
            <a:r>
              <a:rPr lang="sv-SE" sz="4800" b="1">
                <a:solidFill>
                  <a:schemeClr val="bg1"/>
                </a:solidFill>
                <a:latin typeface="FUTURA MEDIUM" panose="020B0602020204020303" pitchFamily="34" charset="-79"/>
                <a:ea typeface="Proxima Nova Bold"/>
                <a:cs typeface="FUTURA MEDIUM"/>
                <a:sym typeface="Proxima Nova Bold"/>
              </a:rPr>
              <a:t>.</a:t>
            </a:r>
            <a:r>
              <a:rPr lang="sv-SE" sz="4800" b="1" noProof="0">
                <a:solidFill>
                  <a:schemeClr val="bg1"/>
                </a:solidFill>
                <a:latin typeface="FUTURA MEDIUM" panose="020B0602020204020303" pitchFamily="34" charset="-79"/>
                <a:ea typeface="Proxima Nova Bold"/>
                <a:cs typeface="FUTURA MEDIUM"/>
                <a:sym typeface="Proxima Nova Bold"/>
              </a:rPr>
              <a:t> </a:t>
            </a:r>
          </a:p>
        </p:txBody>
      </p:sp>
    </p:spTree>
    <p:extLst>
      <p:ext uri="{BB962C8B-B14F-4D97-AF65-F5344CB8AC3E}">
        <p14:creationId xmlns:p14="http://schemas.microsoft.com/office/powerpoint/2010/main" val="216114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29F30A22-2EC7-4592-384B-946C20D98EAF}"/>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FC4F9B5E-3624-84D6-E038-261D2C524B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23658B7A-D953-5C5E-0BDE-567A82F924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590A6F75-9214-DAD7-4F42-344FC8F62EFE}"/>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132B1D51-50D2-290F-2A66-3260655F2BB3}"/>
              </a:ext>
            </a:extLst>
          </p:cNvPr>
          <p:cNvSpPr txBox="1"/>
          <p:nvPr/>
        </p:nvSpPr>
        <p:spPr>
          <a:xfrm>
            <a:off x="1368196" y="842598"/>
            <a:ext cx="15551608" cy="4431983"/>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Vi erbjuds ett AI-</a:t>
            </a:r>
            <a:r>
              <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rPr>
              <a:t>system </a:t>
            </a: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som ska känna igen om elever använt AI i sitt skolarbete. Elevers arbeten laddas automatiskt upp i systemet som säger hur sannolikt det är att materialet är skapat av en människa eller en AI. </a:t>
            </a:r>
          </a:p>
          <a:p>
            <a:pPr algn="ctr"/>
            <a:endPar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Systemet har visat sig ha rätt i 99% av fallen.</a:t>
            </a:r>
            <a:endPar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10" name="TextBox 10">
            <a:extLst>
              <a:ext uri="{FF2B5EF4-FFF2-40B4-BE49-F238E27FC236}">
                <a16:creationId xmlns:a16="http://schemas.microsoft.com/office/drawing/2014/main" id="{1E281405-30D4-74A0-FC7B-F840BB927DF1}"/>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FC546CE1-7241-F9DB-1919-8868E0C9DEF9}"/>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028608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FE1E3D18-B233-AB4D-F706-B35C920E91DF}"/>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F53859DA-981B-4057-13D0-7ECB78A010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A1668524-3586-79CD-6528-4723B776B4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E50706B6-E36E-99EC-4E96-0760935FB508}"/>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5948FA17-D1B5-65EB-5301-942AFAA333E9}"/>
              </a:ext>
            </a:extLst>
          </p:cNvPr>
          <p:cNvSpPr txBox="1"/>
          <p:nvPr/>
        </p:nvSpPr>
        <p:spPr>
          <a:xfrm>
            <a:off x="1368196" y="842598"/>
            <a:ext cx="15551608" cy="5909310"/>
          </a:xfrm>
          <a:prstGeom prst="rect">
            <a:avLst/>
          </a:prstGeom>
        </p:spPr>
        <p:txBody>
          <a:bodyPr lIns="0" tIns="0" rIns="0" bIns="0" rtlCol="0" anchor="t">
            <a:spAutoFit/>
          </a:bodyPr>
          <a:lstStyle/>
          <a:p>
            <a:pPr algn="ctr"/>
            <a:r>
              <a:rPr lang="sv-SE" sz="4800" b="1" noProof="0" dirty="0">
                <a:solidFill>
                  <a:schemeClr val="bg1"/>
                </a:solidFill>
                <a:latin typeface="FUTURA MEDIUM" panose="020B0602020204020303" pitchFamily="34" charset="-79"/>
                <a:ea typeface="Proxima Nova Bold"/>
                <a:cs typeface="FUTURA MEDIUM" panose="020B0602020204020303" pitchFamily="34" charset="-79"/>
                <a:sym typeface="Proxima Nova Bold"/>
              </a:rPr>
              <a:t>Vi erbjuds AI-personliga tränare åt elever och alla får en träningsklocka som skall vara på hela tiden. Klockan registrerar hur mycket man rört sig, var man varit och hur man sovit. Systemet sammanställer resultaten för varje elev så att eleven kan förbättra sina vanor. </a:t>
            </a:r>
          </a:p>
          <a:p>
            <a:pPr algn="ctr"/>
            <a:endParaRPr lang="sv-SE" sz="4800" b="1" dirty="0">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sv-SE" sz="4800" b="1" noProof="0" dirty="0">
                <a:solidFill>
                  <a:schemeClr val="bg1"/>
                </a:solidFill>
                <a:latin typeface="FUTURA MEDIUM" panose="020B0602020204020303" pitchFamily="34" charset="-79"/>
                <a:ea typeface="Proxima Nova Bold"/>
                <a:cs typeface="FUTURA MEDIUM" panose="020B0602020204020303" pitchFamily="34" charset="-79"/>
                <a:sym typeface="Proxima Nova Bold"/>
              </a:rPr>
              <a:t>Eleven själv, gymnastikläraren, hälsokunskapsläraren och rektorn kan se alla elevers sammanställningar.</a:t>
            </a:r>
            <a:endParaRPr lang="sv-SE" sz="4800" b="1" noProof="0" dirty="0">
              <a:solidFill>
                <a:schemeClr val="bg1">
                  <a:lumMod val="85000"/>
                </a:schemeClr>
              </a:solidFill>
              <a:latin typeface="FUTURA MEDIUM" panose="020B0602020204020303" pitchFamily="34" charset="-79"/>
              <a:ea typeface="Proxima Nova Bold"/>
              <a:cs typeface="FUTURA MEDIUM" panose="020B0602020204020303" pitchFamily="34" charset="-79"/>
              <a:sym typeface="Proxima Nova Bold"/>
            </a:endParaRPr>
          </a:p>
        </p:txBody>
      </p:sp>
      <p:sp>
        <p:nvSpPr>
          <p:cNvPr id="10" name="TextBox 10">
            <a:extLst>
              <a:ext uri="{FF2B5EF4-FFF2-40B4-BE49-F238E27FC236}">
                <a16:creationId xmlns:a16="http://schemas.microsoft.com/office/drawing/2014/main" id="{7A2D30AB-1B05-EDBD-D72F-ED00B1ECD702}"/>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049D6DC9-51B3-81AD-F153-70E10FD1187B}"/>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71296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943B7F6D-35B3-526C-F8F1-1E42EBB38248}"/>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732E8D56-3807-5D28-F752-03849C9AA3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440C4C7E-C525-A611-EC0E-0A38949E11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C7A55F32-3FDF-BF14-B8DC-21FE6FBAF599}"/>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7B6CB5D9-3673-27F9-1D3B-A788107DE3B9}"/>
              </a:ext>
            </a:extLst>
          </p:cNvPr>
          <p:cNvSpPr txBox="1"/>
          <p:nvPr/>
        </p:nvSpPr>
        <p:spPr>
          <a:xfrm>
            <a:off x="1368196" y="842598"/>
            <a:ext cx="15551608" cy="4431983"/>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Vi erbjuds ett AI-system som automatiskt sammanställer rapporter till vårdnadshavare gällande hur skolarbetet går för eleven. Systemet läser av allt som finns i Wilma </a:t>
            </a:r>
            <a:r>
              <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rPr>
              <a:t>och</a:t>
            </a: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 inlämningsuppgifter i </a:t>
            </a:r>
            <a:r>
              <a:rPr lang="sv-SE" sz="4800" b="1" noProof="0" err="1">
                <a:solidFill>
                  <a:schemeClr val="bg1"/>
                </a:solidFill>
                <a:latin typeface="FUTURA MEDIUM" panose="020B0602020204020303" pitchFamily="34" charset="-79"/>
                <a:ea typeface="Proxima Nova Bold"/>
                <a:cs typeface="FUTURA MEDIUM" panose="020B0602020204020303" pitchFamily="34" charset="-79"/>
                <a:sym typeface="Proxima Nova Bold"/>
              </a:rPr>
              <a:t>lärplattformen</a:t>
            </a: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 samt sammanställer det veckovis åt vårdnadshavarna automatiskt.</a:t>
            </a:r>
          </a:p>
        </p:txBody>
      </p:sp>
      <p:sp>
        <p:nvSpPr>
          <p:cNvPr id="10" name="TextBox 10">
            <a:extLst>
              <a:ext uri="{FF2B5EF4-FFF2-40B4-BE49-F238E27FC236}">
                <a16:creationId xmlns:a16="http://schemas.microsoft.com/office/drawing/2014/main" id="{874C41F7-C9C7-8AC4-C48A-BEA08F984E47}"/>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88918665-4A47-26EA-4498-3C7BB6C23AFD}"/>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057884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AC733DE4-2098-CC1D-20FA-31ACE1FD2B41}"/>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A999B37B-1118-F15C-3B60-2EA99E0486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C608461F-C442-782D-BE22-A26D4D629A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6019D101-4CF6-D118-0EB8-237E2AA20415}"/>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A810798C-BF67-3F6A-EA81-FCB6A86AFDBC}"/>
              </a:ext>
            </a:extLst>
          </p:cNvPr>
          <p:cNvSpPr txBox="1"/>
          <p:nvPr/>
        </p:nvSpPr>
        <p:spPr>
          <a:xfrm>
            <a:off x="1368196" y="842598"/>
            <a:ext cx="15551608" cy="5909310"/>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Vi erbjuds ett AI-system för översättning av kommunikation till vårdnadshavare ifall vårdnadshavare har ett annat modersmål än svenska. Systemet översätter automatiskt informationen till det språk som vårdnadshavaren önskar. </a:t>
            </a:r>
          </a:p>
          <a:p>
            <a:pPr algn="ctr"/>
            <a:endPar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Systemet översätter också automatiskt information som vårdnadshavare skickar till skolan.</a:t>
            </a:r>
          </a:p>
        </p:txBody>
      </p:sp>
      <p:sp>
        <p:nvSpPr>
          <p:cNvPr id="10" name="TextBox 10">
            <a:extLst>
              <a:ext uri="{FF2B5EF4-FFF2-40B4-BE49-F238E27FC236}">
                <a16:creationId xmlns:a16="http://schemas.microsoft.com/office/drawing/2014/main" id="{EE777431-810A-D588-6C0C-875CA2955BD5}"/>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AE63E1C9-7C8A-8A05-D58A-264A305DDE6A}"/>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960372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EF446760-6613-E1A6-9338-AA5D2862D02C}"/>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9E19EAB2-13F0-D6FB-72C2-C245B97D9C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09E34246-AB15-5F9F-E0DE-9E053767EA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E1C2AA1D-E108-FAC3-5D3A-ACC857447D08}"/>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1DA68BD1-98F2-A518-4F95-606A5D066CA1}"/>
              </a:ext>
            </a:extLst>
          </p:cNvPr>
          <p:cNvSpPr txBox="1"/>
          <p:nvPr/>
        </p:nvSpPr>
        <p:spPr>
          <a:xfrm>
            <a:off x="1368196" y="842598"/>
            <a:ext cx="15551608" cy="4431983"/>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a:sym typeface="Proxima Nova Bold"/>
              </a:rPr>
              <a:t>Vi erbjuds en AI-assistent som installeras på elevernas datorer eller plattor. Den </a:t>
            </a:r>
            <a:r>
              <a:rPr lang="sv-SE" sz="4800" b="1">
                <a:solidFill>
                  <a:schemeClr val="bg1"/>
                </a:solidFill>
                <a:latin typeface="FUTURA MEDIUM" panose="020B0602020204020303" pitchFamily="34" charset="-79"/>
                <a:ea typeface="Proxima Nova Bold"/>
                <a:cs typeface="FUTURA MEDIUM"/>
                <a:sym typeface="Proxima Nova Bold"/>
              </a:rPr>
              <a:t>kan</a:t>
            </a:r>
            <a:r>
              <a:rPr lang="sv-SE" sz="4800" b="1" noProof="0">
                <a:solidFill>
                  <a:schemeClr val="bg1"/>
                </a:solidFill>
                <a:latin typeface="FUTURA MEDIUM" panose="020B0602020204020303" pitchFamily="34" charset="-79"/>
                <a:ea typeface="Proxima Nova Bold"/>
                <a:cs typeface="FUTURA MEDIUM"/>
                <a:sym typeface="Proxima Nova Bold"/>
              </a:rPr>
              <a:t> svara på vanliga frågor i skrift gällande scheman, ordningsregler, praktisk information eller hjälpa med informationssökning. Den ska inte kunna generera innehåll för skoluppgifter.</a:t>
            </a:r>
          </a:p>
        </p:txBody>
      </p:sp>
      <p:sp>
        <p:nvSpPr>
          <p:cNvPr id="10" name="TextBox 10">
            <a:extLst>
              <a:ext uri="{FF2B5EF4-FFF2-40B4-BE49-F238E27FC236}">
                <a16:creationId xmlns:a16="http://schemas.microsoft.com/office/drawing/2014/main" id="{0F4C974C-4FA5-FA61-5F83-A0268119D2A7}"/>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C221535D-46C4-C57D-8A03-BD885D79F3E1}"/>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48412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3D3C2584-213C-FAD9-B511-35C2E2833BAE}"/>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71F3C841-0E89-9A51-1143-05825A412B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5D2E651E-6311-7673-7F48-447D55DEE1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C31A950F-7171-14AC-F5F2-A9F84057B05F}"/>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2AA6860A-1E07-046F-8555-475F652E557D}"/>
              </a:ext>
            </a:extLst>
          </p:cNvPr>
          <p:cNvSpPr txBox="1"/>
          <p:nvPr/>
        </p:nvSpPr>
        <p:spPr>
          <a:xfrm>
            <a:off x="1368196" y="842598"/>
            <a:ext cx="15551608" cy="5909310"/>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Vi erbjuds ett AI-system som ska kunna ge respons på textmaterial. Systemet ska alltid säga något positivt om materialet samt ge utvecklingsförslag. Systemet är lätt och säkert att använda. </a:t>
            </a:r>
          </a:p>
          <a:p>
            <a:pPr algn="ctr"/>
            <a:endPar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rPr>
              <a:t>AI-systemet genererar inga utkast på texter eller svar på andra frågor och endast eleven ser responsen från systemet.</a:t>
            </a:r>
            <a:endPar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10" name="TextBox 10">
            <a:extLst>
              <a:ext uri="{FF2B5EF4-FFF2-40B4-BE49-F238E27FC236}">
                <a16:creationId xmlns:a16="http://schemas.microsoft.com/office/drawing/2014/main" id="{04AB5213-E872-2276-8823-9A2F0C20C5D9}"/>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25834CE3-8BAE-CA6D-8AF7-44880A83FFBB}"/>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4032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CB30020D-1160-E070-B486-949A6634E95C}"/>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21728ADD-E674-6840-4057-CC0027091D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94FD271A-38ED-ECB0-01B3-0939B2BCB9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4DDBDD72-F8B9-96D5-EC9A-A95176EDB9ED}"/>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4D6590B5-B5E2-9E36-A022-252DDD2F0A58}"/>
              </a:ext>
            </a:extLst>
          </p:cNvPr>
          <p:cNvSpPr txBox="1"/>
          <p:nvPr/>
        </p:nvSpPr>
        <p:spPr>
          <a:xfrm>
            <a:off x="1368196" y="842598"/>
            <a:ext cx="15551608" cy="5170646"/>
          </a:xfrm>
          <a:prstGeom prst="rect">
            <a:avLst/>
          </a:prstGeom>
        </p:spPr>
        <p:txBody>
          <a:bodyPr lIns="0" tIns="0" rIns="0" bIns="0" rtlCol="0" anchor="t">
            <a:spAutoFit/>
          </a:bodyPr>
          <a:lstStyle/>
          <a:p>
            <a:pPr algn="ctr"/>
            <a:r>
              <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Vi erbjuds ett AI-system som generar läromaterial. </a:t>
            </a:r>
            <a:r>
              <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rPr>
              <a:t>Dessa används av läraren för att undervisa i olika ämnen och det är tydligt förklarat att det är AI som genererat materialet.</a:t>
            </a:r>
          </a:p>
          <a:p>
            <a:pPr algn="ctr"/>
            <a:endPar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rPr>
              <a:t>Eleverna skall sedan skriva ett grupparbete men får inte själva använda generativ AI som stöd.</a:t>
            </a:r>
            <a:endParaRPr lang="sv-SE" sz="4800" b="1" noProof="0">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10" name="TextBox 10">
            <a:extLst>
              <a:ext uri="{FF2B5EF4-FFF2-40B4-BE49-F238E27FC236}">
                <a16:creationId xmlns:a16="http://schemas.microsoft.com/office/drawing/2014/main" id="{1813B2FE-F99B-B2A2-7813-3F4809A89CF2}"/>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FFD76796-D01E-27B5-80F3-24F552E84A10}"/>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8943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BDB48C99-9D5E-8B6F-ED84-1C4B90D61771}"/>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18A4AAA4-0202-470F-6E4D-F32C926030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4DB2C111-8FBB-FC1F-FB38-22DB5FDF80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5B6BDE20-6506-D9DA-6D22-0886ADA7B443}"/>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96E60C19-0A33-DFCD-3E30-C54BBE873D53}"/>
              </a:ext>
            </a:extLst>
          </p:cNvPr>
          <p:cNvSpPr txBox="1"/>
          <p:nvPr/>
        </p:nvSpPr>
        <p:spPr>
          <a:xfrm>
            <a:off x="1368196" y="842598"/>
            <a:ext cx="15551608" cy="4801314"/>
          </a:xfrm>
          <a:prstGeom prst="rect">
            <a:avLst/>
          </a:prstGeom>
        </p:spPr>
        <p:txBody>
          <a:bodyPr lIns="0" tIns="0" rIns="0" bIns="0" rtlCol="0" anchor="t">
            <a:spAutoFit/>
          </a:bodyPr>
          <a:lstStyle/>
          <a:p>
            <a:pPr algn="ctr"/>
            <a:r>
              <a:rPr lang="sv-SE" sz="44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Vi erbjuds AI-</a:t>
            </a:r>
            <a:r>
              <a:rPr lang="sv-SE" sz="4400" b="1" noProof="0" err="1">
                <a:solidFill>
                  <a:schemeClr val="bg1"/>
                </a:solidFill>
                <a:latin typeface="FUTURA MEDIUM" panose="020B0602020204020303" pitchFamily="34" charset="-79"/>
                <a:ea typeface="Proxima Nova Bold"/>
                <a:cs typeface="FUTURA MEDIUM" panose="020B0602020204020303" pitchFamily="34" charset="-79"/>
                <a:sym typeface="Proxima Nova Bold"/>
              </a:rPr>
              <a:t>vänelever</a:t>
            </a:r>
            <a:r>
              <a:rPr lang="sv-SE" sz="44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 för alla elever i åk 7. Varje elev kan öppna den på sin dator eller ladda ner en </a:t>
            </a:r>
            <a:r>
              <a:rPr lang="sv-SE" sz="4400" b="1" noProof="0" err="1">
                <a:solidFill>
                  <a:schemeClr val="bg1"/>
                </a:solidFill>
                <a:latin typeface="FUTURA MEDIUM" panose="020B0602020204020303" pitchFamily="34" charset="-79"/>
                <a:ea typeface="Proxima Nova Bold"/>
                <a:cs typeface="FUTURA MEDIUM" panose="020B0602020204020303" pitchFamily="34" charset="-79"/>
                <a:sym typeface="Proxima Nova Bold"/>
              </a:rPr>
              <a:t>app</a:t>
            </a:r>
            <a:r>
              <a:rPr lang="sv-SE" sz="44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 på sin telefon och få tillgång till sin personliga AI-</a:t>
            </a:r>
            <a:r>
              <a:rPr lang="sv-SE" sz="4400" b="1" noProof="0" err="1">
                <a:solidFill>
                  <a:schemeClr val="bg1"/>
                </a:solidFill>
                <a:latin typeface="FUTURA MEDIUM" panose="020B0602020204020303" pitchFamily="34" charset="-79"/>
                <a:ea typeface="Proxima Nova Bold"/>
                <a:cs typeface="FUTURA MEDIUM" panose="020B0602020204020303" pitchFamily="34" charset="-79"/>
                <a:sym typeface="Proxima Nova Bold"/>
              </a:rPr>
              <a:t>vänelev</a:t>
            </a:r>
            <a:r>
              <a:rPr lang="sv-SE" sz="4400" b="1" noProof="0">
                <a:solidFill>
                  <a:schemeClr val="bg1"/>
                </a:solidFill>
                <a:latin typeface="FUTURA MEDIUM" panose="020B0602020204020303" pitchFamily="34" charset="-79"/>
                <a:ea typeface="Proxima Nova Bold"/>
                <a:cs typeface="FUTURA MEDIUM" panose="020B0602020204020303" pitchFamily="34" charset="-79"/>
                <a:sym typeface="Proxima Nova Bold"/>
              </a:rPr>
              <a:t> som man kan diskutera skolarbete och praktiska frågor med eller ha mer privata diskussioner.</a:t>
            </a:r>
            <a:r>
              <a:rPr lang="sv-SE" sz="4400" b="1">
                <a:solidFill>
                  <a:schemeClr val="bg1"/>
                </a:solidFill>
                <a:latin typeface="FUTURA MEDIUM" panose="020B0602020204020303" pitchFamily="34" charset="-79"/>
                <a:ea typeface="Proxima Nova Bold"/>
                <a:cs typeface="FUTURA MEDIUM" panose="020B0602020204020303" pitchFamily="34" charset="-79"/>
                <a:sym typeface="Proxima Nova Bold"/>
              </a:rPr>
              <a:t> Man ska kunna diskutera vad som helst, men den gör inte elevernas uppgifter.</a:t>
            </a:r>
          </a:p>
          <a:p>
            <a:pPr algn="ctr"/>
            <a:endParaRPr lang="sv-SE" sz="4800" b="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10" name="TextBox 10">
            <a:extLst>
              <a:ext uri="{FF2B5EF4-FFF2-40B4-BE49-F238E27FC236}">
                <a16:creationId xmlns:a16="http://schemas.microsoft.com/office/drawing/2014/main" id="{BA09FFE7-06FB-78B4-9C93-3C1688B553F5}"/>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7F7F0485-2D74-5732-6691-2047E150CBC2}"/>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Box 3">
            <a:extLst>
              <a:ext uri="{FF2B5EF4-FFF2-40B4-BE49-F238E27FC236}">
                <a16:creationId xmlns:a16="http://schemas.microsoft.com/office/drawing/2014/main" id="{815B0FBE-2861-CFE7-FE98-F9B14A6D54A4}"/>
              </a:ext>
            </a:extLst>
          </p:cNvPr>
          <p:cNvSpPr txBox="1"/>
          <p:nvPr/>
        </p:nvSpPr>
        <p:spPr>
          <a:xfrm>
            <a:off x="3622916" y="5808092"/>
            <a:ext cx="10820400" cy="1938992"/>
          </a:xfrm>
          <a:prstGeom prst="rect">
            <a:avLst/>
          </a:prstGeom>
          <a:noFill/>
        </p:spPr>
        <p:txBody>
          <a:bodyPr wrap="square">
            <a:spAutoFit/>
          </a:bodyPr>
          <a:lstStyle/>
          <a:p>
            <a:pPr algn="ctr"/>
            <a:r>
              <a:rPr lang="sv-SE" sz="6000" b="1" noProof="0">
                <a:solidFill>
                  <a:schemeClr val="bg1">
                    <a:lumMod val="75000"/>
                  </a:schemeClr>
                </a:solidFill>
                <a:latin typeface="FUTURA MEDIUM" panose="020B0602020204020303" pitchFamily="34" charset="-79"/>
                <a:ea typeface="Proxima Nova Bold"/>
                <a:cs typeface="FUTURA MEDIUM" panose="020B0602020204020303" pitchFamily="34" charset="-79"/>
                <a:sym typeface="Proxima Nova Bold"/>
              </a:rPr>
              <a:t> Lärare eller utvecklare kan inte se vad som diskuterats.</a:t>
            </a:r>
          </a:p>
        </p:txBody>
      </p:sp>
    </p:spTree>
    <p:extLst>
      <p:ext uri="{BB962C8B-B14F-4D97-AF65-F5344CB8AC3E}">
        <p14:creationId xmlns:p14="http://schemas.microsoft.com/office/powerpoint/2010/main" val="295857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50069AF5-62D9-CECB-CA0E-0FE350484EA1}"/>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5EAE4F04-CAEF-CC10-DBCA-4B10F0FFA4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2156" y="6629519"/>
            <a:ext cx="6991010" cy="393244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0E63C66E-EECA-257D-546E-C6EDB61B3F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12953060" y="6537169"/>
            <a:ext cx="6766704" cy="3806271"/>
          </a:xfrm>
          <a:prstGeom prst="rect">
            <a:avLst/>
          </a:prstGeom>
        </p:spPr>
      </p:pic>
      <p:sp>
        <p:nvSpPr>
          <p:cNvPr id="8" name="TextBox 8">
            <a:extLst>
              <a:ext uri="{FF2B5EF4-FFF2-40B4-BE49-F238E27FC236}">
                <a16:creationId xmlns:a16="http://schemas.microsoft.com/office/drawing/2014/main" id="{4C4E1985-D72C-5858-2EBD-14CD178B028B}"/>
              </a:ext>
            </a:extLst>
          </p:cNvPr>
          <p:cNvSpPr txBox="1"/>
          <p:nvPr/>
        </p:nvSpPr>
        <p:spPr>
          <a:xfrm>
            <a:off x="-228599" y="7980518"/>
            <a:ext cx="4440042" cy="984885"/>
          </a:xfrm>
          <a:prstGeom prst="rect">
            <a:avLst/>
          </a:prstGeom>
        </p:spPr>
        <p:txBody>
          <a:bodyPr wrap="square" lIns="0" tIns="0" rIns="0" bIns="0" rtlCol="0" anchor="t">
            <a:spAutoFit/>
          </a:bodyPr>
          <a:lstStyle/>
          <a:p>
            <a:pPr algn="ctr"/>
            <a:r>
              <a:rPr lang="sv-FI" sz="4000" b="1">
                <a:solidFill>
                  <a:srgbClr val="92E2D2"/>
                </a:solidFill>
                <a:latin typeface="FUTURA MEDIUM" panose="020B0602020204020303" pitchFamily="34" charset="-79"/>
                <a:ea typeface="+mn-lt"/>
                <a:cs typeface="FUTURA MEDIUM" panose="020B0602020204020303" pitchFamily="34" charset="-79"/>
                <a:sym typeface="Proxima Nova Bold"/>
              </a:rPr>
              <a:t>JA </a:t>
            </a:r>
          </a:p>
          <a:p>
            <a:pPr algn="ctr"/>
            <a:r>
              <a:rPr lang="sv-FI" sz="2400" b="1">
                <a:solidFill>
                  <a:schemeClr val="bg1"/>
                </a:solidFill>
                <a:latin typeface="FUTURA MEDIUM" panose="020B0602020204020303" pitchFamily="34" charset="-79"/>
                <a:ea typeface="+mn-lt"/>
                <a:cs typeface="FUTURA MEDIUM" panose="020B0602020204020303" pitchFamily="34" charset="-79"/>
                <a:sym typeface="Proxima Nova Bold"/>
              </a:rPr>
              <a:t>det är ok</a:t>
            </a:r>
            <a:endParaRPr lang="sv-FI" sz="1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059DA6D1-04DA-4338-D978-231E6598437E}"/>
              </a:ext>
            </a:extLst>
          </p:cNvPr>
          <p:cNvSpPr txBox="1"/>
          <p:nvPr/>
        </p:nvSpPr>
        <p:spPr>
          <a:xfrm>
            <a:off x="1368196" y="842598"/>
            <a:ext cx="15551608" cy="4062651"/>
          </a:xfrm>
          <a:prstGeom prst="rect">
            <a:avLst/>
          </a:prstGeom>
        </p:spPr>
        <p:txBody>
          <a:bodyPr lIns="0" tIns="0" rIns="0" bIns="0" rtlCol="0" anchor="t">
            <a:spAutoFit/>
          </a:bodyPr>
          <a:lstStyle/>
          <a:p>
            <a:pPr algn="ctr"/>
            <a:r>
              <a:rPr lang="sv-SE" sz="4400" b="1" noProof="0">
                <a:solidFill>
                  <a:schemeClr val="bg1"/>
                </a:solidFill>
                <a:latin typeface="FUTURA MEDIUM" panose="020B0602020204020303" pitchFamily="34" charset="-79"/>
                <a:ea typeface="Proxima Nova Bold"/>
                <a:cs typeface="FUTURA MEDIUM"/>
                <a:sym typeface="Proxima Nova Bold"/>
              </a:rPr>
              <a:t>Vi erbjuds AI-</a:t>
            </a:r>
            <a:r>
              <a:rPr lang="sv-SE" sz="4400" b="1" noProof="0" err="1">
                <a:solidFill>
                  <a:schemeClr val="bg1"/>
                </a:solidFill>
                <a:latin typeface="FUTURA MEDIUM" panose="020B0602020204020303" pitchFamily="34" charset="-79"/>
                <a:ea typeface="Proxima Nova Bold"/>
                <a:cs typeface="FUTURA MEDIUM"/>
                <a:sym typeface="Proxima Nova Bold"/>
              </a:rPr>
              <a:t>vänelever</a:t>
            </a:r>
            <a:r>
              <a:rPr lang="sv-SE" sz="4400" b="1" noProof="0">
                <a:solidFill>
                  <a:schemeClr val="bg1"/>
                </a:solidFill>
                <a:latin typeface="FUTURA MEDIUM" panose="020B0602020204020303" pitchFamily="34" charset="-79"/>
                <a:ea typeface="Proxima Nova Bold"/>
                <a:cs typeface="FUTURA MEDIUM"/>
                <a:sym typeface="Proxima Nova Bold"/>
              </a:rPr>
              <a:t> för alla elever i åk 7. Varje elev kan öppna den på sin dator eller ladda ner en </a:t>
            </a:r>
            <a:r>
              <a:rPr lang="sv-SE" sz="4400" b="1" noProof="0" err="1">
                <a:solidFill>
                  <a:schemeClr val="bg1"/>
                </a:solidFill>
                <a:latin typeface="FUTURA MEDIUM" panose="020B0602020204020303" pitchFamily="34" charset="-79"/>
                <a:ea typeface="Proxima Nova Bold"/>
                <a:cs typeface="FUTURA MEDIUM"/>
                <a:sym typeface="Proxima Nova Bold"/>
              </a:rPr>
              <a:t>app</a:t>
            </a:r>
            <a:r>
              <a:rPr lang="sv-SE" sz="4400" b="1" noProof="0">
                <a:solidFill>
                  <a:schemeClr val="bg1"/>
                </a:solidFill>
                <a:latin typeface="FUTURA MEDIUM" panose="020B0602020204020303" pitchFamily="34" charset="-79"/>
                <a:ea typeface="Proxima Nova Bold"/>
                <a:cs typeface="FUTURA MEDIUM"/>
                <a:sym typeface="Proxima Nova Bold"/>
              </a:rPr>
              <a:t> på sin telefon och få tillgång till sin personliga AI-</a:t>
            </a:r>
            <a:r>
              <a:rPr lang="sv-SE" sz="4400" b="1" noProof="0" err="1">
                <a:solidFill>
                  <a:schemeClr val="bg1"/>
                </a:solidFill>
                <a:latin typeface="FUTURA MEDIUM" panose="020B0602020204020303" pitchFamily="34" charset="-79"/>
                <a:ea typeface="Proxima Nova Bold"/>
                <a:cs typeface="FUTURA MEDIUM"/>
                <a:sym typeface="Proxima Nova Bold"/>
              </a:rPr>
              <a:t>vänelev</a:t>
            </a:r>
            <a:r>
              <a:rPr lang="sv-SE" sz="4400" b="1" noProof="0">
                <a:solidFill>
                  <a:schemeClr val="bg1"/>
                </a:solidFill>
                <a:latin typeface="FUTURA MEDIUM" panose="020B0602020204020303" pitchFamily="34" charset="-79"/>
                <a:ea typeface="Proxima Nova Bold"/>
                <a:cs typeface="FUTURA MEDIUM"/>
                <a:sym typeface="Proxima Nova Bold"/>
              </a:rPr>
              <a:t> som man kan diskutera skolarbete och praktiska frågor med eller ha mer privata diskussioner.</a:t>
            </a:r>
            <a:r>
              <a:rPr lang="sv-SE" sz="4400" b="1">
                <a:solidFill>
                  <a:schemeClr val="bg1"/>
                </a:solidFill>
                <a:latin typeface="FUTURA MEDIUM" panose="020B0602020204020303" pitchFamily="34" charset="-79"/>
                <a:ea typeface="Proxima Nova Bold"/>
                <a:cs typeface="FUTURA MEDIUM"/>
                <a:sym typeface="Proxima Nova Bold"/>
              </a:rPr>
              <a:t> Man ska kunna diskutera vad som helst, men den gör inte elevernas uppgifter.</a:t>
            </a:r>
          </a:p>
        </p:txBody>
      </p:sp>
      <p:sp>
        <p:nvSpPr>
          <p:cNvPr id="10" name="TextBox 10">
            <a:extLst>
              <a:ext uri="{FF2B5EF4-FFF2-40B4-BE49-F238E27FC236}">
                <a16:creationId xmlns:a16="http://schemas.microsoft.com/office/drawing/2014/main" id="{FFA596FC-06BC-EDEA-6CCD-2F338CD71C7A}"/>
              </a:ext>
            </a:extLst>
          </p:cNvPr>
          <p:cNvSpPr txBox="1"/>
          <p:nvPr/>
        </p:nvSpPr>
        <p:spPr>
          <a:xfrm>
            <a:off x="14062341" y="7947861"/>
            <a:ext cx="4225659" cy="984885"/>
          </a:xfrm>
          <a:prstGeom prst="rect">
            <a:avLst/>
          </a:prstGeom>
        </p:spPr>
        <p:txBody>
          <a:bodyPr wrap="square" lIns="0" tIns="0" rIns="0" bIns="0" rtlCol="0" anchor="t">
            <a:spAutoFit/>
          </a:bodyPr>
          <a:lstStyle/>
          <a:p>
            <a:pPr algn="ctr"/>
            <a:r>
              <a:rPr lang="sv-FI" sz="4000" b="1">
                <a:solidFill>
                  <a:srgbClr val="92E2D2"/>
                </a:solidFill>
                <a:latin typeface="Proxima Nova Bold"/>
                <a:ea typeface="Proxima Nova Bold"/>
                <a:cs typeface="Proxima Nova Bold"/>
                <a:sym typeface="Proxima Nova Bold"/>
              </a:rPr>
              <a:t>NEJ </a:t>
            </a:r>
          </a:p>
          <a:p>
            <a:pPr algn="ctr"/>
            <a:r>
              <a:rPr lang="sv-FI" sz="2400" b="1">
                <a:solidFill>
                  <a:schemeClr val="bg1"/>
                </a:solidFill>
                <a:latin typeface="Proxima Nova Bold"/>
                <a:ea typeface="Proxima Nova Bold"/>
                <a:cs typeface="Proxima Nova Bold"/>
                <a:sym typeface="Proxima Nova Bold"/>
              </a:rPr>
              <a:t>det är inte ok</a:t>
            </a:r>
            <a:endParaRPr lang="sv-FI" sz="1200">
              <a:solidFill>
                <a:schemeClr val="bg1"/>
              </a:solidFill>
              <a:latin typeface="Georgia" panose="02040502050405020303" pitchFamily="18" charset="0"/>
              <a:ea typeface="Proxima Nova Bold"/>
              <a:cs typeface="Proxima Nova Bold"/>
            </a:endParaRPr>
          </a:p>
        </p:txBody>
      </p:sp>
      <p:sp>
        <p:nvSpPr>
          <p:cNvPr id="2" name="Up-Down Arrow 1">
            <a:extLst>
              <a:ext uri="{FF2B5EF4-FFF2-40B4-BE49-F238E27FC236}">
                <a16:creationId xmlns:a16="http://schemas.microsoft.com/office/drawing/2014/main" id="{301FC690-4C17-1D08-54AD-97E735A4DA0B}"/>
              </a:ext>
            </a:extLst>
          </p:cNvPr>
          <p:cNvSpPr/>
          <p:nvPr/>
        </p:nvSpPr>
        <p:spPr>
          <a:xfrm rot="5400000">
            <a:off x="8500059" y="2554170"/>
            <a:ext cx="1222565" cy="1208314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Box 3">
            <a:extLst>
              <a:ext uri="{FF2B5EF4-FFF2-40B4-BE49-F238E27FC236}">
                <a16:creationId xmlns:a16="http://schemas.microsoft.com/office/drawing/2014/main" id="{F96ECF94-A833-065A-10CB-8FE16835F500}"/>
              </a:ext>
            </a:extLst>
          </p:cNvPr>
          <p:cNvSpPr txBox="1"/>
          <p:nvPr/>
        </p:nvSpPr>
        <p:spPr>
          <a:xfrm>
            <a:off x="3733800" y="5656084"/>
            <a:ext cx="10820400" cy="1938992"/>
          </a:xfrm>
          <a:prstGeom prst="rect">
            <a:avLst/>
          </a:prstGeom>
          <a:noFill/>
        </p:spPr>
        <p:txBody>
          <a:bodyPr wrap="square">
            <a:spAutoFit/>
          </a:bodyPr>
          <a:lstStyle/>
          <a:p>
            <a:pPr algn="ctr"/>
            <a:r>
              <a:rPr lang="sv-SE" sz="6000" b="1" noProof="0">
                <a:solidFill>
                  <a:schemeClr val="bg1">
                    <a:lumMod val="85000"/>
                  </a:schemeClr>
                </a:solidFill>
                <a:latin typeface="FUTURA MEDIUM" panose="020B0602020204020303" pitchFamily="34" charset="-79"/>
                <a:ea typeface="Proxima Nova Bold"/>
                <a:cs typeface="FUTURA MEDIUM"/>
                <a:sym typeface="Proxima Nova Bold"/>
              </a:rPr>
              <a:t>Lärare och utvecklare kan se vad som diskuterats.</a:t>
            </a:r>
            <a:endParaRPr lang="sv-SE" sz="6000"/>
          </a:p>
        </p:txBody>
      </p:sp>
    </p:spTree>
    <p:extLst>
      <p:ext uri="{BB962C8B-B14F-4D97-AF65-F5344CB8AC3E}">
        <p14:creationId xmlns:p14="http://schemas.microsoft.com/office/powerpoint/2010/main" val="1703069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4EBA4052-C8FE-E4C9-E627-FC7748BAEA4F}"/>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C7726940-CDC7-C5F0-C354-952B84AC5FB0}"/>
              </a:ext>
            </a:extLst>
          </p:cNvPr>
          <p:cNvSpPr txBox="1"/>
          <p:nvPr/>
        </p:nvSpPr>
        <p:spPr>
          <a:xfrm>
            <a:off x="9144000" y="573018"/>
            <a:ext cx="7626848" cy="8125301"/>
          </a:xfrm>
          <a:prstGeom prst="rect">
            <a:avLst/>
          </a:prstGeom>
        </p:spPr>
        <p:txBody>
          <a:bodyPr wrap="square" lIns="0" tIns="0" rIns="0" bIns="0" rtlCol="0" anchor="t">
            <a:spAutoFit/>
          </a:bodyPr>
          <a:lstStyle/>
          <a:p>
            <a:r>
              <a:rPr lang="sv-FI" sz="6600" b="1">
                <a:solidFill>
                  <a:schemeClr val="bg1"/>
                </a:solidFill>
                <a:latin typeface="FUTURA MEDIUM" panose="020B0602020204020303" pitchFamily="34" charset="-79"/>
                <a:cs typeface="FUTURA MEDIUM" panose="020B0602020204020303" pitchFamily="34" charset="-79"/>
              </a:rPr>
              <a:t>Ibland kan vi mena väl när vi utvecklar AI men ändå kan det gå fel.</a:t>
            </a:r>
          </a:p>
          <a:p>
            <a:r>
              <a:rPr lang="sv-FI" sz="6600" b="1">
                <a:solidFill>
                  <a:schemeClr val="bg1">
                    <a:lumMod val="85000"/>
                  </a:schemeClr>
                </a:solidFill>
                <a:latin typeface="FUTURA MEDIUM" panose="020B0602020204020303" pitchFamily="34" charset="-79"/>
                <a:cs typeface="FUTURA MEDIUM" panose="020B0602020204020303" pitchFamily="34" charset="-79"/>
              </a:rPr>
              <a:t>Det är människor som måste fundera på användningen och risker.</a:t>
            </a:r>
            <a:endParaRPr lang="en-US" sz="9600" b="1">
              <a:solidFill>
                <a:schemeClr val="bg1">
                  <a:lumMod val="85000"/>
                </a:schemeClr>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DBA55417-B544-C379-896B-0D7756C0E4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3302148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A9727D52-70B3-FC07-BB12-2EFBE2594F5E}"/>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254ED349-D04F-9D04-EDBD-6F50293560A6}"/>
              </a:ext>
            </a:extLst>
          </p:cNvPr>
          <p:cNvSpPr txBox="1"/>
          <p:nvPr/>
        </p:nvSpPr>
        <p:spPr>
          <a:xfrm>
            <a:off x="5330576" y="850246"/>
            <a:ext cx="11879738" cy="8217634"/>
          </a:xfrm>
          <a:prstGeom prst="rect">
            <a:avLst/>
          </a:prstGeom>
        </p:spPr>
        <p:txBody>
          <a:bodyPr wrap="square" lIns="0" tIns="0" rIns="0" bIns="0" rtlCol="0" anchor="t">
            <a:spAutoFit/>
          </a:bodyPr>
          <a:lstStyle/>
          <a:p>
            <a:r>
              <a:rPr lang="sv-FI" sz="4000" b="1" dirty="0">
                <a:solidFill>
                  <a:schemeClr val="bg1"/>
                </a:solidFill>
                <a:latin typeface="FUTURA MEDIUM" panose="020B0602020204020303" pitchFamily="34" charset="-79"/>
                <a:cs typeface="FUTURA MEDIUM" panose="020B0602020204020303" pitchFamily="34" charset="-79"/>
              </a:rPr>
              <a:t>Europeiska unionens AI-förordning (EU AI Act) har olika risknivåer för tillämpning med olika krav på bedömning, transparens och dokumentation:</a:t>
            </a:r>
          </a:p>
          <a:p>
            <a:endParaRPr lang="sv-FI" sz="5400" b="1" dirty="0">
              <a:solidFill>
                <a:schemeClr val="bg1"/>
              </a:solidFill>
              <a:latin typeface="FUTURA MEDIUM" panose="020B0602020204020303" pitchFamily="34" charset="-79"/>
              <a:cs typeface="FUTURA MEDIUM" panose="020B0602020204020303" pitchFamily="34" charset="-79"/>
            </a:endParaRPr>
          </a:p>
          <a:p>
            <a:r>
              <a:rPr lang="sv-FI" sz="6600" b="1" dirty="0">
                <a:solidFill>
                  <a:schemeClr val="bg1">
                    <a:lumMod val="85000"/>
                  </a:schemeClr>
                </a:solidFill>
                <a:latin typeface="FUTURA MEDIUM" panose="020B0602020204020303" pitchFamily="34" charset="-79"/>
                <a:cs typeface="FUTURA MEDIUM" panose="020B0602020204020303" pitchFamily="34" charset="-79"/>
              </a:rPr>
              <a:t>4. Oacceptabel risk (förbjudet)</a:t>
            </a:r>
          </a:p>
          <a:p>
            <a:r>
              <a:rPr lang="sv-FI" sz="6600" b="1" dirty="0">
                <a:solidFill>
                  <a:schemeClr val="bg1">
                    <a:lumMod val="85000"/>
                  </a:schemeClr>
                </a:solidFill>
                <a:latin typeface="FUTURA MEDIUM" panose="020B0602020204020303" pitchFamily="34" charset="-79"/>
                <a:cs typeface="FUTURA MEDIUM" panose="020B0602020204020303" pitchFamily="34" charset="-79"/>
              </a:rPr>
              <a:t>3. Hög risk</a:t>
            </a:r>
          </a:p>
          <a:p>
            <a:r>
              <a:rPr lang="sv-FI" sz="6600" b="1" dirty="0">
                <a:solidFill>
                  <a:schemeClr val="bg1">
                    <a:lumMod val="85000"/>
                  </a:schemeClr>
                </a:solidFill>
                <a:latin typeface="FUTURA MEDIUM" panose="020B0602020204020303" pitchFamily="34" charset="-79"/>
                <a:cs typeface="FUTURA MEDIUM" panose="020B0602020204020303" pitchFamily="34" charset="-79"/>
              </a:rPr>
              <a:t>2. Begränsad risk</a:t>
            </a:r>
          </a:p>
          <a:p>
            <a:r>
              <a:rPr lang="sv-FI" sz="6600" b="1" dirty="0">
                <a:solidFill>
                  <a:schemeClr val="bg1">
                    <a:lumMod val="85000"/>
                  </a:schemeClr>
                </a:solidFill>
                <a:latin typeface="FUTURA MEDIUM" panose="020B0602020204020303" pitchFamily="34" charset="-79"/>
                <a:cs typeface="FUTURA MEDIUM" panose="020B0602020204020303" pitchFamily="34" charset="-79"/>
              </a:rPr>
              <a:t>1. Minimal risk</a:t>
            </a:r>
          </a:p>
          <a:p>
            <a:endParaRPr lang="en-US" sz="9600" b="1" dirty="0">
              <a:solidFill>
                <a:schemeClr val="bg1">
                  <a:lumMod val="85000"/>
                </a:schemeClr>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2BE9683F-AA52-67F8-51B7-EBC0D70C04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80344" y="4685219"/>
            <a:ext cx="9028112" cy="5078313"/>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36257621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9E1F8457-A6E0-2A44-A233-169ED27CD3FD}"/>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CB0C292F-CBA3-2122-B4BE-D16D4B0A6BE8}"/>
              </a:ext>
            </a:extLst>
          </p:cNvPr>
          <p:cNvSpPr txBox="1"/>
          <p:nvPr/>
        </p:nvSpPr>
        <p:spPr>
          <a:xfrm>
            <a:off x="5900365" y="523468"/>
            <a:ext cx="11879738" cy="10987623"/>
          </a:xfrm>
          <a:prstGeom prst="rect">
            <a:avLst/>
          </a:prstGeom>
        </p:spPr>
        <p:txBody>
          <a:bodyPr wrap="square" lIns="0" tIns="0" rIns="0" bIns="0" rtlCol="0" anchor="t">
            <a:spAutoFit/>
          </a:bodyPr>
          <a:lstStyle/>
          <a:p>
            <a:r>
              <a:rPr lang="sv-FI" sz="5400" b="1">
                <a:solidFill>
                  <a:schemeClr val="bg1">
                    <a:lumMod val="85000"/>
                  </a:schemeClr>
                </a:solidFill>
                <a:latin typeface="FUTURA MEDIUM" panose="020B0602020204020303" pitchFamily="34" charset="-79"/>
                <a:cs typeface="FUTURA MEDIUM" panose="020B0602020204020303" pitchFamily="34" charset="-79"/>
              </a:rPr>
              <a:t>4. Oacceptabel risk (förbjudet)</a:t>
            </a:r>
          </a:p>
          <a:p>
            <a:r>
              <a:rPr lang="sv-FI" sz="4000" b="1">
                <a:solidFill>
                  <a:schemeClr val="bg1"/>
                </a:solidFill>
                <a:latin typeface="FUTURA MEDIUM" panose="020B0602020204020303" pitchFamily="34" charset="-79"/>
                <a:cs typeface="FUTURA MEDIUM" panose="020B0602020204020303" pitchFamily="34" charset="-79"/>
              </a:rPr>
              <a:t>Ex: social poängsättning, påverkan av demokratiska processer.</a:t>
            </a:r>
          </a:p>
          <a:p>
            <a:endParaRPr lang="sv-FI" sz="5400" b="1">
              <a:solidFill>
                <a:schemeClr val="bg1">
                  <a:lumMod val="85000"/>
                </a:schemeClr>
              </a:solidFill>
              <a:latin typeface="FUTURA MEDIUM" panose="020B0602020204020303" pitchFamily="34" charset="-79"/>
              <a:cs typeface="FUTURA MEDIUM" panose="020B0602020204020303" pitchFamily="34" charset="-79"/>
            </a:endParaRPr>
          </a:p>
          <a:p>
            <a:r>
              <a:rPr lang="sv-FI" sz="5400" b="1">
                <a:solidFill>
                  <a:schemeClr val="bg1">
                    <a:lumMod val="85000"/>
                  </a:schemeClr>
                </a:solidFill>
                <a:latin typeface="FUTURA MEDIUM" panose="020B0602020204020303" pitchFamily="34" charset="-79"/>
                <a:cs typeface="FUTURA MEDIUM" panose="020B0602020204020303" pitchFamily="34" charset="-79"/>
              </a:rPr>
              <a:t>3. Hög risk</a:t>
            </a:r>
          </a:p>
          <a:p>
            <a:r>
              <a:rPr lang="sv-FI" sz="4000" b="1">
                <a:solidFill>
                  <a:schemeClr val="bg1"/>
                </a:solidFill>
                <a:latin typeface="FUTURA MEDIUM" panose="020B0602020204020303" pitchFamily="34" charset="-79"/>
                <a:cs typeface="FUTURA MEDIUM" panose="020B0602020204020303" pitchFamily="34" charset="-79"/>
              </a:rPr>
              <a:t>Ex: AI som hanterar energitillförsel, AI inom utbildning</a:t>
            </a:r>
          </a:p>
          <a:p>
            <a:endParaRPr lang="sv-FI" sz="5400" b="1">
              <a:solidFill>
                <a:schemeClr val="bg1">
                  <a:lumMod val="85000"/>
                </a:schemeClr>
              </a:solidFill>
              <a:latin typeface="FUTURA MEDIUM" panose="020B0602020204020303" pitchFamily="34" charset="-79"/>
              <a:cs typeface="FUTURA MEDIUM" panose="020B0602020204020303" pitchFamily="34" charset="-79"/>
            </a:endParaRPr>
          </a:p>
          <a:p>
            <a:r>
              <a:rPr lang="sv-FI" sz="5400" b="1">
                <a:solidFill>
                  <a:schemeClr val="bg1">
                    <a:lumMod val="85000"/>
                  </a:schemeClr>
                </a:solidFill>
                <a:latin typeface="FUTURA MEDIUM" panose="020B0602020204020303" pitchFamily="34" charset="-79"/>
                <a:cs typeface="FUTURA MEDIUM" panose="020B0602020204020303" pitchFamily="34" charset="-79"/>
              </a:rPr>
              <a:t>2. Begränsad risk</a:t>
            </a:r>
          </a:p>
          <a:p>
            <a:r>
              <a:rPr lang="sv-FI" sz="4000" b="1">
                <a:solidFill>
                  <a:schemeClr val="bg1"/>
                </a:solidFill>
                <a:latin typeface="FUTURA MEDIUM" panose="020B0602020204020303" pitchFamily="34" charset="-79"/>
                <a:cs typeface="FUTURA MEDIUM" panose="020B0602020204020303" pitchFamily="34" charset="-79"/>
              </a:rPr>
              <a:t>Ex: Chatbot inom kundtjänst</a:t>
            </a:r>
          </a:p>
          <a:p>
            <a:endParaRPr lang="sv-FI" sz="4000" b="1">
              <a:solidFill>
                <a:schemeClr val="bg1"/>
              </a:solidFill>
              <a:latin typeface="FUTURA MEDIUM" panose="020B0602020204020303" pitchFamily="34" charset="-79"/>
              <a:cs typeface="FUTURA MEDIUM" panose="020B0602020204020303" pitchFamily="34" charset="-79"/>
            </a:endParaRPr>
          </a:p>
          <a:p>
            <a:r>
              <a:rPr lang="sv-FI" sz="5400" b="1">
                <a:solidFill>
                  <a:schemeClr val="bg1">
                    <a:lumMod val="85000"/>
                  </a:schemeClr>
                </a:solidFill>
                <a:latin typeface="FUTURA MEDIUM" panose="020B0602020204020303" pitchFamily="34" charset="-79"/>
                <a:cs typeface="FUTURA MEDIUM" panose="020B0602020204020303" pitchFamily="34" charset="-79"/>
              </a:rPr>
              <a:t>1. Minimal risk</a:t>
            </a:r>
          </a:p>
          <a:p>
            <a:r>
              <a:rPr lang="sv-FI" sz="4000" b="1">
                <a:solidFill>
                  <a:schemeClr val="bg1"/>
                </a:solidFill>
                <a:latin typeface="FUTURA MEDIUM" panose="020B0602020204020303" pitchFamily="34" charset="-79"/>
                <a:cs typeface="FUTURA MEDIUM" panose="020B0602020204020303" pitchFamily="34" charset="-79"/>
              </a:rPr>
              <a:t>Ex: Filter för skräppost &amp; spam</a:t>
            </a:r>
          </a:p>
          <a:p>
            <a:endParaRPr lang="en-US" sz="9600" b="1">
              <a:solidFill>
                <a:schemeClr val="bg1">
                  <a:lumMod val="85000"/>
                </a:schemeClr>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112A1097-D877-EAE3-4074-4DA98B6A90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80344" y="4685219"/>
            <a:ext cx="9028112" cy="5078313"/>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1393053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2550938" y="3409993"/>
            <a:ext cx="13186124" cy="2333396"/>
          </a:xfrm>
          <a:prstGeom prst="rect">
            <a:avLst/>
          </a:prstGeom>
        </p:spPr>
        <p:txBody>
          <a:bodyPr lIns="0" tIns="0" rIns="0" bIns="0" rtlCol="0" anchor="t">
            <a:spAutoFit/>
          </a:bodyPr>
          <a:lstStyle/>
          <a:p>
            <a:pPr algn="ctr">
              <a:lnSpc>
                <a:spcPts val="21650"/>
              </a:lnSpc>
            </a:pP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Tack och </a:t>
            </a:r>
            <a:r>
              <a:rPr lang="en-US" sz="8000" b="1" err="1">
                <a:solidFill>
                  <a:schemeClr val="bg1"/>
                </a:solidFill>
                <a:latin typeface="FUTURA MEDIUM" panose="020B0602020204020303" pitchFamily="34" charset="-79"/>
                <a:ea typeface="Proxima Nova Bold"/>
                <a:cs typeface="FUTURA MEDIUM" panose="020B0602020204020303" pitchFamily="34" charset="-79"/>
                <a:sym typeface="Proxima Nova Bold"/>
              </a:rPr>
              <a:t>hej</a:t>
            </a: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pic>
        <p:nvPicPr>
          <p:cNvPr id="9" name="Bildobjekt 8" descr="En bild som visar tecknad serie, leksak&#10;&#10;Automatiskt genererad beskrivning">
            <a:extLst>
              <a:ext uri="{FF2B5EF4-FFF2-40B4-BE49-F238E27FC236}">
                <a16:creationId xmlns:a16="http://schemas.microsoft.com/office/drawing/2014/main" id="{83017D48-28D0-BE52-04BA-C27719B0492F}"/>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67000"/>
                    </a14:imgEffect>
                  </a14:imgLayer>
                </a14:imgProps>
              </a:ext>
              <a:ext uri="{28A0092B-C50C-407E-A947-70E740481C1C}">
                <a14:useLocalDpi xmlns:a14="http://schemas.microsoft.com/office/drawing/2010/main"/>
              </a:ext>
            </a:extLst>
          </a:blip>
          <a:srcRect/>
          <a:stretch/>
        </p:blipFill>
        <p:spPr>
          <a:xfrm rot="20574717">
            <a:off x="12689320" y="4348976"/>
            <a:ext cx="6642613" cy="9012816"/>
          </a:xfrm>
          <a:prstGeom prst="rect">
            <a:avLst/>
          </a:prstGeom>
        </p:spPr>
      </p:pic>
      <p:grpSp>
        <p:nvGrpSpPr>
          <p:cNvPr id="10" name="Grupp 9">
            <a:extLst>
              <a:ext uri="{FF2B5EF4-FFF2-40B4-BE49-F238E27FC236}">
                <a16:creationId xmlns:a16="http://schemas.microsoft.com/office/drawing/2014/main" id="{54A065FD-7CFD-F466-A63F-35B9C73C12E2}"/>
              </a:ext>
            </a:extLst>
          </p:cNvPr>
          <p:cNvGrpSpPr/>
          <p:nvPr/>
        </p:nvGrpSpPr>
        <p:grpSpPr>
          <a:xfrm rot="20574717">
            <a:off x="13286954" y="5519547"/>
            <a:ext cx="4786489" cy="4271642"/>
            <a:chOff x="14971263" y="2652189"/>
            <a:chExt cx="2814158" cy="2292960"/>
          </a:xfrm>
        </p:grpSpPr>
        <p:sp>
          <p:nvSpPr>
            <p:cNvPr id="11" name="Freeform 5">
              <a:extLst>
                <a:ext uri="{FF2B5EF4-FFF2-40B4-BE49-F238E27FC236}">
                  <a16:creationId xmlns:a16="http://schemas.microsoft.com/office/drawing/2014/main" id="{9D0CAA39-BC67-E790-5934-AD142E3CABC2}"/>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5"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2" name="Freeform 8">
              <a:extLst>
                <a:ext uri="{FF2B5EF4-FFF2-40B4-BE49-F238E27FC236}">
                  <a16:creationId xmlns:a16="http://schemas.microsoft.com/office/drawing/2014/main" id="{249A527A-4219-9C70-7BB9-0CB83696A59C}"/>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sv-FI"/>
            </a:p>
          </p:txBody>
        </p:sp>
        <p:sp>
          <p:nvSpPr>
            <p:cNvPr id="13" name="TextBox 12">
              <a:extLst>
                <a:ext uri="{FF2B5EF4-FFF2-40B4-BE49-F238E27FC236}">
                  <a16:creationId xmlns:a16="http://schemas.microsoft.com/office/drawing/2014/main" id="{70B043CA-57D1-24EE-25FD-1B8A3BAEE2AD}"/>
                </a:ext>
              </a:extLst>
            </p:cNvPr>
            <p:cNvSpPr txBox="1"/>
            <p:nvPr/>
          </p:nvSpPr>
          <p:spPr>
            <a:xfrm>
              <a:off x="15606848" y="4032711"/>
              <a:ext cx="407683" cy="431203"/>
            </a:xfrm>
            <a:prstGeom prst="rect">
              <a:avLst/>
            </a:prstGeom>
          </p:spPr>
          <p:txBody>
            <a:bodyPr lIns="50800" tIns="50800" rIns="50800" bIns="50800" rtlCol="0" anchor="ctr"/>
            <a:lstStyle/>
            <a:p>
              <a:pPr algn="ctr">
                <a:lnSpc>
                  <a:spcPts val="2659"/>
                </a:lnSpc>
              </a:pPr>
              <a:endParaRPr/>
            </a:p>
          </p:txBody>
        </p:sp>
        <p:sp>
          <p:nvSpPr>
            <p:cNvPr id="14" name="TextBox 15">
              <a:extLst>
                <a:ext uri="{FF2B5EF4-FFF2-40B4-BE49-F238E27FC236}">
                  <a16:creationId xmlns:a16="http://schemas.microsoft.com/office/drawing/2014/main" id="{1D1BD239-6C22-952E-1BF0-D9758709AE21}"/>
                </a:ext>
              </a:extLst>
            </p:cNvPr>
            <p:cNvSpPr txBox="1"/>
            <p:nvPr/>
          </p:nvSpPr>
          <p:spPr>
            <a:xfrm>
              <a:off x="16679586" y="4009426"/>
              <a:ext cx="407683" cy="431203"/>
            </a:xfrm>
            <a:prstGeom prst="rect">
              <a:avLst/>
            </a:prstGeom>
          </p:spPr>
          <p:txBody>
            <a:bodyPr lIns="50800" tIns="50800" rIns="50800" bIns="50800" rtlCol="0" anchor="ctr"/>
            <a:lstStyle/>
            <a:p>
              <a:pPr algn="ctr">
                <a:lnSpc>
                  <a:spcPts val="2659"/>
                </a:lnSpc>
              </a:pPr>
              <a:endParaRPr/>
            </a:p>
          </p:txBody>
        </p:sp>
      </p:grpSp>
      <p:sp>
        <p:nvSpPr>
          <p:cNvPr id="15" name="TextBox 8">
            <a:extLst>
              <a:ext uri="{FF2B5EF4-FFF2-40B4-BE49-F238E27FC236}">
                <a16:creationId xmlns:a16="http://schemas.microsoft.com/office/drawing/2014/main" id="{466FE54B-AC04-B91A-372D-C62A12825A3C}"/>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16" name="Freeform 5">
            <a:extLst>
              <a:ext uri="{FF2B5EF4-FFF2-40B4-BE49-F238E27FC236}">
                <a16:creationId xmlns:a16="http://schemas.microsoft.com/office/drawing/2014/main" id="{07DEBDAE-4A09-0C6B-D146-7A930CD9624E}"/>
              </a:ext>
            </a:extLst>
          </p:cNvPr>
          <p:cNvSpPr/>
          <p:nvPr/>
        </p:nvSpPr>
        <p:spPr>
          <a:xfrm>
            <a:off x="7233799" y="8902860"/>
            <a:ext cx="3044452" cy="1016086"/>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FI"/>
          </a:p>
        </p:txBody>
      </p:sp>
      <p:sp>
        <p:nvSpPr>
          <p:cNvPr id="17" name="Freeform 6">
            <a:extLst>
              <a:ext uri="{FF2B5EF4-FFF2-40B4-BE49-F238E27FC236}">
                <a16:creationId xmlns:a16="http://schemas.microsoft.com/office/drawing/2014/main" id="{FABA06C0-C0F1-4B95-712E-B26E5CAC35A6}"/>
              </a:ext>
            </a:extLst>
          </p:cNvPr>
          <p:cNvSpPr/>
          <p:nvPr/>
        </p:nvSpPr>
        <p:spPr>
          <a:xfrm>
            <a:off x="10718685" y="9044141"/>
            <a:ext cx="2821244" cy="733523"/>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9"/>
            <a:stretch>
              <a:fillRect/>
            </a:stretch>
          </a:blipFill>
        </p:spPr>
        <p:txBody>
          <a:bodyPr/>
          <a:lstStyle/>
          <a:p>
            <a:endParaRPr lang="sv-FI"/>
          </a:p>
        </p:txBody>
      </p:sp>
      <p:sp>
        <p:nvSpPr>
          <p:cNvPr id="18" name="Freeform 7">
            <a:extLst>
              <a:ext uri="{FF2B5EF4-FFF2-40B4-BE49-F238E27FC236}">
                <a16:creationId xmlns:a16="http://schemas.microsoft.com/office/drawing/2014/main" id="{D7901952-9386-D494-2E7F-F363DEDE7548}"/>
              </a:ext>
            </a:extLst>
          </p:cNvPr>
          <p:cNvSpPr/>
          <p:nvPr/>
        </p:nvSpPr>
        <p:spPr>
          <a:xfrm>
            <a:off x="4658582" y="8881185"/>
            <a:ext cx="1948597" cy="89647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10"/>
            <a:stretch>
              <a:fillRect/>
            </a:stretch>
          </a:blipFill>
        </p:spPr>
        <p:txBody>
          <a:bodyPr/>
          <a:lstStyle/>
          <a:p>
            <a:endParaRPr lang="sv-FI"/>
          </a:p>
        </p:txBody>
      </p:sp>
    </p:spTree>
    <p:extLst>
      <p:ext uri="{BB962C8B-B14F-4D97-AF65-F5344CB8AC3E}">
        <p14:creationId xmlns:p14="http://schemas.microsoft.com/office/powerpoint/2010/main" val="2818064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5EF0CD1274F34696F4F9CBA16203E0" ma:contentTypeVersion="6" ma:contentTypeDescription="Create a new document." ma:contentTypeScope="" ma:versionID="25faa1e0a39b5a3a05c07b863dc554be">
  <xsd:schema xmlns:xsd="http://www.w3.org/2001/XMLSchema" xmlns:xs="http://www.w3.org/2001/XMLSchema" xmlns:p="http://schemas.microsoft.com/office/2006/metadata/properties" xmlns:ns1="http://schemas.microsoft.com/sharepoint/v3" xmlns:ns2="fdf7f428-f537-4c5e-ac67-5befd29cf561" targetNamespace="http://schemas.microsoft.com/office/2006/metadata/properties" ma:root="true" ma:fieldsID="60d118357f434852fa41e577c1ecc216" ns1:_="" ns2:_="">
    <xsd:import namespace="http://schemas.microsoft.com/sharepoint/v3"/>
    <xsd:import namespace="fdf7f428-f537-4c5e-ac67-5befd29cf561"/>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f7f428-f537-4c5e-ac67-5befd29cf56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08D04E-B4E5-490D-87C2-F9DC54FBF83A}">
  <ds:schemaRefs>
    <ds:schemaRef ds:uri="http://purl.org/dc/terms/"/>
    <ds:schemaRef ds:uri="http://schemas.microsoft.com/office/2006/documentManagement/types"/>
    <ds:schemaRef ds:uri="http://www.w3.org/XML/1998/namespace"/>
    <ds:schemaRef ds:uri="http://purl.org/dc/dcmitype/"/>
    <ds:schemaRef ds:uri="http://schemas.microsoft.com/office/2006/metadata/properties"/>
    <ds:schemaRef ds:uri="http://schemas.openxmlformats.org/package/2006/metadata/core-properties"/>
    <ds:schemaRef ds:uri="http://schemas.microsoft.com/sharepoint/v3"/>
    <ds:schemaRef ds:uri="http://schemas.microsoft.com/office/infopath/2007/PartnerControls"/>
    <ds:schemaRef ds:uri="fdf7f428-f537-4c5e-ac67-5befd29cf561"/>
    <ds:schemaRef ds:uri="http://purl.org/dc/elements/1.1/"/>
  </ds:schemaRefs>
</ds:datastoreItem>
</file>

<file path=customXml/itemProps2.xml><?xml version="1.0" encoding="utf-8"?>
<ds:datastoreItem xmlns:ds="http://schemas.openxmlformats.org/officeDocument/2006/customXml" ds:itemID="{A420079C-450D-423F-BED7-3A5466615EA4}">
  <ds:schemaRefs>
    <ds:schemaRef ds:uri="http://schemas.microsoft.com/sharepoint/v3/contenttype/forms"/>
  </ds:schemaRefs>
</ds:datastoreItem>
</file>

<file path=customXml/itemProps3.xml><?xml version="1.0" encoding="utf-8"?>
<ds:datastoreItem xmlns:ds="http://schemas.openxmlformats.org/officeDocument/2006/customXml" ds:itemID="{6E82EED1-23AD-411B-98E0-8DD3E35103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df7f428-f537-4c5e-ac67-5befd29cf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5c6060d-c47e-49ff-bd70-27dea493f241}" enabled="0" method="" siteId="{95c6060d-c47e-49ff-bd70-27dea493f241}" removed="1"/>
</clbl:labelList>
</file>

<file path=docProps/app.xml><?xml version="1.0" encoding="utf-8"?>
<Properties xmlns="http://schemas.openxmlformats.org/officeDocument/2006/extended-properties" xmlns:vt="http://schemas.openxmlformats.org/officeDocument/2006/docPropsVTypes">
  <TotalTime>15</TotalTime>
  <Words>3863</Words>
  <Application>Microsoft Macintosh PowerPoint</Application>
  <PresentationFormat>Custom</PresentationFormat>
  <Paragraphs>335</Paragraphs>
  <Slides>22</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Georgia</vt:lpstr>
      <vt:lpstr>Proxima Nova Bold</vt:lpstr>
      <vt:lpstr>Poppins</vt:lpstr>
      <vt:lpstr>FUTURA MEDIUM</vt:lpstr>
      <vt:lpstr>Arial</vt:lpstr>
      <vt:lpstr>FUTURA MEDIUM</vt:lpstr>
      <vt:lpstr>Century Gothic</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AILIT klass 6_lektion 1</dc:title>
  <cp:lastModifiedBy>John Henriksson</cp:lastModifiedBy>
  <cp:revision>1</cp:revision>
  <cp:lastPrinted>2025-05-26T08:02:07Z</cp:lastPrinted>
  <dcterms:created xsi:type="dcterms:W3CDTF">2006-08-16T00:00:00Z</dcterms:created>
  <dcterms:modified xsi:type="dcterms:W3CDTF">2026-02-24T12:58:31Z</dcterms:modified>
  <dc:identifier>DAGACUeNAuk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0x0101004B5EF0CD1274F34696F4F9CBA16203E0</vt:lpwstr>
  </property>
  <property fmtid="{D5CDD505-2E9C-101B-9397-08002B2CF9AE}" pid="3" name="MediaServiceImageTags">
    <vt:lpwstr/>
  </property>
</Properties>
</file>