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2"/>
  </p:notesMasterIdLst>
  <p:sldIdLst>
    <p:sldId id="283" r:id="rId5"/>
    <p:sldId id="258" r:id="rId6"/>
    <p:sldId id="284" r:id="rId7"/>
    <p:sldId id="281" r:id="rId8"/>
    <p:sldId id="260" r:id="rId9"/>
    <p:sldId id="261" r:id="rId10"/>
    <p:sldId id="287" r:id="rId11"/>
    <p:sldId id="272" r:id="rId12"/>
    <p:sldId id="273" r:id="rId13"/>
    <p:sldId id="263" r:id="rId14"/>
    <p:sldId id="266" r:id="rId15"/>
    <p:sldId id="267" r:id="rId16"/>
    <p:sldId id="292" r:id="rId17"/>
    <p:sldId id="293" r:id="rId18"/>
    <p:sldId id="270" r:id="rId19"/>
    <p:sldId id="277" r:id="rId20"/>
    <p:sldId id="294" r:id="rId21"/>
    <p:sldId id="295" r:id="rId22"/>
    <p:sldId id="257" r:id="rId23"/>
    <p:sldId id="296" r:id="rId24"/>
    <p:sldId id="259" r:id="rId25"/>
    <p:sldId id="262" r:id="rId26"/>
    <p:sldId id="297" r:id="rId27"/>
    <p:sldId id="285" r:id="rId28"/>
    <p:sldId id="298" r:id="rId29"/>
    <p:sldId id="276" r:id="rId30"/>
    <p:sldId id="274" r:id="rId31"/>
  </p:sldIdLst>
  <p:sldSz cx="18288000" cy="10287000"/>
  <p:notesSz cx="6858000" cy="9144000"/>
  <p:embeddedFontLst>
    <p:embeddedFont>
      <p:font typeface="Century Gothic" panose="020B0502020202020204" pitchFamily="34" charset="0"/>
      <p:regular r:id="rId33"/>
      <p:bold r:id="rId34"/>
      <p:italic r:id="rId35"/>
      <p:boldItalic r:id="rId36"/>
    </p:embeddedFont>
    <p:embeddedFont>
      <p:font typeface="Georgia" panose="02040502050405020303" pitchFamily="18" charset="0"/>
      <p:regular r:id="rId37"/>
      <p:bold r:id="rId38"/>
      <p:italic r:id="rId39"/>
      <p:boldItalic r:id="rId40"/>
    </p:embeddedFont>
    <p:embeddedFont>
      <p:font typeface="Proxima Nova Bold" panose="02000506030000020004" pitchFamily="2"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E3E5"/>
    <a:srgbClr val="D3E2E5"/>
    <a:srgbClr val="252525"/>
    <a:srgbClr val="262627"/>
    <a:srgbClr val="92E2D2"/>
    <a:srgbClr val="252324"/>
    <a:srgbClr val="B1ECF7"/>
    <a:srgbClr val="373536"/>
    <a:srgbClr val="249390"/>
    <a:srgbClr val="FFC6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6ADB9A-EEBB-924C-9552-192ABCDE9E42}" v="2" dt="2026-02-24T12:23:45.8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293"/>
    <p:restoredTop sz="53806"/>
  </p:normalViewPr>
  <p:slideViewPr>
    <p:cSldViewPr snapToGrid="0">
      <p:cViewPr varScale="1">
        <p:scale>
          <a:sx n="71" d="100"/>
          <a:sy n="71" d="100"/>
        </p:scale>
        <p:origin x="2344"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7.fntdata"/><Relationship Id="rId21" Type="http://schemas.openxmlformats.org/officeDocument/2006/relationships/slide" Target="slides/slide17.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4.fntdata"/><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Henriksson" userId="0247da67-66a9-4da5-8498-f930e7fda45b" providerId="ADAL" clId="{1B02861E-C7F8-5234-B778-38632F424BDF}"/>
    <pc:docChg chg="undo custSel modSld sldOrd">
      <pc:chgData name="John Henriksson" userId="0247da67-66a9-4da5-8498-f930e7fda45b" providerId="ADAL" clId="{1B02861E-C7F8-5234-B778-38632F424BDF}" dt="2026-02-24T12:23:50.872" v="1539" actId="1076"/>
      <pc:docMkLst>
        <pc:docMk/>
      </pc:docMkLst>
      <pc:sldChg chg="modSp mod ord">
        <pc:chgData name="John Henriksson" userId="0247da67-66a9-4da5-8498-f930e7fda45b" providerId="ADAL" clId="{1B02861E-C7F8-5234-B778-38632F424BDF}" dt="2026-02-19T10:40:44.802" v="773" actId="20578"/>
        <pc:sldMkLst>
          <pc:docMk/>
          <pc:sldMk cId="0" sldId="257"/>
        </pc:sldMkLst>
        <pc:spChg chg="mod">
          <ac:chgData name="John Henriksson" userId="0247da67-66a9-4da5-8498-f930e7fda45b" providerId="ADAL" clId="{1B02861E-C7F8-5234-B778-38632F424BDF}" dt="2026-02-19T10:32:58.831" v="374" actId="14100"/>
          <ac:spMkLst>
            <pc:docMk/>
            <pc:sldMk cId="0" sldId="257"/>
            <ac:spMk id="25" creationId="{00000000-0000-0000-0000-000000000000}"/>
          </ac:spMkLst>
        </pc:spChg>
      </pc:sldChg>
      <pc:sldChg chg="addSp delSp modSp mod modNotesTx">
        <pc:chgData name="John Henriksson" userId="0247da67-66a9-4da5-8498-f930e7fda45b" providerId="ADAL" clId="{1B02861E-C7F8-5234-B778-38632F424BDF}" dt="2026-02-24T11:29:47.429" v="1536"/>
        <pc:sldMkLst>
          <pc:docMk/>
          <pc:sldMk cId="0" sldId="258"/>
        </pc:sldMkLst>
        <pc:spChg chg="add del mod">
          <ac:chgData name="John Henriksson" userId="0247da67-66a9-4da5-8498-f930e7fda45b" providerId="ADAL" clId="{1B02861E-C7F8-5234-B778-38632F424BDF}" dt="2026-02-24T11:21:27.084" v="1330" actId="11529"/>
          <ac:spMkLst>
            <pc:docMk/>
            <pc:sldMk cId="0" sldId="258"/>
            <ac:spMk id="2" creationId="{2360B38A-8CFF-E20A-2715-2580319C30F1}"/>
          </ac:spMkLst>
        </pc:spChg>
        <pc:spChg chg="add mod">
          <ac:chgData name="John Henriksson" userId="0247da67-66a9-4da5-8498-f930e7fda45b" providerId="ADAL" clId="{1B02861E-C7F8-5234-B778-38632F424BDF}" dt="2026-02-24T11:29:47.429" v="1536"/>
          <ac:spMkLst>
            <pc:docMk/>
            <pc:sldMk cId="0" sldId="258"/>
            <ac:spMk id="6" creationId="{FF055A90-4A5D-F2AA-F919-5A55312FDE40}"/>
          </ac:spMkLst>
        </pc:spChg>
        <pc:spChg chg="mod">
          <ac:chgData name="John Henriksson" userId="0247da67-66a9-4da5-8498-f930e7fda45b" providerId="ADAL" clId="{1B02861E-C7F8-5234-B778-38632F424BDF}" dt="2026-02-24T11:25:47.713" v="1526" actId="1076"/>
          <ac:spMkLst>
            <pc:docMk/>
            <pc:sldMk cId="0" sldId="258"/>
            <ac:spMk id="9" creationId="{00000000-0000-0000-0000-000000000000}"/>
          </ac:spMkLst>
        </pc:spChg>
        <pc:spChg chg="add mod">
          <ac:chgData name="John Henriksson" userId="0247da67-66a9-4da5-8498-f930e7fda45b" providerId="ADAL" clId="{1B02861E-C7F8-5234-B778-38632F424BDF}" dt="2026-02-24T11:25:47.713" v="1526" actId="1076"/>
          <ac:spMkLst>
            <pc:docMk/>
            <pc:sldMk cId="0" sldId="258"/>
            <ac:spMk id="10" creationId="{CFD7C4EA-6834-3603-94CF-DE5EA03A308A}"/>
          </ac:spMkLst>
        </pc:spChg>
        <pc:picChg chg="add del">
          <ac:chgData name="John Henriksson" userId="0247da67-66a9-4da5-8498-f930e7fda45b" providerId="ADAL" clId="{1B02861E-C7F8-5234-B778-38632F424BDF}" dt="2026-02-24T11:21:42.914" v="1332" actId="478"/>
          <ac:picMkLst>
            <pc:docMk/>
            <pc:sldMk cId="0" sldId="258"/>
            <ac:picMk id="3" creationId="{2FA16742-C423-A83F-B65F-66A1DA4B1228}"/>
          </ac:picMkLst>
        </pc:picChg>
        <pc:picChg chg="mod">
          <ac:chgData name="John Henriksson" userId="0247da67-66a9-4da5-8498-f930e7fda45b" providerId="ADAL" clId="{1B02861E-C7F8-5234-B778-38632F424BDF}" dt="2026-02-24T11:25:14.850" v="1521" actId="1076"/>
          <ac:picMkLst>
            <pc:docMk/>
            <pc:sldMk cId="0" sldId="258"/>
            <ac:picMk id="19" creationId="{7D9A93CF-AC31-A6C9-AC36-86E578C08ACC}"/>
          </ac:picMkLst>
        </pc:picChg>
      </pc:sldChg>
      <pc:sldChg chg="modNotesTx">
        <pc:chgData name="John Henriksson" userId="0247da67-66a9-4da5-8498-f930e7fda45b" providerId="ADAL" clId="{1B02861E-C7F8-5234-B778-38632F424BDF}" dt="2026-02-19T10:40:29.430" v="772" actId="20577"/>
        <pc:sldMkLst>
          <pc:docMk/>
          <pc:sldMk cId="0" sldId="259"/>
        </pc:sldMkLst>
      </pc:sldChg>
      <pc:sldChg chg="addSp delSp modSp mod">
        <pc:chgData name="John Henriksson" userId="0247da67-66a9-4da5-8498-f930e7fda45b" providerId="ADAL" clId="{1B02861E-C7F8-5234-B778-38632F424BDF}" dt="2026-02-24T12:23:50.872" v="1539" actId="1076"/>
        <pc:sldMkLst>
          <pc:docMk/>
          <pc:sldMk cId="3351488680" sldId="276"/>
        </pc:sldMkLst>
        <pc:spChg chg="add mod">
          <ac:chgData name="John Henriksson" userId="0247da67-66a9-4da5-8498-f930e7fda45b" providerId="ADAL" clId="{1B02861E-C7F8-5234-B778-38632F424BDF}" dt="2026-02-24T12:23:50.872" v="1539" actId="1076"/>
          <ac:spMkLst>
            <pc:docMk/>
            <pc:sldMk cId="3351488680" sldId="276"/>
            <ac:spMk id="2" creationId="{F760037B-EC65-F08A-9173-36C1E314A6CD}"/>
          </ac:spMkLst>
        </pc:spChg>
        <pc:spChg chg="add mod">
          <ac:chgData name="John Henriksson" userId="0247da67-66a9-4da5-8498-f930e7fda45b" providerId="ADAL" clId="{1B02861E-C7F8-5234-B778-38632F424BDF}" dt="2026-02-24T12:23:50.872" v="1539" actId="1076"/>
          <ac:spMkLst>
            <pc:docMk/>
            <pc:sldMk cId="3351488680" sldId="276"/>
            <ac:spMk id="6" creationId="{EDFD0F17-6763-38A3-F42E-89E65658288B}"/>
          </ac:spMkLst>
        </pc:spChg>
        <pc:picChg chg="del">
          <ac:chgData name="John Henriksson" userId="0247da67-66a9-4da5-8498-f930e7fda45b" providerId="ADAL" clId="{1B02861E-C7F8-5234-B778-38632F424BDF}" dt="2026-02-24T12:23:44.275" v="1537" actId="478"/>
          <ac:picMkLst>
            <pc:docMk/>
            <pc:sldMk cId="3351488680" sldId="276"/>
            <ac:picMk id="3" creationId="{EE74C709-2B06-B928-B110-6B5EBE6A4363}"/>
          </ac:picMkLst>
        </pc:picChg>
      </pc:sldChg>
      <pc:sldChg chg="ord">
        <pc:chgData name="John Henriksson" userId="0247da67-66a9-4da5-8498-f930e7fda45b" providerId="ADAL" clId="{1B02861E-C7F8-5234-B778-38632F424BDF}" dt="2026-02-24T11:28:21.923" v="1527" actId="20578"/>
        <pc:sldMkLst>
          <pc:docMk/>
          <pc:sldMk cId="4261898586" sldId="283"/>
        </pc:sldMkLst>
      </pc:sldChg>
      <pc:sldChg chg="addSp modSp modNotesTx">
        <pc:chgData name="John Henriksson" userId="0247da67-66a9-4da5-8498-f930e7fda45b" providerId="ADAL" clId="{1B02861E-C7F8-5234-B778-38632F424BDF}" dt="2026-02-19T10:44:19.757" v="1292" actId="20577"/>
        <pc:sldMkLst>
          <pc:docMk/>
          <pc:sldMk cId="4028287150" sldId="284"/>
        </pc:sldMkLst>
        <pc:spChg chg="add mod">
          <ac:chgData name="John Henriksson" userId="0247da67-66a9-4da5-8498-f930e7fda45b" providerId="ADAL" clId="{1B02861E-C7F8-5234-B778-38632F424BDF}" dt="2026-02-19T10:24:30.348" v="354"/>
          <ac:spMkLst>
            <pc:docMk/>
            <pc:sldMk cId="4028287150" sldId="284"/>
            <ac:spMk id="2" creationId="{77E3D921-F5CF-47FE-828E-463F291EF2D5}"/>
          </ac:spMkLst>
        </pc:spChg>
      </pc:sldChg>
      <pc:sldChg chg="modSp mod modNotesTx">
        <pc:chgData name="John Henriksson" userId="0247da67-66a9-4da5-8498-f930e7fda45b" providerId="ADAL" clId="{1B02861E-C7F8-5234-B778-38632F424BDF}" dt="2026-02-19T10:31:57.694" v="373" actId="20577"/>
        <pc:sldMkLst>
          <pc:docMk/>
          <pc:sldMk cId="2160307562" sldId="294"/>
        </pc:sldMkLst>
        <pc:spChg chg="mod">
          <ac:chgData name="John Henriksson" userId="0247da67-66a9-4da5-8498-f930e7fda45b" providerId="ADAL" clId="{1B02861E-C7F8-5234-B778-38632F424BDF}" dt="2026-02-19T10:28:51.096" v="360" actId="20577"/>
          <ac:spMkLst>
            <pc:docMk/>
            <pc:sldMk cId="2160307562" sldId="294"/>
            <ac:spMk id="39" creationId="{C8FA72BE-B33E-92BA-95C6-7EFC351C12EE}"/>
          </ac:spMkLst>
        </pc:spChg>
        <pc:spChg chg="mod">
          <ac:chgData name="John Henriksson" userId="0247da67-66a9-4da5-8498-f930e7fda45b" providerId="ADAL" clId="{1B02861E-C7F8-5234-B778-38632F424BDF}" dt="2026-02-19T10:31:18.753" v="369" actId="20577"/>
          <ac:spMkLst>
            <pc:docMk/>
            <pc:sldMk cId="2160307562" sldId="294"/>
            <ac:spMk id="68" creationId="{D6E7F832-72E0-366F-E702-E99A6041F8B7}"/>
          </ac:spMkLst>
        </pc:spChg>
      </pc:sldChg>
      <pc:sldChg chg="ord modNotesTx">
        <pc:chgData name="John Henriksson" userId="0247da67-66a9-4da5-8498-f930e7fda45b" providerId="ADAL" clId="{1B02861E-C7F8-5234-B778-38632F424BDF}" dt="2026-02-19T10:39:16.948" v="570" actId="20577"/>
        <pc:sldMkLst>
          <pc:docMk/>
          <pc:sldMk cId="0" sldId="29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24.02.2026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ailit.fi"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creativecommons.org/licenses/by-nc-sa/4.0/?ref=chooser-v1"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youtu.be/MSQa7G_LdSM"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Inthttps:/internetkunskap.se/artiklar/ordlista/maskininlarning/"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course.elementsofai.com/se/4"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quickdraw.withgoogle.com/"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generation-ai-stn.fi/"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32BCB-FD31-1AA2-1281-3AFD4DA5B8A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1313DE6-7C23-CECD-D147-DBA8929EF213}"/>
              </a:ext>
            </a:extLst>
          </p:cNvPr>
          <p:cNvSpPr>
            <a:spLocks noGrp="1" noRot="1" noChangeAspect="1"/>
          </p:cNvSpPr>
          <p:nvPr>
            <p:ph type="sldImg"/>
          </p:nvPr>
        </p:nvSpPr>
        <p:spPr>
          <a:xfrm>
            <a:off x="2290763" y="512763"/>
            <a:ext cx="4562475" cy="2566987"/>
          </a:xfrm>
        </p:spPr>
      </p:sp>
      <p:sp>
        <p:nvSpPr>
          <p:cNvPr id="3" name="Platshållare för anteckningar 2">
            <a:extLst>
              <a:ext uri="{FF2B5EF4-FFF2-40B4-BE49-F238E27FC236}">
                <a16:creationId xmlns:a16="http://schemas.microsoft.com/office/drawing/2014/main" id="{EBE1FF1A-B853-7186-5174-0F065FCE855B}"/>
              </a:ext>
            </a:extLst>
          </p:cNvPr>
          <p:cNvSpPr>
            <a:spLocks noGrp="1"/>
          </p:cNvSpPr>
          <p:nvPr>
            <p:ph type="body" idx="1"/>
          </p:nvPr>
        </p:nvSpPr>
        <p:spPr/>
        <p:txBody>
          <a:bodyPr/>
          <a:lstStyle/>
          <a:p>
            <a:r>
              <a:rPr lang="sv-FI" dirty="0">
                <a:ea typeface="Calibri"/>
                <a:cs typeface="Calibri"/>
                <a:hlinkClick r:id="rId3"/>
              </a:rPr>
              <a:t>https://ailit.fi</a:t>
            </a:r>
            <a:endParaRPr lang="sv-FI" dirty="0">
              <a:ea typeface="Calibri"/>
              <a:cs typeface="Calibri"/>
            </a:endParaRPr>
          </a:p>
          <a:p>
            <a:r>
              <a:rPr lang="sv-FI" dirty="0">
                <a:ea typeface="Calibri"/>
                <a:cs typeface="Calibri"/>
              </a:rPr>
              <a:t>Materialet lanseras under Creative Commons </a:t>
            </a:r>
            <a:r>
              <a:rPr lang="sv-FI" dirty="0">
                <a:hlinkClick r:id="rId4"/>
              </a:rPr>
              <a:t>CC BY-NC-SA 4.0 </a:t>
            </a:r>
          </a:p>
          <a:p>
            <a:br>
              <a:rPr lang="en-US" dirty="0"/>
            </a:br>
            <a:endParaRPr lang="en-US" dirty="0"/>
          </a:p>
        </p:txBody>
      </p:sp>
      <p:sp>
        <p:nvSpPr>
          <p:cNvPr id="4" name="Platshållare för bildnummer 3">
            <a:extLst>
              <a:ext uri="{FF2B5EF4-FFF2-40B4-BE49-F238E27FC236}">
                <a16:creationId xmlns:a16="http://schemas.microsoft.com/office/drawing/2014/main" id="{B6945A59-5B82-7C50-D17B-A1C8CE852940}"/>
              </a:ext>
            </a:extLst>
          </p:cNvPr>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3426081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290763" y="512763"/>
            <a:ext cx="4562475" cy="2566987"/>
          </a:xfrm>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cs typeface="Calibri"/>
              </a:rPr>
              <a:t>Målsättning: Låta eleverna berätta sina svar på de två frågorna "Vad är AI?" och "Var finns AI?" Denna förhandsuppgift kan göras muntligt, som en </a:t>
            </a:r>
            <a:r>
              <a:rPr lang="sv-SE" dirty="0" err="1">
                <a:cs typeface="Calibri"/>
              </a:rPr>
              <a:t>Menti</a:t>
            </a:r>
            <a:r>
              <a:rPr lang="sv-SE" dirty="0">
                <a:cs typeface="Calibri"/>
              </a:rPr>
              <a:t> eller motsvarande, eller ett pappersformulär.  Om du använder ett digitalt formulär kan du klistra in QR-koden och inloggningsuppgifter här.</a:t>
            </a:r>
          </a:p>
          <a:p>
            <a:r>
              <a:rPr lang="sv-SE" dirty="0">
                <a:cs typeface="Calibri"/>
              </a:rPr>
              <a:t>Be gärna eleverna svara på formuläret i god tid så att du hinner skumma igenom svaren. Detta hjälper dig </a:t>
            </a:r>
            <a:r>
              <a:rPr lang="sv-SE" dirty="0" err="1">
                <a:cs typeface="Calibri"/>
              </a:rPr>
              <a:t>facilitera</a:t>
            </a:r>
            <a:r>
              <a:rPr lang="sv-SE" dirty="0">
                <a:cs typeface="Calibri"/>
              </a:rPr>
              <a:t> diskussioner och skräddarsy innehållet enligt dina elevers nivå.</a:t>
            </a:r>
            <a:endParaRPr lang="sv-SE" dirty="0">
              <a:ea typeface="Calibri"/>
              <a:cs typeface="Calibri"/>
            </a:endParaRPr>
          </a:p>
          <a:p>
            <a:endParaRPr lang="sv-SE" dirty="0">
              <a:cs typeface="Calibri"/>
            </a:endParaRPr>
          </a:p>
        </p:txBody>
      </p:sp>
      <p:sp>
        <p:nvSpPr>
          <p:cNvPr id="4" name="Platshållare för bildnummer 3"/>
          <p:cNvSpPr>
            <a:spLocks noGrp="1"/>
          </p:cNvSpPr>
          <p:nvPr>
            <p:ph type="sldNum" sz="quarter" idx="5"/>
          </p:nvPr>
        </p:nvSpPr>
        <p:spPr/>
        <p:txBody>
          <a:bodyPr/>
          <a:lstStyle/>
          <a:p>
            <a:fld id="{871B2431-D351-4C6E-A3CF-9DFAC0E3E050}" type="slidenum">
              <a:rPr lang="cs-CZ" smtClean="0"/>
              <a:t>2</a:t>
            </a:fld>
            <a:endParaRPr lang="cs-CZ"/>
          </a:p>
        </p:txBody>
      </p:sp>
    </p:spTree>
    <p:extLst>
      <p:ext uri="{BB962C8B-B14F-4D97-AF65-F5344CB8AC3E}">
        <p14:creationId xmlns:p14="http://schemas.microsoft.com/office/powerpoint/2010/main" val="120176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1D184-40AA-47CF-C0EF-757D362FF52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86BD20D-1BE1-A908-2AE3-3EC350DE42E5}"/>
              </a:ext>
            </a:extLst>
          </p:cNvPr>
          <p:cNvSpPr>
            <a:spLocks noGrp="1" noRot="1" noChangeAspect="1"/>
          </p:cNvSpPr>
          <p:nvPr>
            <p:ph type="sldImg"/>
          </p:nvPr>
        </p:nvSpPr>
        <p:spPr>
          <a:xfrm>
            <a:off x="2290763" y="512763"/>
            <a:ext cx="4562475" cy="2566987"/>
          </a:xfrm>
        </p:spPr>
      </p:sp>
      <p:sp>
        <p:nvSpPr>
          <p:cNvPr id="3" name="Platshållare för anteckningar 2">
            <a:extLst>
              <a:ext uri="{FF2B5EF4-FFF2-40B4-BE49-F238E27FC236}">
                <a16:creationId xmlns:a16="http://schemas.microsoft.com/office/drawing/2014/main" id="{AC39CAAF-02E2-AE4A-8176-B68E51CBDB9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FI" dirty="0"/>
              <a:t>Lektionen handlar om vad AI är och hur AI fungerar.  Den är indelad i föjande moment: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sv-FI" dirty="0"/>
              <a:t>Inledning</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sv-FI"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sv-FI" dirty="0"/>
              <a:t>Lärarledd diskussion med målet att fånga upp elevernas tankar och förkunskap om AI (vad tror de att AI är? var tror de att AI finns?)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sv-FI"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sv-FI" dirty="0"/>
              <a:t>Lärarledd genomgång – vad betyder AI?</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sv-FI"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sv-FI" dirty="0"/>
              <a:t>Film om AI i vardagen</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sv-FI"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sv-FI" dirty="0"/>
              <a:t>Lärarledd genomgång – vad är maskininlärning, modell, data?</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sv-FI"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sv-FI" dirty="0"/>
              <a:t>Elevaktivitet – hund eller muffins?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sv-FI"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sv-FI" dirty="0"/>
              <a:t>Lärarledd genomgång av Generation AI-projektets “Teachable machine”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sv-FI"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sv-FI" dirty="0"/>
              <a:t>Elevaktivitet – träna egen modell</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sv-FI"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sv-FI" dirty="0"/>
              <a:t>Lärarledd diskussion kring datakvalitet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sv-FI"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sv-FI" dirty="0"/>
              <a:t>Avslutande diskussion.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FI" dirty="0"/>
          </a:p>
          <a:p>
            <a:pPr marL="0" marR="0" lvl="0" indent="0" algn="l" defTabSz="914400" rtl="0" eaLnBrk="1" fontAlgn="auto" latinLnBrk="0" hangingPunct="1">
              <a:lnSpc>
                <a:spcPct val="100000"/>
              </a:lnSpc>
              <a:spcBef>
                <a:spcPts val="0"/>
              </a:spcBef>
              <a:spcAft>
                <a:spcPts val="0"/>
              </a:spcAft>
              <a:buClrTx/>
              <a:buSzTx/>
              <a:buFontTx/>
              <a:buNone/>
              <a:tabLst/>
              <a:defRPr/>
            </a:pPr>
            <a:r>
              <a:rPr lang="sv-FI" dirty="0"/>
              <a:t>Observera att en del av materialet är delvis samma för åk 3-6 och att vissa elever kan ha arbetat med Teachable Machine förr. Det hindrar inte användingen i lektionen men det kan löna sig att välja att arbeta med andra bildobjekt denna gång i så fall. T.ex. kan de i åk 3-6 ha gjort en fiilismaskin och då kan ni denna gång i stället arbeta med geometiska former.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FI" dirty="0"/>
          </a:p>
        </p:txBody>
      </p:sp>
      <p:sp>
        <p:nvSpPr>
          <p:cNvPr id="4" name="Platshållare för bildnummer 3">
            <a:extLst>
              <a:ext uri="{FF2B5EF4-FFF2-40B4-BE49-F238E27FC236}">
                <a16:creationId xmlns:a16="http://schemas.microsoft.com/office/drawing/2014/main" id="{DCAE8380-9E0C-D003-E8AF-88C2093EE781}"/>
              </a:ext>
            </a:extLst>
          </p:cNvPr>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1262188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sv-SE" noProof="0">
                <a:ea typeface="Calibri"/>
                <a:cs typeface="Calibri"/>
              </a:rPr>
              <a:t>Fri introduktion och diskussion kring dagens tema. </a:t>
            </a:r>
          </a:p>
        </p:txBody>
      </p:sp>
      <p:sp>
        <p:nvSpPr>
          <p:cNvPr id="4" name="Slide Number Placeholder 3"/>
          <p:cNvSpPr>
            <a:spLocks noGrp="1"/>
          </p:cNvSpPr>
          <p:nvPr>
            <p:ph type="sldNum" sz="quarter" idx="5"/>
          </p:nvPr>
        </p:nvSpPr>
        <p:spPr/>
        <p:txBody>
          <a:bodyPr/>
          <a:lstStyle/>
          <a:p>
            <a:fld id="{871B2431-D351-4C6E-A3CF-9DFAC0E3E050}" type="slidenum">
              <a:rPr lang="cs-CZ" smtClean="0"/>
              <a:t>4</a:t>
            </a:fld>
            <a:endParaRPr lang="cs-CZ"/>
          </a:p>
        </p:txBody>
      </p:sp>
    </p:spTree>
    <p:extLst>
      <p:ext uri="{BB962C8B-B14F-4D97-AF65-F5344CB8AC3E}">
        <p14:creationId xmlns:p14="http://schemas.microsoft.com/office/powerpoint/2010/main" val="3474026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FI" dirty="0">
                <a:ea typeface="Calibri"/>
                <a:cs typeface="Calibri"/>
              </a:rPr>
              <a:t>Målsättning: Ge eleverna insyn i vad begreppet AI innebär genom att förklara de två ingående orden. </a:t>
            </a:r>
            <a:endParaRPr lang="sv-FI" dirty="0"/>
          </a:p>
          <a:p>
            <a:endParaRPr lang="sv-FI" dirty="0"/>
          </a:p>
          <a:p>
            <a:r>
              <a:rPr lang="sv-FI" dirty="0"/>
              <a:t>Artificiell:</a:t>
            </a:r>
            <a:endParaRPr lang="sv-FI" dirty="0">
              <a:cs typeface="Calibri"/>
            </a:endParaRPr>
          </a:p>
          <a:p>
            <a:r>
              <a:rPr lang="sv-FI" dirty="0"/>
              <a:t>- Artificiell betyder att något är konstgjort, skapat av människor, istället för att finnas naturligt runt omkring oss. </a:t>
            </a:r>
            <a:endParaRPr lang="sv-FI" dirty="0">
              <a:cs typeface="Calibri"/>
            </a:endParaRPr>
          </a:p>
          <a:p>
            <a:r>
              <a:rPr lang="sv-FI" dirty="0"/>
              <a:t>- Vi har skapat plast, men inte vatten. Vi har byggt stolar men inte träd.</a:t>
            </a:r>
            <a:endParaRPr lang="sv-FI" dirty="0">
              <a:ea typeface="Calibri"/>
              <a:cs typeface="Calibri"/>
            </a:endParaRPr>
          </a:p>
          <a:p>
            <a:endParaRPr lang="sv-FI" dirty="0">
              <a:cs typeface="Calibri"/>
            </a:endParaRPr>
          </a:p>
          <a:p>
            <a:r>
              <a:rPr lang="sv-FI" dirty="0">
                <a:ea typeface="Calibri"/>
                <a:cs typeface="Calibri"/>
              </a:rPr>
              <a:t>Intelligens:</a:t>
            </a:r>
            <a:endParaRPr lang="sv-FI" dirty="0">
              <a:cs typeface="Calibri"/>
            </a:endParaRPr>
          </a:p>
          <a:p>
            <a:pPr marL="171450" indent="-171450">
              <a:buFont typeface="Calibri"/>
              <a:buChar char="-"/>
            </a:pPr>
            <a:r>
              <a:rPr lang="sv-FI" dirty="0"/>
              <a:t>Intelligens, eller "smarthet", innebär att kunna förstå vad ni ser, lära er av det och sen göra något med det ni lärt er. Det ni använder för att gå i skolan!</a:t>
            </a:r>
            <a:endParaRPr lang="sv-FI" dirty="0">
              <a:ea typeface="Calibri"/>
              <a:cs typeface="Calibri"/>
            </a:endParaRPr>
          </a:p>
          <a:p>
            <a:pPr marL="171450" indent="-171450">
              <a:buFont typeface="Calibri"/>
              <a:buChar char="-"/>
            </a:pPr>
            <a:r>
              <a:rPr lang="sv-FI" dirty="0">
                <a:ea typeface="Calibri"/>
                <a:cs typeface="Calibri"/>
              </a:rPr>
              <a:t>Vad tycker ni det innebär att vara intelligent? </a:t>
            </a:r>
          </a:p>
          <a:p>
            <a:pPr marL="171450" indent="-171450">
              <a:buFont typeface="Calibri"/>
              <a:buChar char="-"/>
            </a:pPr>
            <a:endParaRPr lang="sv-FI" dirty="0">
              <a:ea typeface="Calibri"/>
              <a:cs typeface="Calibri"/>
            </a:endParaRPr>
          </a:p>
          <a:p>
            <a:r>
              <a:rPr lang="sv-FI" dirty="0">
                <a:ea typeface="Calibri"/>
                <a:cs typeface="Calibri"/>
              </a:rPr>
              <a:t>Artificiell intelligens: </a:t>
            </a:r>
          </a:p>
          <a:p>
            <a:pPr marL="171450" indent="-171450">
              <a:buFont typeface="Calibri"/>
              <a:buChar char="-"/>
            </a:pPr>
            <a:r>
              <a:rPr lang="sv-FI" dirty="0">
                <a:ea typeface="Calibri"/>
                <a:cs typeface="Calibri"/>
              </a:rPr>
              <a:t>AI är inget nytt, man började prata om det redan på 1950-talet. För över 70 år sedan. Målet var att försöka få smarta datorer som skulle kunna hjälpa oss med sådant som tidigare bara människan kunnat göra. </a:t>
            </a:r>
          </a:p>
          <a:p>
            <a:endParaRPr lang="sv-FI" dirty="0">
              <a:ea typeface="Calibri"/>
              <a:cs typeface="Calibri"/>
            </a:endParaRPr>
          </a:p>
          <a:p>
            <a:r>
              <a:rPr lang="sv-FI" dirty="0">
                <a:ea typeface="Calibri"/>
                <a:cs typeface="Calibri"/>
              </a:rPr>
              <a:t>Möjliga diskussionsfrågor: </a:t>
            </a:r>
          </a:p>
          <a:p>
            <a:pPr marL="171450" indent="-171450">
              <a:buFont typeface="Calibri"/>
              <a:buChar char="-"/>
            </a:pPr>
            <a:r>
              <a:rPr lang="sv-FI" dirty="0">
                <a:ea typeface="Calibri"/>
                <a:cs typeface="Calibri"/>
              </a:rPr>
              <a:t>Tycker ni att en dator kan vara intelligent? </a:t>
            </a:r>
          </a:p>
          <a:p>
            <a:pPr marL="171450" indent="-171450">
              <a:buFont typeface="Calibri"/>
              <a:buChar char="-"/>
            </a:pPr>
            <a:r>
              <a:rPr lang="sv-FI" dirty="0">
                <a:ea typeface="Calibri"/>
                <a:cs typeface="Calibri"/>
              </a:rPr>
              <a:t>Hur skiljer sig det från mänsklig intelligens?</a:t>
            </a:r>
          </a:p>
          <a:p>
            <a:pPr marL="171450" indent="-171450">
              <a:buFont typeface="Calibri"/>
              <a:buChar char="-"/>
            </a:pPr>
            <a:r>
              <a:rPr lang="sv-FI" dirty="0">
                <a:ea typeface="Calibri"/>
                <a:cs typeface="Calibri"/>
              </a:rPr>
              <a:t>Vad tror ni att en dator inte skulle klara av?</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sv-FI" dirty="0">
                <a:ea typeface="Calibri"/>
                <a:cs typeface="Calibri"/>
              </a:rPr>
              <a:t>Målsättning: Ge en överblick av AI i vår vardag. </a:t>
            </a:r>
            <a:endParaRPr lang="en-US" dirty="0"/>
          </a:p>
          <a:p>
            <a:endParaRPr lang="sv-FI" dirty="0">
              <a:ea typeface="Calibri"/>
              <a:cs typeface="Calibri"/>
            </a:endParaRPr>
          </a:p>
          <a:p>
            <a:r>
              <a:rPr lang="sv-FI" dirty="0">
                <a:ea typeface="Calibri"/>
                <a:cs typeface="Calibri"/>
              </a:rPr>
              <a:t>Detta görs i form av en kort film: </a:t>
            </a:r>
          </a:p>
          <a:p>
            <a:endParaRPr lang="sv-FI" dirty="0"/>
          </a:p>
          <a:p>
            <a:r>
              <a:rPr lang="sv-FI" dirty="0">
                <a:hlinkClick r:id="rId3"/>
              </a:rPr>
              <a:t>https://youtu.be/MSQa7G_LdSM</a:t>
            </a:r>
            <a:endParaRPr lang="sv-FI" dirty="0">
              <a:ea typeface="Calibri"/>
              <a:cs typeface="Calibri"/>
            </a:endParaRPr>
          </a:p>
          <a:p>
            <a:endParaRPr lang="sv-FI" dirty="0">
              <a:ea typeface="Calibri"/>
              <a:cs typeface="Calibri"/>
            </a:endParaRPr>
          </a:p>
          <a:p>
            <a:r>
              <a:rPr lang="sv-FI" dirty="0"/>
              <a:t>Kolla gärna att filmen spelas upp med hög resolution (kugghjulet i Youtube --&gt; Quality --&gt; 1080)</a:t>
            </a:r>
          </a:p>
          <a:p>
            <a:endParaRPr lang="sv-FI" dirty="0">
              <a:ea typeface="Calibri"/>
              <a:cs typeface="Calibri"/>
            </a:endParaRPr>
          </a:p>
          <a:p>
            <a:r>
              <a:rPr lang="sv-FI" dirty="0">
                <a:ea typeface="Calibri"/>
                <a:cs typeface="Calibri"/>
              </a:rPr>
              <a:t>Länk till filmen finns också på ailit.fi. </a:t>
            </a:r>
          </a:p>
          <a:p>
            <a:endParaRPr lang="sv-FI" dirty="0"/>
          </a:p>
          <a:p>
            <a:r>
              <a:rPr lang="sv-FI" dirty="0"/>
              <a:t>Filmen diskuterar hur AI finns inbyggt i många av de produkter och system som vi använder – t.ex. Youtube och TikTok, Google Maps, Face ID, … </a:t>
            </a:r>
            <a:endParaRPr lang="sv-FI" dirty="0">
              <a:ea typeface="Calibri"/>
              <a:cs typeface="Calibri"/>
            </a:endParaRPr>
          </a:p>
          <a:p>
            <a:endParaRPr lang="sv-FI" dirty="0">
              <a:ea typeface="Calibri"/>
              <a:cs typeface="Calibri"/>
            </a:endParaRPr>
          </a:p>
          <a:p>
            <a:r>
              <a:rPr lang="sv-FI" dirty="0">
                <a:ea typeface="Calibri"/>
                <a:cs typeface="Calibri"/>
              </a:rPr>
              <a:t>Möjliga diskussionsfrågor: </a:t>
            </a:r>
            <a:endParaRPr lang="sv-FI" dirty="0"/>
          </a:p>
          <a:p>
            <a:endParaRPr lang="sv-FI" dirty="0">
              <a:ea typeface="Calibri"/>
              <a:cs typeface="Calibri"/>
            </a:endParaRPr>
          </a:p>
          <a:p>
            <a:pPr marL="171450" indent="-171450">
              <a:buFont typeface="Arial"/>
              <a:buChar char="•"/>
            </a:pPr>
            <a:r>
              <a:rPr lang="sv-FI" dirty="0">
                <a:ea typeface="Calibri"/>
                <a:cs typeface="Calibri"/>
              </a:rPr>
              <a:t>Vad</a:t>
            </a:r>
            <a:r>
              <a:rPr lang="sv-FI" dirty="0"/>
              <a:t> tycker ni om att få rekommendationer på t.ex. sociala medier, Netflix eller Spotify? Vad är bra? Finns det något negativt? Har ni fått en felaktig eller tassig rekommendation någon gång? Vad händer om vi börjar fatta alla våra beslut och göra alla val utgående från de rekommendationer vi får? </a:t>
            </a:r>
            <a:endParaRPr lang="sv-FI" dirty="0">
              <a:ea typeface="Calibri"/>
              <a:cs typeface="Calibri"/>
            </a:endParaRPr>
          </a:p>
          <a:p>
            <a:pPr lvl="1" indent="-171450">
              <a:buFont typeface="Courier New"/>
              <a:buChar char="o"/>
            </a:pPr>
            <a:r>
              <a:rPr lang="sv-FI" dirty="0">
                <a:ea typeface="Calibri"/>
                <a:cs typeface="Calibri"/>
              </a:rPr>
              <a:t>Här kan det t.ex. vara intressant att se om eleverna inser att de gör färre val själva och om de ser något negativt i det. </a:t>
            </a:r>
          </a:p>
          <a:p>
            <a:pPr lvl="1" indent="-171450">
              <a:buFont typeface="Courier New"/>
              <a:buChar char="o"/>
            </a:pPr>
            <a:endParaRPr lang="sv-FI" dirty="0">
              <a:ea typeface="Calibri"/>
              <a:cs typeface="Calibri"/>
            </a:endParaRPr>
          </a:p>
          <a:p>
            <a:pPr marL="171450" indent="-171450">
              <a:buFont typeface="Arial"/>
              <a:buChar char="•"/>
            </a:pPr>
            <a:r>
              <a:rPr lang="sv-FI" dirty="0"/>
              <a:t>Vad tycker ni om ansiktsigenkänning? Vad är bra? Finns det några risker? </a:t>
            </a:r>
            <a:endParaRPr lang="sv-FI" dirty="0">
              <a:ea typeface="Calibri"/>
              <a:cs typeface="Calibri"/>
            </a:endParaRPr>
          </a:p>
          <a:p>
            <a:pPr lvl="1" indent="-171450">
              <a:buFont typeface="Courier New"/>
              <a:buChar char="o"/>
            </a:pPr>
            <a:r>
              <a:rPr lang="sv-FI" dirty="0">
                <a:ea typeface="Calibri"/>
                <a:cs typeface="Calibri"/>
              </a:rPr>
              <a:t>Till fördelarna kan man tänka sig automatisk upplåsning av telefonen. En del elever kan också ha erfarenheter av att kunna låsa upp ett syskons eller en förälders telefon med sitt ansikte. Till riskerna hör massövervakning (till exempel för att övervaka användning av slöja i Iran) och att algoritmerna som kör ansiktsigenkänningen tränades på bilder av bara en grupp människor, till exempel män eller unga. Då känner ansiktsigenkänningen inte igen andra ansikten.</a:t>
            </a:r>
          </a:p>
          <a:p>
            <a:pPr lvl="1" indent="-171450">
              <a:buFont typeface="Courier New"/>
              <a:buChar char="o"/>
            </a:pPr>
            <a:endParaRPr lang="sv-FI" dirty="0">
              <a:ea typeface="Calibri"/>
              <a:cs typeface="Calibri"/>
            </a:endParaRPr>
          </a:p>
          <a:p>
            <a:endParaRPr lang="sv-FI" dirty="0">
              <a:ea typeface="Calibri"/>
              <a:cs typeface="Calibri"/>
            </a:endParaRPr>
          </a:p>
          <a:p>
            <a:pPr marL="171450" indent="-171450">
              <a:buFont typeface="Arial"/>
              <a:buChar char="•"/>
            </a:pPr>
            <a:endParaRPr lang="sv-FI" dirty="0">
              <a:ea typeface="Calibri"/>
              <a:cs typeface="Calibri"/>
            </a:endParaRPr>
          </a:p>
          <a:p>
            <a:pPr lvl="1" indent="-171450">
              <a:buFont typeface="Courier New"/>
              <a:buChar char="o"/>
            </a:pPr>
            <a:endParaRPr lang="sv-FI" dirty="0">
              <a:ea typeface="Calibri"/>
              <a:cs typeface="Calibri"/>
            </a:endParaRPr>
          </a:p>
          <a:p>
            <a:pPr marL="171450" indent="-171450">
              <a:buFont typeface="Arial"/>
              <a:buChar char="•"/>
            </a:pPr>
            <a:endParaRPr lang="sv-FI" dirty="0">
              <a:ea typeface="Calibri"/>
              <a:cs typeface="Calibri"/>
            </a:endParaRPr>
          </a:p>
          <a:p>
            <a:pPr lvl="1" indent="-171450">
              <a:buFont typeface="Courier New"/>
              <a:buChar char="o"/>
            </a:pPr>
            <a:endParaRPr lang="sv-FI" dirty="0">
              <a:ea typeface="Calibri"/>
              <a:cs typeface="Calibri"/>
            </a:endParaRPr>
          </a:p>
          <a:p>
            <a:pPr marL="171450" indent="-171450">
              <a:buFont typeface="Arial"/>
              <a:buChar char="•"/>
            </a:pPr>
            <a:endParaRPr lang="sv-FI" dirty="0">
              <a:ea typeface="Calibri"/>
              <a:cs typeface="Calibri"/>
            </a:endParaRPr>
          </a:p>
          <a:p>
            <a:pPr marL="171450" indent="-171450">
              <a:buFont typeface="Arial"/>
              <a:buChar char="•"/>
            </a:pPr>
            <a:endParaRPr lang="sv-FI" dirty="0">
              <a:ea typeface="Calibri"/>
              <a:cs typeface="Calibri"/>
            </a:endParaRPr>
          </a:p>
          <a:p>
            <a:pPr marL="171450" indent="-171450">
              <a:buFont typeface="Arial"/>
              <a:buChar char="•"/>
            </a:pPr>
            <a:endParaRPr lang="sv-FI" dirty="0">
              <a:ea typeface="Calibri"/>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6</a:t>
            </a:fld>
            <a:endParaRPr lang="cs-CZ"/>
          </a:p>
        </p:txBody>
      </p:sp>
    </p:spTree>
    <p:extLst>
      <p:ext uri="{BB962C8B-B14F-4D97-AF65-F5344CB8AC3E}">
        <p14:creationId xmlns:p14="http://schemas.microsoft.com/office/powerpoint/2010/main" val="3157246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290763" y="512763"/>
            <a:ext cx="4562475" cy="2566987"/>
          </a:xfrm>
        </p:spPr>
      </p:sp>
      <p:sp>
        <p:nvSpPr>
          <p:cNvPr id="3" name="Platshållare för anteckningar 2"/>
          <p:cNvSpPr>
            <a:spLocks noGrp="1"/>
          </p:cNvSpPr>
          <p:nvPr>
            <p:ph type="body" idx="1"/>
          </p:nvPr>
        </p:nvSpPr>
        <p:spPr/>
        <p:txBody>
          <a:bodyPr/>
          <a:lstStyle/>
          <a:p>
            <a:r>
              <a:rPr lang="sv-FI" dirty="0">
                <a:ea typeface="Calibri"/>
                <a:cs typeface="Calibri"/>
              </a:rPr>
              <a:t>Målsättning: Introducera ett av de mest centrala begreppen inom AI: maskininlärning. </a:t>
            </a:r>
            <a:endParaRPr lang="en-US" dirty="0">
              <a:ea typeface="Calibri"/>
              <a:cs typeface="Calibri"/>
            </a:endParaRPr>
          </a:p>
          <a:p>
            <a:endParaRPr lang="sv-FI" dirty="0">
              <a:ea typeface="Calibri"/>
              <a:cs typeface="Calibri"/>
            </a:endParaRPr>
          </a:p>
          <a:p>
            <a:r>
              <a:rPr lang="sv-FI" dirty="0">
                <a:ea typeface="Calibri"/>
                <a:cs typeface="Calibri"/>
              </a:rPr>
              <a:t>Maskininlärning är ett delområde inom AI som fokuserar på att träna och anpassa modeller utifrån data. På detta sätt kan AI-lösningar fatta beslut i helt nya situationer. </a:t>
            </a:r>
            <a:r>
              <a:rPr lang="sv-FI" dirty="0"/>
              <a:t>Maskininlärning utgör grunden för modernare AI-system som vi såg i filmen, såsom virtuella assistenter, röstigenkänning, bildigenkänning etc. Vi går här igenom modeller och data.</a:t>
            </a:r>
            <a:endParaRPr lang="sv-FI" dirty="0">
              <a:ea typeface="Calibri"/>
              <a:cs typeface="Calibri"/>
            </a:endParaRPr>
          </a:p>
          <a:p>
            <a:endParaRPr lang="sv-FI" dirty="0">
              <a:ea typeface="Calibri"/>
              <a:cs typeface="Calibri"/>
            </a:endParaRPr>
          </a:p>
          <a:p>
            <a:pPr>
              <a:buFont typeface="Calibri"/>
            </a:pPr>
            <a:r>
              <a:rPr lang="sv-FI" dirty="0">
                <a:ea typeface="Calibri"/>
                <a:cs typeface="Calibri"/>
              </a:rPr>
              <a:t>Diskussionen går att inleda genom att fråga eleverna om 1) de kan beskriva hur de själva lär sig och om 2) de har tankar på hur en maskin kunde lära sig? </a:t>
            </a:r>
          </a:p>
          <a:p>
            <a:pPr marL="171450" indent="-171450">
              <a:buFont typeface="Calibri"/>
              <a:buChar char="-"/>
            </a:pPr>
            <a:endParaRPr lang="sv-FI" dirty="0"/>
          </a:p>
          <a:p>
            <a:pPr>
              <a:buFont typeface="Calibri"/>
            </a:pPr>
            <a:r>
              <a:rPr lang="sv-FI" dirty="0">
                <a:ea typeface="Calibri"/>
                <a:cs typeface="Calibri"/>
              </a:rPr>
              <a:t>Om du vill lära dig mer om maskininlärning, finns här förslag på tilläggsresurser: </a:t>
            </a:r>
            <a:endParaRPr lang="sv-FI" dirty="0"/>
          </a:p>
          <a:p>
            <a:pPr marL="171450" indent="-171450">
              <a:buFont typeface="Calibri"/>
              <a:buChar char="-"/>
            </a:pPr>
            <a:r>
              <a:rPr lang="sv-FI" dirty="0">
                <a:ea typeface="Calibri"/>
                <a:cs typeface="Calibri"/>
              </a:rPr>
              <a:t>Internetstiftelsens textmaterial: </a:t>
            </a:r>
            <a:r>
              <a:rPr lang="sv-FI" dirty="0"/>
              <a:t> </a:t>
            </a:r>
            <a:r>
              <a:rPr lang="sv-FI" dirty="0">
                <a:hlinkClick r:id="rId3"/>
              </a:rPr>
              <a:t>https://internetkunskap.se/artiklar/ordlista/maskininlarning/</a:t>
            </a:r>
            <a:endParaRPr lang="sv-FI" dirty="0">
              <a:ea typeface="Calibri"/>
              <a:cs typeface="Calibri"/>
              <a:hlinkClick r:id="" action="ppaction://noaction"/>
            </a:endParaRPr>
          </a:p>
          <a:p>
            <a:pPr marL="171450" indent="-171450">
              <a:buFont typeface="Calibri"/>
              <a:buChar char="-"/>
            </a:pPr>
            <a:r>
              <a:rPr lang="sv-FI" dirty="0">
                <a:ea typeface="Calibri"/>
                <a:cs typeface="Calibri"/>
              </a:rPr>
              <a:t>Elements of AI: </a:t>
            </a:r>
            <a:r>
              <a:rPr lang="sv-FI" dirty="0">
                <a:hlinkClick r:id="rId4"/>
              </a:rPr>
              <a:t>https://course.elementsofai.com/se/4</a:t>
            </a:r>
            <a:endParaRPr lang="sv-FI" dirty="0">
              <a:ea typeface="Calibri"/>
              <a:cs typeface="Calibri"/>
            </a:endParaRPr>
          </a:p>
          <a:p>
            <a:endParaRPr lang="sv-FI" dirty="0">
              <a:ea typeface="Calibri"/>
              <a:cs typeface="Calibri"/>
            </a:endParaRPr>
          </a:p>
          <a:p>
            <a:endParaRPr lang="sv-FI" dirty="0">
              <a:ea typeface="Calibri"/>
              <a:cs typeface="Calibri"/>
            </a:endParaRPr>
          </a:p>
          <a:p>
            <a:endParaRPr lang="sv-FI" dirty="0">
              <a:ea typeface="Calibri"/>
              <a:cs typeface="Calibri"/>
            </a:endParaRPr>
          </a:p>
        </p:txBody>
      </p:sp>
      <p:sp>
        <p:nvSpPr>
          <p:cNvPr id="4" name="Platshållare för bildnummer 3"/>
          <p:cNvSpPr>
            <a:spLocks noGrp="1"/>
          </p:cNvSpPr>
          <p:nvPr>
            <p:ph type="sldNum" sz="quarter" idx="5"/>
          </p:nvPr>
        </p:nvSpPr>
        <p:spPr/>
        <p:txBody>
          <a:bodyPr/>
          <a:lstStyle/>
          <a:p>
            <a:fld id="{871B2431-D351-4C6E-A3CF-9DFAC0E3E050}" type="slidenum">
              <a:rPr lang="cs-CZ" smtClean="0"/>
              <a:t>7</a:t>
            </a:fld>
            <a:endParaRPr lang="cs-CZ"/>
          </a:p>
        </p:txBody>
      </p:sp>
    </p:spTree>
    <p:extLst>
      <p:ext uri="{BB962C8B-B14F-4D97-AF65-F5344CB8AC3E}">
        <p14:creationId xmlns:p14="http://schemas.microsoft.com/office/powerpoint/2010/main" val="6732628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FI" dirty="0"/>
              <a:t>Målsättning: Förklara det centrala begreppet modell. </a:t>
            </a:r>
            <a:endParaRPr lang="en-US" dirty="0"/>
          </a:p>
          <a:p>
            <a:r>
              <a:rPr lang="sv-FI" dirty="0">
                <a:ea typeface="Calibri"/>
                <a:cs typeface="Calibri"/>
              </a:rPr>
              <a:t>Denna bild är VALBAR och kan inkluderas om lektionen är längre än 45 min.</a:t>
            </a:r>
          </a:p>
          <a:p>
            <a:endParaRPr lang="sv-FI" dirty="0">
              <a:ea typeface="Calibri"/>
              <a:cs typeface="Calibri"/>
            </a:endParaRPr>
          </a:p>
          <a:p>
            <a:r>
              <a:rPr lang="sv-FI" dirty="0">
                <a:ea typeface="Calibri"/>
                <a:cs typeface="Calibri"/>
              </a:rPr>
              <a:t>Ett system tränas genom att en modell byggs upp baserat på data. På det sättet blir modellen en representation av de data man ger in. </a:t>
            </a:r>
          </a:p>
          <a:p>
            <a:endParaRPr lang="sv-FI" dirty="0">
              <a:ea typeface="Calibri"/>
              <a:cs typeface="Calibri"/>
            </a:endParaRPr>
          </a:p>
          <a:p>
            <a:r>
              <a:rPr lang="sv-FI" dirty="0">
                <a:ea typeface="Calibri"/>
                <a:cs typeface="Calibri"/>
              </a:rPr>
              <a:t>En modell är förstås aldrig en perfekt, 100% entydig, representation av verkligheten. Precis som i en karta utelämnas ofta detaljer beroende på vad man vill visa på kartan. Därför kan fel uppstå. </a:t>
            </a:r>
          </a:p>
          <a:p>
            <a:endParaRPr lang="sv-FI" dirty="0">
              <a:ea typeface="Calibri"/>
              <a:cs typeface="Calibri"/>
            </a:endParaRPr>
          </a:p>
          <a:p>
            <a:r>
              <a:rPr lang="sv-FI" dirty="0">
                <a:ea typeface="Calibri"/>
                <a:cs typeface="Calibri"/>
              </a:rPr>
              <a:t>Några punkter som kan hjälpa i förklaringen: </a:t>
            </a:r>
          </a:p>
          <a:p>
            <a:pPr marL="171450" indent="-171450">
              <a:buFont typeface="Calibri"/>
              <a:buChar char="-"/>
            </a:pPr>
            <a:r>
              <a:rPr lang="sv-FI" dirty="0">
                <a:ea typeface="Calibri"/>
                <a:cs typeface="Calibri"/>
              </a:rPr>
              <a:t>En modell är en förenklad version av något som finns i verkligheten. </a:t>
            </a:r>
          </a:p>
          <a:p>
            <a:pPr marL="171450" indent="-171450">
              <a:buFont typeface="Calibri"/>
              <a:buChar char="-"/>
            </a:pPr>
            <a:r>
              <a:rPr lang="sv-FI" dirty="0">
                <a:ea typeface="Calibri"/>
                <a:cs typeface="Calibri"/>
              </a:rPr>
              <a:t>T.ex. en leksaks- eller miniatyrbil kan ses som en modell – </a:t>
            </a:r>
            <a:r>
              <a:rPr lang="sv-FI" dirty="0"/>
              <a:t>den är mycket mindre och lättare att hantera än en stor bil. Men samtidigt saknar den en hel del detaljer och funktionalitet som den "riktiga" bilen har. </a:t>
            </a:r>
            <a:endParaRPr lang="sv-FI" dirty="0">
              <a:ea typeface="Calibri"/>
              <a:cs typeface="Calibri"/>
            </a:endParaRPr>
          </a:p>
          <a:p>
            <a:pPr marL="171450" indent="-171450">
              <a:buFont typeface="Calibri"/>
              <a:buChar char="-"/>
            </a:pPr>
            <a:r>
              <a:rPr lang="sv-FI" dirty="0">
                <a:ea typeface="Calibri"/>
                <a:cs typeface="Calibri"/>
              </a:rPr>
              <a:t>Kartor är ett annat konkret exempel – modeller av verkligheten, där man kan ha olika kartor för att fokusera på olika saker: t.ex. klimatzoner, befolkningsmängd, terräng och väder. </a:t>
            </a:r>
          </a:p>
          <a:p>
            <a:pPr marL="171450" indent="-171450">
              <a:buFont typeface="Calibri"/>
              <a:buChar char="-"/>
            </a:pPr>
            <a:r>
              <a:rPr lang="sv-FI" dirty="0">
                <a:ea typeface="Calibri"/>
                <a:cs typeface="Calibri"/>
              </a:rPr>
              <a:t>Modellerna kan förändras över tid. Kommer ni ihåg något – t.ex. från lektionerna i historia eller samhällslära – som innebär att Europas karta inte längre ser likadan ut som i början av 1900-talet?</a:t>
            </a:r>
          </a:p>
          <a:p>
            <a:pPr marL="171450" indent="-171450">
              <a:buFont typeface="Calibri"/>
              <a:buChar char="-"/>
            </a:pPr>
            <a:endParaRPr lang="sv-FI" dirty="0">
              <a:ea typeface="Calibri"/>
              <a:cs typeface="Calibri"/>
            </a:endParaRPr>
          </a:p>
          <a:p>
            <a:pPr marL="171450" indent="-171450">
              <a:buFont typeface="Calibri"/>
              <a:buChar char="-"/>
            </a:pPr>
            <a:r>
              <a:rPr lang="sv-FI" dirty="0">
                <a:ea typeface="Calibri"/>
                <a:cs typeface="Calibri"/>
              </a:rPr>
              <a:t>Kartexemplen är tagna från https://globalis.se/vaerldskartor</a:t>
            </a:r>
          </a:p>
          <a:p>
            <a:endParaRPr lang="sv-FI" dirty="0">
              <a:ea typeface="Calibri"/>
              <a:cs typeface="Calibri"/>
            </a:endParaRPr>
          </a:p>
          <a:p>
            <a:r>
              <a:rPr lang="sv-FI" dirty="0"/>
              <a:t>Modell-begreppet kan introduceras för eleverna på en anpassad svårighetsgrad utifrån klassens nivå. Exempelvis så här: </a:t>
            </a:r>
          </a:p>
          <a:p>
            <a:endParaRPr lang="sv-FI" dirty="0"/>
          </a:p>
          <a:p>
            <a:r>
              <a:rPr lang="sv-FI" dirty="0"/>
              <a:t>1. En modell är en förenklad version av något som finns i verkligheten. Tänk er en leksaksbil: det är en bil, men kan inte allt en riktig bil kan.</a:t>
            </a:r>
            <a:endParaRPr lang="sv-FI" dirty="0">
              <a:ea typeface="Calibri"/>
              <a:cs typeface="Calibri"/>
            </a:endParaRPr>
          </a:p>
          <a:p>
            <a:endParaRPr lang="sv-FI" dirty="0"/>
          </a:p>
          <a:p>
            <a:r>
              <a:rPr lang="sv-FI" dirty="0"/>
              <a:t>2. En modell gör något lättare att hantera. Det är lättare att förklara hur en leksaksbil fungerar än en riktig.</a:t>
            </a:r>
            <a:endParaRPr lang="sv-FI" dirty="0">
              <a:ea typeface="Calibri"/>
              <a:cs typeface="Calibri"/>
            </a:endParaRPr>
          </a:p>
          <a:p>
            <a:r>
              <a:rPr lang="sv-FI" dirty="0"/>
              <a:t> </a:t>
            </a:r>
            <a:endParaRPr lang="sv-FI" dirty="0">
              <a:ea typeface="Calibri"/>
              <a:cs typeface="Calibri"/>
            </a:endParaRPr>
          </a:p>
          <a:p>
            <a:r>
              <a:rPr lang="sv-FI" dirty="0"/>
              <a:t>3. En lättare modell är fortfarande väldigt användbar. Tänk er en karta. Ni kan hitta till en plats även om kartan inte är lika detaljerad som verkligheten.</a:t>
            </a:r>
            <a:endParaRPr lang="sv-FI" dirty="0">
              <a:ea typeface="Calibri"/>
              <a:cs typeface="Calibri"/>
            </a:endParaRPr>
          </a:p>
          <a:p>
            <a:r>
              <a:rPr lang="sv-FI" dirty="0"/>
              <a:t> </a:t>
            </a:r>
            <a:endParaRPr lang="sv-FI" dirty="0">
              <a:ea typeface="Calibri"/>
              <a:cs typeface="Calibri"/>
            </a:endParaRPr>
          </a:p>
          <a:p>
            <a:r>
              <a:rPr lang="sv-FI" dirty="0"/>
              <a:t>4. Genom att få mer information kan modellen bli bättre. Tänk hur mycket mer exakt en karta blir om ni har mer information om omgivningen. Jämför med att flyga över ett landskap jämfört med att gå runt och märka alla små saker.</a:t>
            </a:r>
            <a:endParaRPr lang="sv-FI" dirty="0">
              <a:ea typeface="Calibri"/>
              <a:cs typeface="Calibri"/>
            </a:endParaRPr>
          </a:p>
          <a:p>
            <a:r>
              <a:rPr lang="sv-FI" dirty="0"/>
              <a:t> </a:t>
            </a:r>
            <a:endParaRPr lang="sv-FI" dirty="0">
              <a:ea typeface="Calibri"/>
              <a:cs typeface="Calibri"/>
            </a:endParaRPr>
          </a:p>
          <a:p>
            <a:r>
              <a:rPr lang="sv-FI" dirty="0"/>
              <a:t>5. Det är omöjligt att han en perfekt modell av verkligheten. Tänk vad det skulle behövas för en karta. Varenda sandkorn skulle behövas finnas med!</a:t>
            </a:r>
            <a:endParaRPr lang="sv-FI" dirty="0">
              <a:ea typeface="Calibri"/>
              <a:cs typeface="Calibri"/>
            </a:endParaRPr>
          </a:p>
          <a:p>
            <a:r>
              <a:rPr lang="sv-FI" dirty="0"/>
              <a:t> </a:t>
            </a:r>
            <a:endParaRPr lang="sv-FI" dirty="0">
              <a:ea typeface="Calibri"/>
              <a:cs typeface="Calibri"/>
            </a:endParaRPr>
          </a:p>
          <a:p>
            <a:r>
              <a:rPr lang="sv-FI" dirty="0"/>
              <a:t>6. Modellen kan också göra förutsägelser. Vi kan använda en modell som representerar vädret för att om det regnar imorgon.</a:t>
            </a:r>
            <a:endParaRPr lang="sv-FI" dirty="0">
              <a:ea typeface="Calibri"/>
              <a:cs typeface="Calibri"/>
            </a:endParaRPr>
          </a:p>
          <a:p>
            <a:r>
              <a:rPr lang="sv-FI" dirty="0"/>
              <a:t> </a:t>
            </a:r>
            <a:endParaRPr lang="sv-FI" dirty="0">
              <a:ea typeface="Calibri"/>
              <a:cs typeface="Calibri"/>
            </a:endParaRPr>
          </a:p>
          <a:p>
            <a:r>
              <a:rPr lang="sv-FI" dirty="0"/>
              <a:t>7. Vi lär modellen detta genom att ge den information av vad som leder till regn (vind, temperatur fukt osv.). Då har vi en bra gissning för om det regnar imorgon.</a:t>
            </a:r>
            <a:endParaRPr lang="sv-FI" dirty="0">
              <a:ea typeface="Calibri"/>
              <a:cs typeface="Calibri"/>
            </a:endParaRPr>
          </a:p>
          <a:p>
            <a:endParaRPr lang="sv-FI" dirty="0">
              <a:ea typeface="Calibri"/>
              <a:cs typeface="Calibri"/>
            </a:endParaRPr>
          </a:p>
          <a:p>
            <a:pPr marL="171450" indent="-171450">
              <a:buFont typeface="Calibri"/>
              <a:buChar char="-"/>
            </a:pPr>
            <a:endParaRPr lang="sv-FI" dirty="0">
              <a:ea typeface="Calibri"/>
              <a:cs typeface="Calibri"/>
            </a:endParaRPr>
          </a:p>
          <a:p>
            <a:pPr marL="171450" indent="-171450">
              <a:buFont typeface="Calibri"/>
              <a:buChar char="-"/>
            </a:pPr>
            <a:endParaRPr lang="sv-FI" dirty="0">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9606342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FI" dirty="0">
                <a:ea typeface="Calibri"/>
                <a:cs typeface="Calibri"/>
              </a:rPr>
              <a:t>Målsättning: Förklara ett annat centralt begrepp: data.</a:t>
            </a:r>
          </a:p>
          <a:p>
            <a:endParaRPr lang="sv-FI" dirty="0">
              <a:ea typeface="Calibri"/>
              <a:cs typeface="Calibri"/>
            </a:endParaRPr>
          </a:p>
          <a:p>
            <a:r>
              <a:rPr lang="sv-FI" dirty="0">
                <a:ea typeface="Calibri"/>
                <a:cs typeface="Calibri"/>
              </a:rPr>
              <a:t>Det är genom stora mängder av data som maskininlärda system lär sig mönster och samband, till exempel vilka videor en person gillar, hur en katt ser ut osv. De data man matar in används för att träna, eller forma, modellen, som sedan kan användas för att föreslå en ny video eller avgöra om en ny bild visar en katt eller inte.</a:t>
            </a:r>
          </a:p>
          <a:p>
            <a:endParaRPr lang="sv-FI" dirty="0"/>
          </a:p>
          <a:p>
            <a:r>
              <a:rPr lang="sv-FI" dirty="0"/>
              <a:t>Men modeller ser eller förstår inte data på samma sätt som vi gör. Bara för att modellen känner igen egenskaperna hos en katt och kan avgöra om en bild sannolikt visar en katt, betyder det inte att den förstår vad en katt är, hur den känns eller låter. </a:t>
            </a:r>
            <a:endParaRPr lang="sv-FI" dirty="0">
              <a:ea typeface="Calibri"/>
              <a:cs typeface="Calibri"/>
            </a:endParaRPr>
          </a:p>
          <a:p>
            <a:endParaRPr lang="sv-FI" dirty="0">
              <a:ea typeface="Calibri"/>
              <a:cs typeface="Calibri"/>
            </a:endParaRPr>
          </a:p>
          <a:p>
            <a:r>
              <a:rPr lang="sv-FI" dirty="0">
                <a:ea typeface="Calibri"/>
                <a:cs typeface="Calibri"/>
              </a:rPr>
              <a:t>Det är viktigt att modellen tränas på rättvisa, korrekta och bra data för att den ska kunna ge en rättvis och korrekt bild av verkligheten. </a:t>
            </a:r>
          </a:p>
          <a:p>
            <a:pPr marL="171450" indent="-171450">
              <a:buFont typeface="Calibri"/>
              <a:buChar char="-"/>
            </a:pPr>
            <a:r>
              <a:rPr lang="sv-FI" dirty="0">
                <a:ea typeface="Calibri"/>
                <a:cs typeface="Calibri"/>
              </a:rPr>
              <a:t>För detta krävs ofta stora mängder data, eftersom små mängder inte räcker till för att skapa en bra modell. </a:t>
            </a:r>
          </a:p>
          <a:p>
            <a:pPr marL="171450" indent="-171450">
              <a:buFont typeface="Calibri"/>
              <a:buChar char="-"/>
            </a:pPr>
            <a:r>
              <a:rPr lang="sv-FI" dirty="0">
                <a:ea typeface="Calibri"/>
                <a:cs typeface="Calibri"/>
              </a:rPr>
              <a:t>Data behöver också vara varierande och relevanta – annars kommer modellen inte att kunna ge bra svar om rätt saker. En modell som ska känna igen siffrorna på en trafikskylt ska fokusera på just skylten och inte på om det finns skog eller byggnader bakom skylten. </a:t>
            </a:r>
          </a:p>
          <a:p>
            <a:endParaRPr lang="sv-FI" dirty="0">
              <a:ea typeface="Calibri"/>
              <a:cs typeface="Calibri"/>
            </a:endParaRPr>
          </a:p>
          <a:p>
            <a:r>
              <a:rPr lang="sv-FI" dirty="0"/>
              <a:t>Data kan introduceras för eleverna på en anpassad svårighetsgrad utifrån klassens nivå. Exempelvis så här: </a:t>
            </a:r>
          </a:p>
          <a:p>
            <a:r>
              <a:rPr lang="sv-FI" dirty="0"/>
              <a:t> </a:t>
            </a:r>
            <a:endParaRPr lang="sv-FI" dirty="0">
              <a:ea typeface="Calibri"/>
              <a:cs typeface="Calibri"/>
            </a:endParaRPr>
          </a:p>
          <a:p>
            <a:r>
              <a:rPr lang="sv-FI" dirty="0"/>
              <a:t>1. En samling information är data. Tänk till exempel på en samling av alla katter i Finland. </a:t>
            </a:r>
            <a:endParaRPr lang="sv-FI" dirty="0">
              <a:ea typeface="Calibri"/>
              <a:cs typeface="Calibri"/>
            </a:endParaRPr>
          </a:p>
          <a:p>
            <a:r>
              <a:rPr lang="sv-FI" dirty="0"/>
              <a:t> </a:t>
            </a:r>
            <a:endParaRPr lang="sv-FI" dirty="0">
              <a:ea typeface="Calibri"/>
              <a:cs typeface="Calibri"/>
            </a:endParaRPr>
          </a:p>
          <a:p>
            <a:r>
              <a:rPr lang="sv-FI" dirty="0"/>
              <a:t>2. Data kan vara mer eller mindre informativa. Jämför en samling som bara innehåller katternas namn med en som också innehåller bilder på hur de ser ut och var de bor.</a:t>
            </a:r>
            <a:endParaRPr lang="sv-FI" dirty="0">
              <a:ea typeface="Calibri"/>
              <a:cs typeface="Calibri"/>
            </a:endParaRPr>
          </a:p>
          <a:p>
            <a:r>
              <a:rPr lang="sv-FI" dirty="0"/>
              <a:t> </a:t>
            </a:r>
            <a:endParaRPr lang="sv-FI" dirty="0">
              <a:ea typeface="Calibri"/>
              <a:cs typeface="Calibri"/>
            </a:endParaRPr>
          </a:p>
          <a:p>
            <a:r>
              <a:rPr lang="sv-FI" dirty="0"/>
              <a:t>3. Alla maskininlärda system formar en modell av data. Jämför med att forma en karta genom bilddata.</a:t>
            </a:r>
            <a:endParaRPr lang="sv-FI" dirty="0">
              <a:ea typeface="Calibri"/>
              <a:cs typeface="Calibri"/>
            </a:endParaRPr>
          </a:p>
          <a:p>
            <a:r>
              <a:rPr lang="sv-FI" dirty="0"/>
              <a:t> </a:t>
            </a:r>
            <a:endParaRPr lang="sv-FI" dirty="0">
              <a:ea typeface="Calibri"/>
              <a:cs typeface="Calibri"/>
            </a:endParaRPr>
          </a:p>
          <a:p>
            <a:r>
              <a:rPr lang="sv-FI" dirty="0"/>
              <a:t>4. Om de data man använder är felaktiga eller orättvisa blir också resultaten felaktiga eller orättvisa. Tänk er om man vill skapa ett system som kan känna igen alla olika katter i Finland men vi bara tränar systemet på bilder av gula katter som sitter i träd. Då kommer systemet troligen inte att kunna känna igen alla katter. Det är som om vi skulle skapa en karta med bristfälliga eller dåliga bilder av det område du ska göra kartan för. Risken är då stor att kartan kommer innehålla fel, som kanske gör att vi hamnar fel om vi använder för att hitta fram.</a:t>
            </a:r>
          </a:p>
          <a:p>
            <a:r>
              <a:rPr lang="sv-FI" dirty="0"/>
              <a:t> </a:t>
            </a:r>
            <a:endParaRPr lang="sv-FI" dirty="0">
              <a:ea typeface="Calibri"/>
              <a:cs typeface="Calibri"/>
            </a:endParaRPr>
          </a:p>
          <a:p>
            <a:r>
              <a:rPr lang="sv-FI" dirty="0"/>
              <a:t>5. Ju mer data, desto bättre modell kan formas. En mer verklig modell formas av mera (och bra) data. Jämför med att försöka göra en karta med bara lite eller mycket bilddata från det område du ska skapa kartan för.</a:t>
            </a:r>
            <a:endParaRPr lang="sv-FI" dirty="0">
              <a:ea typeface="Calibri"/>
              <a:cs typeface="Calibri"/>
            </a:endParaRPr>
          </a:p>
          <a:p>
            <a:r>
              <a:rPr lang="sv-FI" dirty="0"/>
              <a:t> </a:t>
            </a:r>
            <a:endParaRPr lang="sv-FI" dirty="0">
              <a:ea typeface="Calibri"/>
              <a:cs typeface="Calibri"/>
            </a:endParaRPr>
          </a:p>
          <a:p>
            <a:r>
              <a:rPr lang="sv-FI" dirty="0"/>
              <a:t>6. Maskininlärda system plockar ut de mest väsentliga delarna ur de data man matar in, för att på så sätt hitta samband och mönster. En modell som tränas på kattbilder lär sig vilka egenskaper är representativa för en katt.</a:t>
            </a:r>
            <a:endParaRPr lang="sv-FI" dirty="0">
              <a:ea typeface="Calibri"/>
              <a:cs typeface="Calibri"/>
            </a:endParaRPr>
          </a:p>
          <a:p>
            <a:r>
              <a:rPr lang="sv-FI" dirty="0"/>
              <a:t> </a:t>
            </a:r>
            <a:endParaRPr lang="sv-FI" dirty="0">
              <a:ea typeface="Calibri"/>
              <a:cs typeface="Calibri"/>
            </a:endParaRPr>
          </a:p>
          <a:p>
            <a:r>
              <a:rPr lang="sv-FI" dirty="0"/>
              <a:t>7. Om en modell använder bilder som inte är tydliga kattbilder (eller endast bilder på vita katter) kommer inte modellen att kunna plocka ut egenskaper i lika hög grad, och då kommer inte heller modellen fungera lika bra.</a:t>
            </a:r>
            <a:endParaRPr lang="sv-FI" dirty="0">
              <a:ea typeface="Calibri"/>
              <a:cs typeface="Calibri"/>
            </a:endParaRPr>
          </a:p>
          <a:p>
            <a:r>
              <a:rPr lang="sv-FI" dirty="0"/>
              <a:t> </a:t>
            </a:r>
            <a:endParaRPr lang="sv-FI" dirty="0">
              <a:ea typeface="Calibri"/>
              <a:cs typeface="Calibri"/>
            </a:endParaRPr>
          </a:p>
          <a:p>
            <a:r>
              <a:rPr lang="sv-FI" dirty="0"/>
              <a:t>8. Maskininlärda system tränas genom data de kan tolka. Bilder görs till exempel om till sifferdata utgående från bildens pixlar (bildpunkter). Modellerna varken "ser" eller "förstår" så som vi gör. </a:t>
            </a:r>
            <a:endParaRPr lang="sv-FI" dirty="0">
              <a:ea typeface="Calibri"/>
              <a:cs typeface="Calibri"/>
            </a:endParaRPr>
          </a:p>
          <a:p>
            <a:endParaRPr lang="sv-FI" dirty="0"/>
          </a:p>
          <a:p>
            <a:r>
              <a:rPr lang="sv-FI" dirty="0"/>
              <a:t>Förslag på extra aktivitet: </a:t>
            </a:r>
            <a:r>
              <a:rPr lang="sv-FI" dirty="0">
                <a:hlinkClick r:id="rId3"/>
              </a:rPr>
              <a:t>https://quickdraw.withgoogle.com/</a:t>
            </a:r>
            <a:endParaRPr lang="sv-FI" dirty="0"/>
          </a:p>
          <a:p>
            <a:endParaRPr lang="sv-FI" dirty="0">
              <a:ea typeface="Calibri"/>
              <a:cs typeface="Calibri"/>
            </a:endParaRPr>
          </a:p>
          <a:p>
            <a:pPr>
              <a:buFont typeface="Calibri"/>
            </a:pPr>
            <a:endParaRPr lang="sv-FI" dirty="0">
              <a:ea typeface="Calibri"/>
              <a:cs typeface="Calibri"/>
            </a:endParaRPr>
          </a:p>
          <a:p>
            <a:endParaRPr lang="sv-FI" dirty="0">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738901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Målsättning</a:t>
            </a:r>
            <a:r>
              <a:rPr lang="en-US" dirty="0"/>
              <a:t>: </a:t>
            </a:r>
            <a:r>
              <a:rPr lang="en-US" dirty="0" err="1"/>
              <a:t>Sammanfatta</a:t>
            </a:r>
            <a:r>
              <a:rPr lang="en-US" dirty="0"/>
              <a:t> </a:t>
            </a:r>
            <a:r>
              <a:rPr lang="en-US" dirty="0" err="1"/>
              <a:t>hur</a:t>
            </a:r>
            <a:r>
              <a:rPr lang="en-US" dirty="0"/>
              <a:t> </a:t>
            </a:r>
            <a:r>
              <a:rPr lang="en-US" dirty="0" err="1"/>
              <a:t>begreppen</a:t>
            </a:r>
            <a:r>
              <a:rPr lang="en-US" dirty="0"/>
              <a:t> data </a:t>
            </a:r>
            <a:r>
              <a:rPr lang="en-US" dirty="0" err="1"/>
              <a:t>och</a:t>
            </a:r>
            <a:r>
              <a:rPr lang="en-US" dirty="0"/>
              <a:t> </a:t>
            </a:r>
            <a:r>
              <a:rPr lang="en-US" dirty="0" err="1"/>
              <a:t>modell</a:t>
            </a:r>
            <a:r>
              <a:rPr lang="en-US" dirty="0"/>
              <a:t> </a:t>
            </a:r>
            <a:r>
              <a:rPr lang="en-US" dirty="0" err="1"/>
              <a:t>hänger</a:t>
            </a:r>
            <a:r>
              <a:rPr lang="en-US" dirty="0"/>
              <a:t> </a:t>
            </a:r>
            <a:r>
              <a:rPr lang="en-US" dirty="0" err="1"/>
              <a:t>ihop</a:t>
            </a:r>
            <a:r>
              <a:rPr lang="en-US" dirty="0"/>
              <a:t>. </a:t>
            </a:r>
          </a:p>
          <a:p>
            <a:endParaRPr lang="en-US" dirty="0"/>
          </a:p>
          <a:p>
            <a:r>
              <a:rPr lang="en-US" dirty="0"/>
              <a:t>Vi </a:t>
            </a:r>
            <a:r>
              <a:rPr lang="en-US" dirty="0" err="1"/>
              <a:t>kan</a:t>
            </a:r>
            <a:r>
              <a:rPr lang="en-US" dirty="0"/>
              <a:t> </a:t>
            </a:r>
            <a:r>
              <a:rPr lang="en-US" dirty="0" err="1"/>
              <a:t>jämföra</a:t>
            </a:r>
            <a:r>
              <a:rPr lang="en-US" dirty="0"/>
              <a:t> </a:t>
            </a:r>
            <a:r>
              <a:rPr lang="en-US" dirty="0" err="1"/>
              <a:t>detta</a:t>
            </a:r>
            <a:r>
              <a:rPr lang="en-US" dirty="0"/>
              <a:t> med </a:t>
            </a:r>
            <a:r>
              <a:rPr lang="en-US" dirty="0" err="1"/>
              <a:t>hur</a:t>
            </a:r>
            <a:r>
              <a:rPr lang="en-US" dirty="0"/>
              <a:t> vi </a:t>
            </a:r>
            <a:r>
              <a:rPr lang="en-US" dirty="0" err="1"/>
              <a:t>lärde</a:t>
            </a:r>
            <a:r>
              <a:rPr lang="en-US" dirty="0"/>
              <a:t> </a:t>
            </a:r>
            <a:r>
              <a:rPr lang="en-US" dirty="0" err="1"/>
              <a:t>oss</a:t>
            </a:r>
            <a:r>
              <a:rPr lang="en-US" dirty="0"/>
              <a:t> </a:t>
            </a:r>
            <a:r>
              <a:rPr lang="en-US" dirty="0" err="1"/>
              <a:t>som</a:t>
            </a:r>
            <a:r>
              <a:rPr lang="en-US" dirty="0"/>
              <a:t> barn. </a:t>
            </a:r>
            <a:r>
              <a:rPr lang="en-US" dirty="0" err="1"/>
              <a:t>Då</a:t>
            </a:r>
            <a:r>
              <a:rPr lang="en-US" dirty="0"/>
              <a:t> </a:t>
            </a:r>
            <a:r>
              <a:rPr lang="en-US" dirty="0" err="1"/>
              <a:t>gick</a:t>
            </a:r>
            <a:r>
              <a:rPr lang="en-US" dirty="0"/>
              <a:t> </a:t>
            </a:r>
            <a:r>
              <a:rPr lang="en-US" dirty="0" err="1"/>
              <a:t>alla</a:t>
            </a:r>
            <a:r>
              <a:rPr lang="en-US" dirty="0"/>
              <a:t> </a:t>
            </a:r>
            <a:r>
              <a:rPr lang="en-US" dirty="0" err="1"/>
              <a:t>omkring</a:t>
            </a:r>
            <a:r>
              <a:rPr lang="en-US" dirty="0"/>
              <a:t> </a:t>
            </a:r>
            <a:r>
              <a:rPr lang="en-US" dirty="0" err="1"/>
              <a:t>och</a:t>
            </a:r>
            <a:r>
              <a:rPr lang="en-US" dirty="0"/>
              <a:t> </a:t>
            </a:r>
            <a:r>
              <a:rPr lang="en-US" dirty="0" err="1"/>
              <a:t>pekade</a:t>
            </a:r>
            <a:r>
              <a:rPr lang="en-US" dirty="0"/>
              <a:t> </a:t>
            </a:r>
            <a:r>
              <a:rPr lang="en-US" dirty="0" err="1"/>
              <a:t>på</a:t>
            </a:r>
            <a:r>
              <a:rPr lang="en-US" dirty="0"/>
              <a:t> saker </a:t>
            </a:r>
            <a:r>
              <a:rPr lang="en-US" dirty="0" err="1"/>
              <a:t>och</a:t>
            </a:r>
            <a:r>
              <a:rPr lang="en-US" dirty="0"/>
              <a:t> </a:t>
            </a:r>
            <a:r>
              <a:rPr lang="en-US" dirty="0" err="1"/>
              <a:t>berättade</a:t>
            </a:r>
            <a:r>
              <a:rPr lang="en-US" dirty="0"/>
              <a:t> </a:t>
            </a:r>
            <a:r>
              <a:rPr lang="en-US" dirty="0" err="1"/>
              <a:t>vad</a:t>
            </a:r>
            <a:r>
              <a:rPr lang="en-US" dirty="0"/>
              <a:t> det var (</a:t>
            </a:r>
            <a:r>
              <a:rPr lang="en-US" dirty="0" err="1"/>
              <a:t>t.ex</a:t>
            </a:r>
            <a:r>
              <a:rPr lang="en-US" dirty="0"/>
              <a:t>. </a:t>
            </a:r>
            <a:r>
              <a:rPr lang="en-US" dirty="0" err="1"/>
              <a:t>lampa</a:t>
            </a:r>
            <a:r>
              <a:rPr lang="en-US" dirty="0"/>
              <a:t>). </a:t>
            </a:r>
            <a:r>
              <a:rPr lang="en-US" dirty="0" err="1"/>
              <a:t>Så</a:t>
            </a:r>
            <a:r>
              <a:rPr lang="en-US" dirty="0"/>
              <a:t> </a:t>
            </a:r>
            <a:r>
              <a:rPr lang="en-US" dirty="0" err="1"/>
              <a:t>småningom</a:t>
            </a:r>
            <a:r>
              <a:rPr lang="en-US" dirty="0"/>
              <a:t> </a:t>
            </a:r>
            <a:r>
              <a:rPr lang="en-US" dirty="0" err="1"/>
              <a:t>lärde</a:t>
            </a:r>
            <a:r>
              <a:rPr lang="en-US" dirty="0"/>
              <a:t> vi </a:t>
            </a:r>
            <a:r>
              <a:rPr lang="en-US" dirty="0" err="1"/>
              <a:t>oss</a:t>
            </a:r>
            <a:r>
              <a:rPr lang="en-US" dirty="0"/>
              <a:t> </a:t>
            </a:r>
            <a:r>
              <a:rPr lang="en-US" dirty="0" err="1"/>
              <a:t>koppla</a:t>
            </a:r>
            <a:r>
              <a:rPr lang="en-US" dirty="0"/>
              <a:t> </a:t>
            </a:r>
            <a:r>
              <a:rPr lang="en-US" dirty="0" err="1"/>
              <a:t>ihop</a:t>
            </a:r>
            <a:r>
              <a:rPr lang="en-US" dirty="0"/>
              <a:t> </a:t>
            </a:r>
            <a:r>
              <a:rPr lang="en-US" dirty="0" err="1"/>
              <a:t>vissa</a:t>
            </a:r>
            <a:r>
              <a:rPr lang="en-US" dirty="0"/>
              <a:t> </a:t>
            </a:r>
            <a:r>
              <a:rPr lang="en-US" dirty="0" err="1"/>
              <a:t>egenskaper</a:t>
            </a:r>
            <a:r>
              <a:rPr lang="en-US" dirty="0"/>
              <a:t> hos det </a:t>
            </a:r>
            <a:r>
              <a:rPr lang="en-US" dirty="0" err="1"/>
              <a:t>som</a:t>
            </a:r>
            <a:r>
              <a:rPr lang="en-US" dirty="0"/>
              <a:t> </a:t>
            </a:r>
            <a:r>
              <a:rPr lang="en-US" dirty="0" err="1"/>
              <a:t>personerna</a:t>
            </a:r>
            <a:r>
              <a:rPr lang="en-US" dirty="0"/>
              <a:t> </a:t>
            </a:r>
            <a:r>
              <a:rPr lang="en-US" dirty="0" err="1"/>
              <a:t>pekade</a:t>
            </a:r>
            <a:r>
              <a:rPr lang="en-US" dirty="0"/>
              <a:t> </a:t>
            </a:r>
            <a:r>
              <a:rPr lang="en-US" dirty="0" err="1"/>
              <a:t>på</a:t>
            </a:r>
            <a:r>
              <a:rPr lang="en-US" dirty="0"/>
              <a:t> </a:t>
            </a:r>
            <a:r>
              <a:rPr lang="en-US" dirty="0" err="1"/>
              <a:t>då</a:t>
            </a:r>
            <a:r>
              <a:rPr lang="en-US" dirty="0"/>
              <a:t> de </a:t>
            </a:r>
            <a:r>
              <a:rPr lang="en-US" dirty="0" err="1"/>
              <a:t>sade</a:t>
            </a:r>
            <a:r>
              <a:rPr lang="en-US" dirty="0"/>
              <a:t> "</a:t>
            </a:r>
            <a:r>
              <a:rPr lang="en-US" dirty="0" err="1"/>
              <a:t>lampa</a:t>
            </a:r>
            <a:r>
              <a:rPr lang="en-US" dirty="0"/>
              <a:t>" till just "</a:t>
            </a:r>
            <a:r>
              <a:rPr lang="en-US" dirty="0" err="1"/>
              <a:t>lampa</a:t>
            </a:r>
            <a:r>
              <a:rPr lang="en-US" dirty="0"/>
              <a:t>", </a:t>
            </a:r>
            <a:r>
              <a:rPr lang="en-US" dirty="0" err="1"/>
              <a:t>vilket</a:t>
            </a:r>
            <a:r>
              <a:rPr lang="en-US" dirty="0"/>
              <a:t> till slut </a:t>
            </a:r>
            <a:r>
              <a:rPr lang="en-US" dirty="0" err="1"/>
              <a:t>gjorde</a:t>
            </a:r>
            <a:r>
              <a:rPr lang="en-US" dirty="0"/>
              <a:t> </a:t>
            </a:r>
            <a:r>
              <a:rPr lang="en-US" dirty="0" err="1"/>
              <a:t>att</a:t>
            </a:r>
            <a:r>
              <a:rPr lang="en-US" dirty="0"/>
              <a:t> vi </a:t>
            </a:r>
            <a:r>
              <a:rPr lang="en-US" dirty="0" err="1"/>
              <a:t>också</a:t>
            </a:r>
            <a:r>
              <a:rPr lang="en-US" dirty="0"/>
              <a:t> </a:t>
            </a:r>
            <a:r>
              <a:rPr lang="en-US" dirty="0" err="1"/>
              <a:t>kunde</a:t>
            </a:r>
            <a:r>
              <a:rPr lang="en-US" dirty="0"/>
              <a:t> </a:t>
            </a:r>
            <a:r>
              <a:rPr lang="en-US" dirty="0" err="1"/>
              <a:t>känna</a:t>
            </a:r>
            <a:r>
              <a:rPr lang="en-US" dirty="0"/>
              <a:t> </a:t>
            </a:r>
            <a:r>
              <a:rPr lang="en-US" dirty="0" err="1"/>
              <a:t>igen</a:t>
            </a:r>
            <a:r>
              <a:rPr lang="en-US" dirty="0"/>
              <a:t> </a:t>
            </a:r>
            <a:r>
              <a:rPr lang="en-US" dirty="0" err="1"/>
              <a:t>lampor</a:t>
            </a:r>
            <a:r>
              <a:rPr lang="en-US" dirty="0"/>
              <a:t> vi </a:t>
            </a:r>
            <a:r>
              <a:rPr lang="en-US" dirty="0" err="1"/>
              <a:t>aldrig</a:t>
            </a:r>
            <a:r>
              <a:rPr lang="en-US" dirty="0"/>
              <a:t> sett </a:t>
            </a:r>
            <a:r>
              <a:rPr lang="en-US" dirty="0" err="1"/>
              <a:t>tidigare</a:t>
            </a:r>
            <a:r>
              <a:rPr lang="en-US" dirty="0"/>
              <a:t> </a:t>
            </a:r>
            <a:r>
              <a:rPr lang="en-US" dirty="0" err="1"/>
              <a:t>som</a:t>
            </a:r>
            <a:r>
              <a:rPr lang="en-US" dirty="0"/>
              <a:t> just </a:t>
            </a:r>
            <a:r>
              <a:rPr lang="en-US" dirty="0" err="1"/>
              <a:t>lampor</a:t>
            </a:r>
            <a:r>
              <a:rPr lang="en-US" dirty="0"/>
              <a:t>. </a:t>
            </a:r>
            <a:endParaRPr lang="en-US" dirty="0">
              <a:ea typeface="Calibri"/>
              <a:cs typeface="Calibri"/>
            </a:endParaRPr>
          </a:p>
          <a:p>
            <a:endParaRPr lang="en-US" dirty="0">
              <a:ea typeface="Calibri"/>
              <a:cs typeface="Calibri"/>
            </a:endParaRPr>
          </a:p>
          <a:p>
            <a:r>
              <a:rPr lang="en-US" dirty="0" err="1"/>
              <a:t>Ungefär</a:t>
            </a:r>
            <a:r>
              <a:rPr lang="en-US" dirty="0"/>
              <a:t> </a:t>
            </a:r>
            <a:r>
              <a:rPr lang="en-US" dirty="0" err="1"/>
              <a:t>så</a:t>
            </a:r>
            <a:r>
              <a:rPr lang="en-US" dirty="0"/>
              <a:t> </a:t>
            </a:r>
            <a:r>
              <a:rPr lang="en-US" dirty="0" err="1"/>
              <a:t>fungerar</a:t>
            </a:r>
            <a:r>
              <a:rPr lang="en-US" dirty="0"/>
              <a:t> </a:t>
            </a:r>
            <a:r>
              <a:rPr lang="en-US" dirty="0" err="1"/>
              <a:t>även</a:t>
            </a:r>
            <a:r>
              <a:rPr lang="en-US" dirty="0"/>
              <a:t> </a:t>
            </a:r>
            <a:r>
              <a:rPr lang="en-US" dirty="0" err="1"/>
              <a:t>maskininlärning</a:t>
            </a:r>
            <a:r>
              <a:rPr lang="en-US" dirty="0"/>
              <a:t>. </a:t>
            </a:r>
          </a:p>
          <a:p>
            <a:pPr marL="171450" indent="-171450">
              <a:buFont typeface="Calibri"/>
              <a:buChar char="-"/>
            </a:pPr>
            <a:r>
              <a:rPr lang="en-US" dirty="0" err="1"/>
              <a:t>Stäng</a:t>
            </a:r>
            <a:r>
              <a:rPr lang="en-US" dirty="0"/>
              <a:t> </a:t>
            </a:r>
            <a:r>
              <a:rPr lang="en-US" dirty="0" err="1"/>
              <a:t>ögonen</a:t>
            </a:r>
            <a:r>
              <a:rPr lang="en-US" dirty="0"/>
              <a:t> </a:t>
            </a:r>
            <a:r>
              <a:rPr lang="en-US" dirty="0" err="1"/>
              <a:t>och</a:t>
            </a:r>
            <a:r>
              <a:rPr lang="en-US" dirty="0"/>
              <a:t> </a:t>
            </a:r>
            <a:r>
              <a:rPr lang="en-US" dirty="0" err="1"/>
              <a:t>tänk</a:t>
            </a:r>
            <a:r>
              <a:rPr lang="en-US" dirty="0"/>
              <a:t> </a:t>
            </a:r>
            <a:r>
              <a:rPr lang="en-US" dirty="0" err="1"/>
              <a:t>på</a:t>
            </a:r>
            <a:r>
              <a:rPr lang="en-US" dirty="0"/>
              <a:t> </a:t>
            </a:r>
            <a:r>
              <a:rPr lang="en-US" dirty="0" err="1"/>
              <a:t>en</a:t>
            </a:r>
            <a:r>
              <a:rPr lang="en-US" dirty="0"/>
              <a:t> </a:t>
            </a:r>
            <a:r>
              <a:rPr lang="en-US" dirty="0" err="1"/>
              <a:t>katt</a:t>
            </a:r>
            <a:r>
              <a:rPr lang="en-US" dirty="0"/>
              <a:t> – </a:t>
            </a:r>
            <a:r>
              <a:rPr lang="en-US" dirty="0" err="1"/>
              <a:t>vad</a:t>
            </a:r>
            <a:r>
              <a:rPr lang="en-US" dirty="0"/>
              <a:t> </a:t>
            </a:r>
            <a:r>
              <a:rPr lang="en-US" dirty="0" err="1"/>
              <a:t>fokuserar</a:t>
            </a:r>
            <a:r>
              <a:rPr lang="en-US" dirty="0"/>
              <a:t> </a:t>
            </a:r>
            <a:r>
              <a:rPr lang="en-US" dirty="0" err="1"/>
              <a:t>ni</a:t>
            </a:r>
            <a:r>
              <a:rPr lang="en-US" dirty="0"/>
              <a:t> </a:t>
            </a:r>
            <a:r>
              <a:rPr lang="en-US" dirty="0" err="1"/>
              <a:t>på</a:t>
            </a:r>
            <a:r>
              <a:rPr lang="en-US" dirty="0"/>
              <a:t>? Det </a:t>
            </a:r>
            <a:r>
              <a:rPr lang="en-US" dirty="0" err="1"/>
              <a:t>är</a:t>
            </a:r>
            <a:r>
              <a:rPr lang="en-US" dirty="0"/>
              <a:t> er </a:t>
            </a:r>
            <a:r>
              <a:rPr lang="en-US" dirty="0" err="1"/>
              <a:t>modell</a:t>
            </a:r>
            <a:r>
              <a:rPr lang="en-US" dirty="0"/>
              <a:t> av </a:t>
            </a:r>
            <a:r>
              <a:rPr lang="en-US" dirty="0" err="1"/>
              <a:t>en</a:t>
            </a:r>
            <a:r>
              <a:rPr lang="en-US" dirty="0"/>
              <a:t> </a:t>
            </a:r>
            <a:r>
              <a:rPr lang="en-US" dirty="0" err="1"/>
              <a:t>katt</a:t>
            </a:r>
            <a:r>
              <a:rPr lang="en-US" dirty="0"/>
              <a:t>. </a:t>
            </a:r>
          </a:p>
          <a:p>
            <a:pPr marL="171450" indent="-171450">
              <a:buFont typeface="Calibri"/>
              <a:buChar char="-"/>
            </a:pPr>
            <a:r>
              <a:rPr lang="en-US" dirty="0" err="1"/>
              <a:t>Modellen</a:t>
            </a:r>
            <a:r>
              <a:rPr lang="en-US" dirty="0"/>
              <a:t> </a:t>
            </a:r>
            <a:r>
              <a:rPr lang="en-US" dirty="0" err="1"/>
              <a:t>består</a:t>
            </a:r>
            <a:r>
              <a:rPr lang="en-US" dirty="0"/>
              <a:t> av </a:t>
            </a:r>
            <a:r>
              <a:rPr lang="en-US" dirty="0" err="1"/>
              <a:t>vissa</a:t>
            </a:r>
            <a:r>
              <a:rPr lang="en-US" dirty="0"/>
              <a:t> </a:t>
            </a:r>
            <a:r>
              <a:rPr lang="en-US" dirty="0" err="1"/>
              <a:t>delar</a:t>
            </a:r>
            <a:r>
              <a:rPr lang="en-US" dirty="0"/>
              <a:t>, </a:t>
            </a:r>
            <a:r>
              <a:rPr lang="en-US" dirty="0" err="1"/>
              <a:t>nos</a:t>
            </a:r>
            <a:r>
              <a:rPr lang="en-US" dirty="0"/>
              <a:t>, </a:t>
            </a:r>
            <a:r>
              <a:rPr lang="en-US" dirty="0" err="1"/>
              <a:t>öron</a:t>
            </a:r>
            <a:r>
              <a:rPr lang="en-US" dirty="0"/>
              <a:t>, </a:t>
            </a:r>
            <a:r>
              <a:rPr lang="en-US" dirty="0" err="1"/>
              <a:t>svans</a:t>
            </a:r>
            <a:r>
              <a:rPr lang="en-US" dirty="0"/>
              <a:t>, </a:t>
            </a:r>
            <a:r>
              <a:rPr lang="en-US" dirty="0" err="1"/>
              <a:t>dess</a:t>
            </a:r>
            <a:r>
              <a:rPr lang="en-US" dirty="0"/>
              <a:t> </a:t>
            </a:r>
            <a:r>
              <a:rPr lang="en-US" b="1" dirty="0" err="1"/>
              <a:t>egenskaper</a:t>
            </a:r>
            <a:r>
              <a:rPr lang="en-US" dirty="0"/>
              <a:t> (features).</a:t>
            </a:r>
          </a:p>
          <a:p>
            <a:pPr marL="171450" indent="-171450">
              <a:buFont typeface="Calibri"/>
              <a:buChar char="-"/>
            </a:pPr>
            <a:r>
              <a:rPr lang="en-US" dirty="0" err="1"/>
              <a:t>Modellen</a:t>
            </a:r>
            <a:r>
              <a:rPr lang="en-US" dirty="0"/>
              <a:t> </a:t>
            </a:r>
            <a:r>
              <a:rPr lang="en-US" dirty="0" err="1"/>
              <a:t>kan</a:t>
            </a:r>
            <a:r>
              <a:rPr lang="en-US" dirty="0"/>
              <a:t> </a:t>
            </a:r>
            <a:r>
              <a:rPr lang="en-US" dirty="0" err="1"/>
              <a:t>användas</a:t>
            </a:r>
            <a:r>
              <a:rPr lang="en-US" dirty="0"/>
              <a:t> för </a:t>
            </a:r>
            <a:r>
              <a:rPr lang="en-US" dirty="0" err="1"/>
              <a:t>att</a:t>
            </a:r>
            <a:r>
              <a:rPr lang="en-US" dirty="0"/>
              <a:t> </a:t>
            </a:r>
            <a:r>
              <a:rPr lang="en-US" dirty="0" err="1"/>
              <a:t>t.ex</a:t>
            </a:r>
            <a:r>
              <a:rPr lang="en-US" dirty="0"/>
              <a:t>. </a:t>
            </a:r>
            <a:r>
              <a:rPr lang="en-US" dirty="0" err="1"/>
              <a:t>känna</a:t>
            </a:r>
            <a:r>
              <a:rPr lang="en-US" dirty="0"/>
              <a:t> </a:t>
            </a:r>
            <a:r>
              <a:rPr lang="en-US" dirty="0" err="1"/>
              <a:t>igen</a:t>
            </a:r>
            <a:r>
              <a:rPr lang="en-US" dirty="0"/>
              <a:t> </a:t>
            </a:r>
            <a:r>
              <a:rPr lang="en-US" dirty="0" err="1"/>
              <a:t>helt</a:t>
            </a:r>
            <a:r>
              <a:rPr lang="en-US" dirty="0"/>
              <a:t> </a:t>
            </a:r>
            <a:r>
              <a:rPr lang="en-US" dirty="0" err="1"/>
              <a:t>nya</a:t>
            </a:r>
            <a:r>
              <a:rPr lang="en-US" dirty="0"/>
              <a:t> </a:t>
            </a:r>
            <a:r>
              <a:rPr lang="en-US" dirty="0" err="1"/>
              <a:t>katter</a:t>
            </a:r>
            <a:r>
              <a:rPr lang="en-US" dirty="0"/>
              <a:t>, </a:t>
            </a:r>
            <a:r>
              <a:rPr lang="en-US" dirty="0" err="1"/>
              <a:t>avgöra</a:t>
            </a:r>
            <a:r>
              <a:rPr lang="en-US" dirty="0"/>
              <a:t> om </a:t>
            </a:r>
            <a:r>
              <a:rPr lang="en-US" dirty="0" err="1"/>
              <a:t>en</a:t>
            </a:r>
            <a:r>
              <a:rPr lang="en-US" dirty="0"/>
              <a:t> </a:t>
            </a:r>
            <a:r>
              <a:rPr lang="en-US" dirty="0" err="1"/>
              <a:t>bild</a:t>
            </a:r>
            <a:r>
              <a:rPr lang="en-US" dirty="0"/>
              <a:t> </a:t>
            </a:r>
            <a:r>
              <a:rPr lang="en-US" dirty="0" err="1"/>
              <a:t>visar</a:t>
            </a:r>
            <a:r>
              <a:rPr lang="en-US" dirty="0"/>
              <a:t> </a:t>
            </a:r>
            <a:r>
              <a:rPr lang="en-US" dirty="0" err="1"/>
              <a:t>en</a:t>
            </a:r>
            <a:r>
              <a:rPr lang="en-US" dirty="0"/>
              <a:t> </a:t>
            </a:r>
            <a:r>
              <a:rPr lang="en-US" dirty="0" err="1"/>
              <a:t>katt</a:t>
            </a:r>
            <a:r>
              <a:rPr lang="en-US" dirty="0"/>
              <a:t>, </a:t>
            </a:r>
            <a:r>
              <a:rPr lang="en-US" dirty="0" err="1"/>
              <a:t>eller</a:t>
            </a:r>
            <a:r>
              <a:rPr lang="en-US" dirty="0"/>
              <a:t> </a:t>
            </a:r>
            <a:r>
              <a:rPr lang="en-US" dirty="0" err="1"/>
              <a:t>rita</a:t>
            </a:r>
            <a:r>
              <a:rPr lang="en-US" dirty="0"/>
              <a:t> </a:t>
            </a:r>
            <a:r>
              <a:rPr lang="en-US" dirty="0" err="1"/>
              <a:t>nya</a:t>
            </a:r>
            <a:r>
              <a:rPr lang="en-US" dirty="0"/>
              <a:t> </a:t>
            </a:r>
            <a:r>
              <a:rPr lang="en-US" dirty="0" err="1"/>
              <a:t>katter</a:t>
            </a:r>
            <a:r>
              <a:rPr lang="en-US" dirty="0"/>
              <a:t>.</a:t>
            </a:r>
            <a:endParaRPr lang="en-US" dirty="0">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err="1">
                <a:ea typeface="Calibri"/>
                <a:cs typeface="Calibri"/>
              </a:rPr>
              <a:t>Målsättning</a:t>
            </a:r>
            <a:r>
              <a:rPr lang="en-US" dirty="0">
                <a:ea typeface="Calibri"/>
                <a:cs typeface="Calibri"/>
              </a:rPr>
              <a:t>: </a:t>
            </a:r>
            <a:r>
              <a:rPr lang="en-US" dirty="0" err="1">
                <a:ea typeface="Calibri"/>
                <a:cs typeface="Calibri"/>
              </a:rPr>
              <a:t>Avrunda</a:t>
            </a:r>
            <a:r>
              <a:rPr lang="en-US" dirty="0">
                <a:ea typeface="Calibri"/>
                <a:cs typeface="Calibri"/>
              </a:rPr>
              <a:t> med </a:t>
            </a:r>
            <a:r>
              <a:rPr lang="en-US" dirty="0" err="1">
                <a:ea typeface="Calibri"/>
                <a:cs typeface="Calibri"/>
              </a:rPr>
              <a:t>en</a:t>
            </a:r>
            <a:r>
              <a:rPr lang="en-US" dirty="0">
                <a:ea typeface="Calibri"/>
                <a:cs typeface="Calibri"/>
              </a:rPr>
              <a:t> </a:t>
            </a:r>
            <a:r>
              <a:rPr lang="en-US" dirty="0" err="1">
                <a:ea typeface="Calibri"/>
                <a:cs typeface="Calibri"/>
              </a:rPr>
              <a:t>lättsam</a:t>
            </a:r>
            <a:r>
              <a:rPr lang="en-US" dirty="0">
                <a:ea typeface="Calibri"/>
                <a:cs typeface="Calibri"/>
              </a:rPr>
              <a:t> </a:t>
            </a:r>
            <a:r>
              <a:rPr lang="en-US" dirty="0" err="1">
                <a:ea typeface="Calibri"/>
                <a:cs typeface="Calibri"/>
              </a:rPr>
              <a:t>aktivitet</a:t>
            </a:r>
            <a:r>
              <a:rPr lang="en-US" dirty="0">
                <a:ea typeface="Calibri"/>
                <a:cs typeface="Calibri"/>
              </a:rPr>
              <a:t> </a:t>
            </a:r>
            <a:r>
              <a:rPr lang="en-US" dirty="0" err="1">
                <a:ea typeface="Calibri"/>
                <a:cs typeface="Calibri"/>
              </a:rPr>
              <a:t>som</a:t>
            </a:r>
            <a:r>
              <a:rPr lang="en-US" dirty="0">
                <a:ea typeface="Calibri"/>
                <a:cs typeface="Calibri"/>
              </a:rPr>
              <a:t> </a:t>
            </a:r>
            <a:r>
              <a:rPr lang="en-US" dirty="0" err="1">
                <a:ea typeface="Calibri"/>
                <a:cs typeface="Calibri"/>
              </a:rPr>
              <a:t>samtidigt</a:t>
            </a:r>
            <a:r>
              <a:rPr lang="en-US" dirty="0">
                <a:ea typeface="Calibri"/>
                <a:cs typeface="Calibri"/>
              </a:rPr>
              <a:t> </a:t>
            </a:r>
            <a:r>
              <a:rPr lang="en-US" dirty="0" err="1">
                <a:ea typeface="Calibri"/>
                <a:cs typeface="Calibri"/>
              </a:rPr>
              <a:t>belyser</a:t>
            </a:r>
            <a:r>
              <a:rPr lang="en-US" dirty="0">
                <a:ea typeface="Calibri"/>
                <a:cs typeface="Calibri"/>
              </a:rPr>
              <a:t> </a:t>
            </a:r>
            <a:r>
              <a:rPr lang="en-US" dirty="0" err="1">
                <a:ea typeface="Calibri"/>
                <a:cs typeface="Calibri"/>
              </a:rPr>
              <a:t>två</a:t>
            </a:r>
            <a:r>
              <a:rPr lang="en-US" dirty="0">
                <a:ea typeface="Calibri"/>
                <a:cs typeface="Calibri"/>
              </a:rPr>
              <a:t> saker </a:t>
            </a:r>
            <a:r>
              <a:rPr lang="en-US" dirty="0" err="1">
                <a:ea typeface="Calibri"/>
                <a:cs typeface="Calibri"/>
              </a:rPr>
              <a:t>som</a:t>
            </a:r>
            <a:r>
              <a:rPr lang="en-US" dirty="0">
                <a:ea typeface="Calibri"/>
                <a:cs typeface="Calibri"/>
              </a:rPr>
              <a:t> AI-</a:t>
            </a:r>
            <a:r>
              <a:rPr lang="en-US" dirty="0" err="1">
                <a:ea typeface="Calibri"/>
                <a:cs typeface="Calibri"/>
              </a:rPr>
              <a:t>lösningar</a:t>
            </a:r>
            <a:r>
              <a:rPr lang="en-US" dirty="0">
                <a:ea typeface="Calibri"/>
                <a:cs typeface="Calibri"/>
              </a:rPr>
              <a:t> </a:t>
            </a:r>
            <a:r>
              <a:rPr lang="en-US" dirty="0" err="1">
                <a:ea typeface="Calibri"/>
                <a:cs typeface="Calibri"/>
              </a:rPr>
              <a:t>är</a:t>
            </a:r>
            <a:r>
              <a:rPr lang="en-US" dirty="0">
                <a:ea typeface="Calibri"/>
                <a:cs typeface="Calibri"/>
              </a:rPr>
              <a:t> </a:t>
            </a:r>
            <a:r>
              <a:rPr lang="en-US" dirty="0" err="1">
                <a:ea typeface="Calibri"/>
                <a:cs typeface="Calibri"/>
              </a:rPr>
              <a:t>speciellt</a:t>
            </a:r>
            <a:r>
              <a:rPr lang="en-US" dirty="0">
                <a:ea typeface="Calibri"/>
                <a:cs typeface="Calibri"/>
              </a:rPr>
              <a:t> bra </a:t>
            </a:r>
            <a:r>
              <a:rPr lang="en-US" dirty="0" err="1">
                <a:ea typeface="Calibri"/>
                <a:cs typeface="Calibri"/>
              </a:rPr>
              <a:t>på</a:t>
            </a:r>
            <a:r>
              <a:rPr lang="en-US" dirty="0">
                <a:ea typeface="Calibri"/>
                <a:cs typeface="Calibri"/>
              </a:rPr>
              <a:t>: </a:t>
            </a:r>
            <a:r>
              <a:rPr lang="en-US" dirty="0" err="1">
                <a:ea typeface="Calibri"/>
                <a:cs typeface="Calibri"/>
              </a:rPr>
              <a:t>att</a:t>
            </a:r>
            <a:r>
              <a:rPr lang="en-US" dirty="0">
                <a:ea typeface="Calibri"/>
                <a:cs typeface="Calibri"/>
              </a:rPr>
              <a:t> </a:t>
            </a:r>
            <a:r>
              <a:rPr lang="en-US" dirty="0" err="1">
                <a:ea typeface="Calibri"/>
                <a:cs typeface="Calibri"/>
              </a:rPr>
              <a:t>känna</a:t>
            </a:r>
            <a:r>
              <a:rPr lang="en-US" dirty="0">
                <a:ea typeface="Calibri"/>
                <a:cs typeface="Calibri"/>
              </a:rPr>
              <a:t> </a:t>
            </a:r>
            <a:r>
              <a:rPr lang="en-US" dirty="0" err="1">
                <a:ea typeface="Calibri"/>
                <a:cs typeface="Calibri"/>
              </a:rPr>
              <a:t>igen</a:t>
            </a:r>
            <a:r>
              <a:rPr lang="en-US" dirty="0">
                <a:ea typeface="Calibri"/>
                <a:cs typeface="Calibri"/>
              </a:rPr>
              <a:t> och </a:t>
            </a:r>
            <a:r>
              <a:rPr lang="en-US" dirty="0" err="1">
                <a:ea typeface="Calibri"/>
                <a:cs typeface="Calibri"/>
              </a:rPr>
              <a:t>att</a:t>
            </a:r>
            <a:r>
              <a:rPr lang="en-US" dirty="0">
                <a:ea typeface="Calibri"/>
                <a:cs typeface="Calibri"/>
              </a:rPr>
              <a:t> </a:t>
            </a:r>
            <a:r>
              <a:rPr lang="en-US" dirty="0" err="1">
                <a:ea typeface="Calibri"/>
                <a:cs typeface="Calibri"/>
              </a:rPr>
              <a:t>klassificera</a:t>
            </a:r>
            <a:r>
              <a:rPr lang="en-US" dirty="0">
                <a:ea typeface="Calibri"/>
                <a:cs typeface="Calibri"/>
              </a:rPr>
              <a:t> saker. </a:t>
            </a:r>
          </a:p>
          <a:p>
            <a:endParaRPr lang="en-US" dirty="0">
              <a:ea typeface="Calibri"/>
              <a:cs typeface="Calibri"/>
            </a:endParaRPr>
          </a:p>
          <a:p>
            <a:pPr>
              <a:buFont typeface="Calibri"/>
            </a:pPr>
            <a:r>
              <a:rPr lang="en-US" dirty="0">
                <a:ea typeface="Calibri"/>
                <a:cs typeface="Calibri"/>
              </a:rPr>
              <a:t>Det </a:t>
            </a:r>
            <a:r>
              <a:rPr lang="en-US" dirty="0" err="1">
                <a:ea typeface="Calibri"/>
                <a:cs typeface="Calibri"/>
              </a:rPr>
              <a:t>kan</a:t>
            </a:r>
            <a:r>
              <a:rPr lang="en-US" dirty="0">
                <a:ea typeface="Calibri"/>
                <a:cs typeface="Calibri"/>
              </a:rPr>
              <a:t> </a:t>
            </a:r>
            <a:r>
              <a:rPr lang="en-US" dirty="0" err="1">
                <a:ea typeface="Calibri"/>
                <a:cs typeface="Calibri"/>
              </a:rPr>
              <a:t>vara</a:t>
            </a:r>
            <a:r>
              <a:rPr lang="en-US" dirty="0">
                <a:ea typeface="Calibri"/>
                <a:cs typeface="Calibri"/>
              </a:rPr>
              <a:t> </a:t>
            </a:r>
            <a:r>
              <a:rPr lang="en-US" dirty="0" err="1">
                <a:ea typeface="Calibri"/>
                <a:cs typeface="Calibri"/>
              </a:rPr>
              <a:t>svårt</a:t>
            </a:r>
            <a:r>
              <a:rPr lang="en-US" dirty="0">
                <a:ea typeface="Calibri"/>
                <a:cs typeface="Calibri"/>
              </a:rPr>
              <a:t> </a:t>
            </a:r>
            <a:r>
              <a:rPr lang="en-US" dirty="0" err="1">
                <a:ea typeface="Calibri"/>
                <a:cs typeface="Calibri"/>
              </a:rPr>
              <a:t>att</a:t>
            </a:r>
            <a:r>
              <a:rPr lang="en-US" dirty="0">
                <a:ea typeface="Calibri"/>
                <a:cs typeface="Calibri"/>
              </a:rPr>
              <a:t> </a:t>
            </a:r>
            <a:r>
              <a:rPr lang="en-US" dirty="0" err="1">
                <a:ea typeface="Calibri"/>
                <a:cs typeface="Calibri"/>
              </a:rPr>
              <a:t>plocka</a:t>
            </a:r>
            <a:r>
              <a:rPr lang="en-US" dirty="0">
                <a:ea typeface="Calibri"/>
                <a:cs typeface="Calibri"/>
              </a:rPr>
              <a:t> </a:t>
            </a:r>
            <a:r>
              <a:rPr lang="en-US" dirty="0" err="1">
                <a:ea typeface="Calibri"/>
                <a:cs typeface="Calibri"/>
              </a:rPr>
              <a:t>ut</a:t>
            </a:r>
            <a:r>
              <a:rPr lang="en-US" dirty="0">
                <a:ea typeface="Calibri"/>
                <a:cs typeface="Calibri"/>
              </a:rPr>
              <a:t> </a:t>
            </a:r>
            <a:r>
              <a:rPr lang="en-US" dirty="0" err="1">
                <a:ea typeface="Calibri"/>
                <a:cs typeface="Calibri"/>
              </a:rPr>
              <a:t>rätt</a:t>
            </a:r>
            <a:r>
              <a:rPr lang="en-US" dirty="0">
                <a:ea typeface="Calibri"/>
                <a:cs typeface="Calibri"/>
              </a:rPr>
              <a:t> </a:t>
            </a:r>
            <a:r>
              <a:rPr lang="en-US" dirty="0" err="1">
                <a:ea typeface="Calibri"/>
                <a:cs typeface="Calibri"/>
              </a:rPr>
              <a:t>egenskaper</a:t>
            </a:r>
            <a:r>
              <a:rPr lang="en-US" dirty="0">
                <a:ea typeface="Calibri"/>
                <a:cs typeface="Calibri"/>
              </a:rPr>
              <a:t> </a:t>
            </a:r>
            <a:r>
              <a:rPr lang="en-US" dirty="0" err="1">
                <a:ea typeface="Calibri"/>
                <a:cs typeface="Calibri"/>
              </a:rPr>
              <a:t>ur</a:t>
            </a:r>
            <a:r>
              <a:rPr lang="en-US" dirty="0">
                <a:ea typeface="Calibri"/>
                <a:cs typeface="Calibri"/>
              </a:rPr>
              <a:t> </a:t>
            </a:r>
            <a:r>
              <a:rPr lang="en-US" dirty="0" err="1">
                <a:ea typeface="Calibri"/>
                <a:cs typeface="Calibri"/>
              </a:rPr>
              <a:t>bilder</a:t>
            </a:r>
            <a:r>
              <a:rPr lang="en-US" dirty="0">
                <a:ea typeface="Calibri"/>
                <a:cs typeface="Calibri"/>
              </a:rPr>
              <a:t> </a:t>
            </a:r>
            <a:r>
              <a:rPr lang="en-US" dirty="0" err="1">
                <a:ea typeface="Calibri"/>
                <a:cs typeface="Calibri"/>
              </a:rPr>
              <a:t>som</a:t>
            </a:r>
            <a:r>
              <a:rPr lang="en-US" dirty="0">
                <a:ea typeface="Calibri"/>
                <a:cs typeface="Calibri"/>
              </a:rPr>
              <a:t> </a:t>
            </a:r>
            <a:r>
              <a:rPr lang="en-US" dirty="0" err="1">
                <a:ea typeface="Calibri"/>
                <a:cs typeface="Calibri"/>
              </a:rPr>
              <a:t>liknar</a:t>
            </a:r>
            <a:r>
              <a:rPr lang="en-US" dirty="0">
                <a:ea typeface="Calibri"/>
                <a:cs typeface="Calibri"/>
              </a:rPr>
              <a:t> </a:t>
            </a:r>
            <a:r>
              <a:rPr lang="en-US" dirty="0" err="1">
                <a:ea typeface="Calibri"/>
                <a:cs typeface="Calibri"/>
              </a:rPr>
              <a:t>varandra</a:t>
            </a:r>
            <a:r>
              <a:rPr lang="en-US" dirty="0">
                <a:ea typeface="Calibri"/>
                <a:cs typeface="Calibri"/>
              </a:rPr>
              <a:t> </a:t>
            </a:r>
            <a:r>
              <a:rPr lang="en-US" dirty="0" err="1">
                <a:ea typeface="Calibri"/>
                <a:cs typeface="Calibri"/>
              </a:rPr>
              <a:t>väldigt</a:t>
            </a:r>
            <a:r>
              <a:rPr lang="en-US" dirty="0">
                <a:ea typeface="Calibri"/>
                <a:cs typeface="Calibri"/>
              </a:rPr>
              <a:t> </a:t>
            </a:r>
            <a:r>
              <a:rPr lang="en-US" dirty="0" err="1">
                <a:ea typeface="Calibri"/>
                <a:cs typeface="Calibri"/>
              </a:rPr>
              <a:t>mycket</a:t>
            </a:r>
            <a:r>
              <a:rPr lang="en-US" dirty="0">
                <a:ea typeface="Calibri"/>
                <a:cs typeface="Calibri"/>
              </a:rPr>
              <a:t>. Vi </a:t>
            </a:r>
            <a:r>
              <a:rPr lang="en-US" dirty="0" err="1">
                <a:ea typeface="Calibri"/>
                <a:cs typeface="Calibri"/>
              </a:rPr>
              <a:t>människor</a:t>
            </a:r>
            <a:r>
              <a:rPr lang="en-US" dirty="0">
                <a:ea typeface="Calibri"/>
                <a:cs typeface="Calibri"/>
              </a:rPr>
              <a:t> </a:t>
            </a:r>
            <a:r>
              <a:rPr lang="en-US" dirty="0" err="1">
                <a:ea typeface="Calibri"/>
                <a:cs typeface="Calibri"/>
              </a:rPr>
              <a:t>kan</a:t>
            </a:r>
            <a:r>
              <a:rPr lang="en-US" dirty="0">
                <a:ea typeface="Calibri"/>
                <a:cs typeface="Calibri"/>
              </a:rPr>
              <a:t> </a:t>
            </a:r>
            <a:r>
              <a:rPr lang="en-US" dirty="0" err="1">
                <a:ea typeface="Calibri"/>
                <a:cs typeface="Calibri"/>
              </a:rPr>
              <a:t>troligen</a:t>
            </a:r>
            <a:r>
              <a:rPr lang="en-US" dirty="0">
                <a:ea typeface="Calibri"/>
                <a:cs typeface="Calibri"/>
              </a:rPr>
              <a:t> </a:t>
            </a:r>
            <a:r>
              <a:rPr lang="en-US" dirty="0" err="1">
                <a:ea typeface="Calibri"/>
                <a:cs typeface="Calibri"/>
              </a:rPr>
              <a:t>alltid</a:t>
            </a:r>
            <a:r>
              <a:rPr lang="en-US" dirty="0">
                <a:ea typeface="Calibri"/>
                <a:cs typeface="Calibri"/>
              </a:rPr>
              <a:t> </a:t>
            </a:r>
            <a:r>
              <a:rPr lang="en-US" dirty="0" err="1">
                <a:ea typeface="Calibri"/>
                <a:cs typeface="Calibri"/>
              </a:rPr>
              <a:t>skilja</a:t>
            </a:r>
            <a:r>
              <a:rPr lang="en-US" dirty="0">
                <a:ea typeface="Calibri"/>
                <a:cs typeface="Calibri"/>
              </a:rPr>
              <a:t> </a:t>
            </a:r>
            <a:r>
              <a:rPr lang="en-US" dirty="0" err="1">
                <a:ea typeface="Calibri"/>
                <a:cs typeface="Calibri"/>
              </a:rPr>
              <a:t>på</a:t>
            </a:r>
            <a:r>
              <a:rPr lang="en-US" dirty="0">
                <a:ea typeface="Calibri"/>
                <a:cs typeface="Calibri"/>
              </a:rPr>
              <a:t> </a:t>
            </a:r>
            <a:r>
              <a:rPr lang="en-US" dirty="0" err="1">
                <a:ea typeface="Calibri"/>
                <a:cs typeface="Calibri"/>
              </a:rPr>
              <a:t>hundar</a:t>
            </a:r>
            <a:r>
              <a:rPr lang="en-US" dirty="0">
                <a:ea typeface="Calibri"/>
                <a:cs typeface="Calibri"/>
              </a:rPr>
              <a:t> </a:t>
            </a:r>
            <a:r>
              <a:rPr lang="en-US" dirty="0" err="1">
                <a:ea typeface="Calibri"/>
                <a:cs typeface="Calibri"/>
              </a:rPr>
              <a:t>från</a:t>
            </a:r>
            <a:r>
              <a:rPr lang="en-US" dirty="0">
                <a:ea typeface="Calibri"/>
                <a:cs typeface="Calibri"/>
              </a:rPr>
              <a:t> muffins, men det </a:t>
            </a:r>
            <a:r>
              <a:rPr lang="en-US" dirty="0" err="1">
                <a:ea typeface="Calibri"/>
                <a:cs typeface="Calibri"/>
              </a:rPr>
              <a:t>är</a:t>
            </a:r>
            <a:r>
              <a:rPr lang="en-US" dirty="0">
                <a:ea typeface="Calibri"/>
                <a:cs typeface="Calibri"/>
              </a:rPr>
              <a:t> </a:t>
            </a:r>
            <a:r>
              <a:rPr lang="en-US" dirty="0" err="1">
                <a:ea typeface="Calibri"/>
                <a:cs typeface="Calibri"/>
              </a:rPr>
              <a:t>inte</a:t>
            </a:r>
            <a:r>
              <a:rPr lang="en-US" dirty="0">
                <a:ea typeface="Calibri"/>
                <a:cs typeface="Calibri"/>
              </a:rPr>
              <a:t> </a:t>
            </a:r>
            <a:r>
              <a:rPr lang="en-US" dirty="0" err="1">
                <a:ea typeface="Calibri"/>
                <a:cs typeface="Calibri"/>
              </a:rPr>
              <a:t>alltid</a:t>
            </a:r>
            <a:r>
              <a:rPr lang="en-US" dirty="0">
                <a:ea typeface="Calibri"/>
                <a:cs typeface="Calibri"/>
              </a:rPr>
              <a:t> </a:t>
            </a:r>
            <a:r>
              <a:rPr lang="en-US" dirty="0" err="1">
                <a:ea typeface="Calibri"/>
                <a:cs typeface="Calibri"/>
              </a:rPr>
              <a:t>lika</a:t>
            </a:r>
            <a:r>
              <a:rPr lang="en-US" dirty="0">
                <a:ea typeface="Calibri"/>
                <a:cs typeface="Calibri"/>
              </a:rPr>
              <a:t> </a:t>
            </a:r>
            <a:r>
              <a:rPr lang="en-US" dirty="0" err="1">
                <a:ea typeface="Calibri"/>
                <a:cs typeface="Calibri"/>
              </a:rPr>
              <a:t>tydligt</a:t>
            </a:r>
            <a:r>
              <a:rPr lang="en-US" dirty="0">
                <a:ea typeface="Calibri"/>
                <a:cs typeface="Calibri"/>
              </a:rPr>
              <a:t> för </a:t>
            </a:r>
            <a:r>
              <a:rPr lang="en-US" dirty="0" err="1">
                <a:ea typeface="Calibri"/>
                <a:cs typeface="Calibri"/>
              </a:rPr>
              <a:t>ett</a:t>
            </a:r>
            <a:r>
              <a:rPr lang="en-US" dirty="0">
                <a:ea typeface="Calibri"/>
                <a:cs typeface="Calibri"/>
              </a:rPr>
              <a:t> AI-system. För dem </a:t>
            </a:r>
            <a:r>
              <a:rPr lang="en-US" dirty="0" err="1">
                <a:ea typeface="Calibri"/>
                <a:cs typeface="Calibri"/>
              </a:rPr>
              <a:t>kan</a:t>
            </a:r>
            <a:r>
              <a:rPr lang="en-US" dirty="0">
                <a:ea typeface="Calibri"/>
                <a:cs typeface="Calibri"/>
              </a:rPr>
              <a:t> </a:t>
            </a:r>
            <a:r>
              <a:rPr lang="en-US" dirty="0" err="1">
                <a:ea typeface="Calibri"/>
                <a:cs typeface="Calibri"/>
              </a:rPr>
              <a:t>hundar</a:t>
            </a:r>
            <a:r>
              <a:rPr lang="en-US" dirty="0">
                <a:ea typeface="Calibri"/>
                <a:cs typeface="Calibri"/>
              </a:rPr>
              <a:t> och muffins </a:t>
            </a:r>
            <a:r>
              <a:rPr lang="en-US" dirty="0" err="1">
                <a:ea typeface="Calibri"/>
                <a:cs typeface="Calibri"/>
              </a:rPr>
              <a:t>vara</a:t>
            </a:r>
            <a:r>
              <a:rPr lang="en-US" dirty="0">
                <a:ea typeface="Calibri"/>
                <a:cs typeface="Calibri"/>
              </a:rPr>
              <a:t> </a:t>
            </a:r>
            <a:r>
              <a:rPr lang="en-US" dirty="0" err="1">
                <a:ea typeface="Calibri"/>
                <a:cs typeface="Calibri"/>
              </a:rPr>
              <a:t>överraskande</a:t>
            </a:r>
            <a:r>
              <a:rPr lang="en-US" dirty="0">
                <a:ea typeface="Calibri"/>
                <a:cs typeface="Calibri"/>
              </a:rPr>
              <a:t> </a:t>
            </a:r>
            <a:r>
              <a:rPr lang="en-US" dirty="0" err="1">
                <a:ea typeface="Calibri"/>
                <a:cs typeface="Calibri"/>
              </a:rPr>
              <a:t>lika</a:t>
            </a:r>
            <a:r>
              <a:rPr lang="en-US" dirty="0">
                <a:ea typeface="Calibri"/>
                <a:cs typeface="Calibri"/>
              </a:rPr>
              <a:t>. </a:t>
            </a:r>
          </a:p>
          <a:p>
            <a:pPr>
              <a:buFont typeface="Calibri"/>
            </a:pPr>
            <a:endParaRPr lang="en-US" dirty="0">
              <a:ea typeface="Calibri"/>
              <a:cs typeface="Calibri"/>
            </a:endParaRPr>
          </a:p>
          <a:p>
            <a:pPr>
              <a:buFont typeface="Calibri"/>
            </a:pPr>
            <a:r>
              <a:rPr lang="en-US" dirty="0">
                <a:ea typeface="Calibri"/>
                <a:cs typeface="Calibri"/>
              </a:rPr>
              <a:t>Detta </a:t>
            </a:r>
            <a:r>
              <a:rPr lang="en-US" dirty="0" err="1">
                <a:ea typeface="Calibri"/>
                <a:cs typeface="Calibri"/>
              </a:rPr>
              <a:t>är</a:t>
            </a:r>
            <a:r>
              <a:rPr lang="en-US" dirty="0">
                <a:ea typeface="Calibri"/>
                <a:cs typeface="Calibri"/>
              </a:rPr>
              <a:t> </a:t>
            </a:r>
            <a:r>
              <a:rPr lang="en-US" dirty="0" err="1">
                <a:ea typeface="Calibri"/>
                <a:cs typeface="Calibri"/>
              </a:rPr>
              <a:t>därmed</a:t>
            </a:r>
            <a:r>
              <a:rPr lang="en-US" dirty="0">
                <a:ea typeface="Calibri"/>
                <a:cs typeface="Calibri"/>
              </a:rPr>
              <a:t> </a:t>
            </a:r>
            <a:r>
              <a:rPr lang="en-US" dirty="0" err="1">
                <a:ea typeface="Calibri"/>
                <a:cs typeface="Calibri"/>
              </a:rPr>
              <a:t>ett</a:t>
            </a:r>
            <a:r>
              <a:rPr lang="en-US" dirty="0">
                <a:ea typeface="Calibri"/>
                <a:cs typeface="Calibri"/>
              </a:rPr>
              <a:t> </a:t>
            </a:r>
            <a:r>
              <a:rPr lang="en-US" dirty="0" err="1">
                <a:ea typeface="Calibri"/>
                <a:cs typeface="Calibri"/>
              </a:rPr>
              <a:t>exempel</a:t>
            </a:r>
            <a:r>
              <a:rPr lang="en-US" dirty="0">
                <a:ea typeface="Calibri"/>
                <a:cs typeface="Calibri"/>
              </a:rPr>
              <a:t> </a:t>
            </a:r>
            <a:r>
              <a:rPr lang="en-US" dirty="0" err="1">
                <a:ea typeface="Calibri"/>
                <a:cs typeface="Calibri"/>
              </a:rPr>
              <a:t>på</a:t>
            </a:r>
            <a:r>
              <a:rPr lang="en-US" dirty="0">
                <a:ea typeface="Calibri"/>
                <a:cs typeface="Calibri"/>
              </a:rPr>
              <a:t> </a:t>
            </a:r>
            <a:r>
              <a:rPr lang="en-US" dirty="0" err="1">
                <a:ea typeface="Calibri"/>
                <a:cs typeface="Calibri"/>
              </a:rPr>
              <a:t>skillnaden</a:t>
            </a:r>
            <a:r>
              <a:rPr lang="en-US" dirty="0">
                <a:ea typeface="Calibri"/>
                <a:cs typeface="Calibri"/>
              </a:rPr>
              <a:t> </a:t>
            </a:r>
            <a:r>
              <a:rPr lang="en-US" dirty="0" err="1">
                <a:ea typeface="Calibri"/>
                <a:cs typeface="Calibri"/>
              </a:rPr>
              <a:t>mellan</a:t>
            </a:r>
            <a:r>
              <a:rPr lang="en-US" dirty="0">
                <a:ea typeface="Calibri"/>
                <a:cs typeface="Calibri"/>
              </a:rPr>
              <a:t> </a:t>
            </a:r>
            <a:r>
              <a:rPr lang="en-US" dirty="0" err="1">
                <a:ea typeface="Calibri"/>
                <a:cs typeface="Calibri"/>
              </a:rPr>
              <a:t>vad</a:t>
            </a:r>
            <a:r>
              <a:rPr lang="en-US" dirty="0">
                <a:ea typeface="Calibri"/>
                <a:cs typeface="Calibri"/>
              </a:rPr>
              <a:t> </a:t>
            </a:r>
            <a:r>
              <a:rPr lang="en-US" dirty="0" err="1">
                <a:ea typeface="Calibri"/>
                <a:cs typeface="Calibri"/>
              </a:rPr>
              <a:t>människor</a:t>
            </a:r>
            <a:r>
              <a:rPr lang="en-US" dirty="0">
                <a:ea typeface="Calibri"/>
                <a:cs typeface="Calibri"/>
              </a:rPr>
              <a:t> och </a:t>
            </a:r>
            <a:r>
              <a:rPr lang="en-US" dirty="0" err="1">
                <a:ea typeface="Calibri"/>
                <a:cs typeface="Calibri"/>
              </a:rPr>
              <a:t>maskiner</a:t>
            </a:r>
            <a:r>
              <a:rPr lang="en-US" dirty="0">
                <a:ea typeface="Calibri"/>
                <a:cs typeface="Calibri"/>
              </a:rPr>
              <a:t> </a:t>
            </a:r>
            <a:r>
              <a:rPr lang="en-US" dirty="0" err="1">
                <a:ea typeface="Calibri"/>
                <a:cs typeface="Calibri"/>
              </a:rPr>
              <a:t>är</a:t>
            </a:r>
            <a:r>
              <a:rPr lang="en-US" dirty="0">
                <a:ea typeface="Calibri"/>
                <a:cs typeface="Calibri"/>
              </a:rPr>
              <a:t> </a:t>
            </a:r>
            <a:r>
              <a:rPr lang="en-US" dirty="0" err="1">
                <a:ea typeface="Calibri"/>
                <a:cs typeface="Calibri"/>
              </a:rPr>
              <a:t>på</a:t>
            </a:r>
            <a:r>
              <a:rPr lang="en-US" dirty="0">
                <a:ea typeface="Calibri"/>
                <a:cs typeface="Calibri"/>
              </a:rPr>
              <a:t> bra. Vissa saker </a:t>
            </a:r>
            <a:r>
              <a:rPr lang="en-US" dirty="0" err="1">
                <a:ea typeface="Calibri"/>
                <a:cs typeface="Calibri"/>
              </a:rPr>
              <a:t>är</a:t>
            </a:r>
            <a:r>
              <a:rPr lang="en-US" dirty="0">
                <a:ea typeface="Calibri"/>
                <a:cs typeface="Calibri"/>
              </a:rPr>
              <a:t> </a:t>
            </a:r>
            <a:r>
              <a:rPr lang="en-US" dirty="0" err="1">
                <a:ea typeface="Calibri"/>
                <a:cs typeface="Calibri"/>
              </a:rPr>
              <a:t>lättare</a:t>
            </a:r>
            <a:r>
              <a:rPr lang="en-US" dirty="0">
                <a:ea typeface="Calibri"/>
                <a:cs typeface="Calibri"/>
              </a:rPr>
              <a:t> för den </a:t>
            </a:r>
            <a:r>
              <a:rPr lang="en-US" dirty="0" err="1">
                <a:ea typeface="Calibri"/>
                <a:cs typeface="Calibri"/>
              </a:rPr>
              <a:t>ena</a:t>
            </a:r>
            <a:r>
              <a:rPr lang="en-US" dirty="0">
                <a:ea typeface="Calibri"/>
                <a:cs typeface="Calibri"/>
              </a:rPr>
              <a:t> och vice versa.</a:t>
            </a:r>
          </a:p>
          <a:p>
            <a:pPr marL="628650" lvl="1"/>
            <a:endParaRPr lang="en-US" dirty="0">
              <a:ea typeface="Calibri"/>
              <a:cs typeface="Calibri"/>
            </a:endParaRPr>
          </a:p>
          <a:p>
            <a:r>
              <a:rPr lang="en-US" dirty="0" err="1">
                <a:ea typeface="Calibri"/>
                <a:cs typeface="Calibri"/>
              </a:rPr>
              <a:t>Låt</a:t>
            </a:r>
            <a:r>
              <a:rPr lang="en-US" dirty="0">
                <a:ea typeface="Calibri"/>
                <a:cs typeface="Calibri"/>
              </a:rPr>
              <a:t> nu </a:t>
            </a:r>
            <a:r>
              <a:rPr lang="en-US" dirty="0" err="1">
                <a:ea typeface="Calibri"/>
                <a:cs typeface="Calibri"/>
              </a:rPr>
              <a:t>eleverna</a:t>
            </a:r>
            <a:r>
              <a:rPr lang="en-US" dirty="0">
                <a:ea typeface="Calibri"/>
                <a:cs typeface="Calibri"/>
              </a:rPr>
              <a:t> </a:t>
            </a:r>
            <a:r>
              <a:rPr lang="en-US" dirty="0" err="1">
                <a:ea typeface="Calibri"/>
                <a:cs typeface="Calibri"/>
              </a:rPr>
              <a:t>testa</a:t>
            </a:r>
            <a:r>
              <a:rPr lang="en-US" dirty="0">
                <a:ea typeface="Calibri"/>
                <a:cs typeface="Calibri"/>
              </a:rPr>
              <a:t> </a:t>
            </a:r>
            <a:r>
              <a:rPr lang="en-US" dirty="0" err="1">
                <a:ea typeface="Calibri"/>
                <a:cs typeface="Calibri"/>
              </a:rPr>
              <a:t>hur</a:t>
            </a:r>
            <a:r>
              <a:rPr lang="en-US" dirty="0">
                <a:ea typeface="Calibri"/>
                <a:cs typeface="Calibri"/>
              </a:rPr>
              <a:t> bra de </a:t>
            </a:r>
            <a:r>
              <a:rPr lang="en-US" dirty="0" err="1">
                <a:ea typeface="Calibri"/>
                <a:cs typeface="Calibri"/>
              </a:rPr>
              <a:t>kan</a:t>
            </a:r>
            <a:r>
              <a:rPr lang="en-US" dirty="0">
                <a:ea typeface="Calibri"/>
                <a:cs typeface="Calibri"/>
              </a:rPr>
              <a:t> </a:t>
            </a:r>
            <a:r>
              <a:rPr lang="en-US" dirty="0" err="1">
                <a:ea typeface="Calibri"/>
                <a:cs typeface="Calibri"/>
              </a:rPr>
              <a:t>skilja</a:t>
            </a:r>
            <a:r>
              <a:rPr lang="en-US" dirty="0">
                <a:ea typeface="Calibri"/>
                <a:cs typeface="Calibri"/>
              </a:rPr>
              <a:t> </a:t>
            </a:r>
            <a:r>
              <a:rPr lang="en-US" dirty="0" err="1">
                <a:ea typeface="Calibri"/>
                <a:cs typeface="Calibri"/>
              </a:rPr>
              <a:t>mellan</a:t>
            </a:r>
            <a:r>
              <a:rPr lang="en-US" dirty="0">
                <a:ea typeface="Calibri"/>
                <a:cs typeface="Calibri"/>
              </a:rPr>
              <a:t> </a:t>
            </a:r>
            <a:r>
              <a:rPr lang="en-US" dirty="0" err="1">
                <a:ea typeface="Calibri"/>
                <a:cs typeface="Calibri"/>
              </a:rPr>
              <a:t>hundar</a:t>
            </a:r>
            <a:r>
              <a:rPr lang="en-US" dirty="0">
                <a:ea typeface="Calibri"/>
                <a:cs typeface="Calibri"/>
              </a:rPr>
              <a:t> och </a:t>
            </a:r>
            <a:r>
              <a:rPr lang="en-US" dirty="0" err="1">
                <a:ea typeface="Calibri"/>
                <a:cs typeface="Calibri"/>
              </a:rPr>
              <a:t>muffinsar</a:t>
            </a:r>
            <a:r>
              <a:rPr lang="en-US" dirty="0">
                <a:ea typeface="Calibri"/>
                <a:cs typeface="Calibri"/>
              </a:rPr>
              <a:t>.</a:t>
            </a:r>
          </a:p>
          <a:p>
            <a:pPr marL="171450" indent="-171450">
              <a:buFont typeface="Calibri"/>
              <a:buChar char="-"/>
            </a:pPr>
            <a:r>
              <a:rPr lang="en-US" dirty="0" err="1">
                <a:ea typeface="Calibri"/>
                <a:cs typeface="Calibri"/>
              </a:rPr>
              <a:t>Följande</a:t>
            </a:r>
            <a:r>
              <a:rPr lang="en-US" dirty="0">
                <a:ea typeface="Calibri"/>
                <a:cs typeface="Calibri"/>
              </a:rPr>
              <a:t> </a:t>
            </a:r>
            <a:r>
              <a:rPr lang="en-US" dirty="0" err="1">
                <a:ea typeface="Calibri"/>
                <a:cs typeface="Calibri"/>
              </a:rPr>
              <a:t>slajder</a:t>
            </a:r>
            <a:r>
              <a:rPr lang="en-US" dirty="0">
                <a:ea typeface="Calibri"/>
                <a:cs typeface="Calibri"/>
              </a:rPr>
              <a:t> </a:t>
            </a:r>
            <a:r>
              <a:rPr lang="en-US" dirty="0" err="1">
                <a:ea typeface="Calibri"/>
                <a:cs typeface="Calibri"/>
              </a:rPr>
              <a:t>innehåller</a:t>
            </a:r>
            <a:r>
              <a:rPr lang="en-US" dirty="0">
                <a:ea typeface="Calibri"/>
                <a:cs typeface="Calibri"/>
              </a:rPr>
              <a:t> </a:t>
            </a:r>
            <a:r>
              <a:rPr lang="en-US" dirty="0" err="1">
                <a:ea typeface="Calibri"/>
                <a:cs typeface="Calibri"/>
              </a:rPr>
              <a:t>en</a:t>
            </a:r>
            <a:r>
              <a:rPr lang="en-US" dirty="0">
                <a:ea typeface="Calibri"/>
                <a:cs typeface="Calibri"/>
              </a:rPr>
              <a:t> </a:t>
            </a:r>
            <a:r>
              <a:rPr lang="en-US" dirty="0" err="1">
                <a:ea typeface="Calibri"/>
                <a:cs typeface="Calibri"/>
              </a:rPr>
              <a:t>bild</a:t>
            </a:r>
            <a:r>
              <a:rPr lang="en-US" dirty="0">
                <a:ea typeface="Calibri"/>
                <a:cs typeface="Calibri"/>
              </a:rPr>
              <a:t> </a:t>
            </a:r>
            <a:r>
              <a:rPr lang="en-US" dirty="0" err="1">
                <a:ea typeface="Calibri"/>
                <a:cs typeface="Calibri"/>
              </a:rPr>
              <a:t>som</a:t>
            </a:r>
            <a:r>
              <a:rPr lang="en-US" dirty="0">
                <a:ea typeface="Calibri"/>
                <a:cs typeface="Calibri"/>
              </a:rPr>
              <a:t> </a:t>
            </a:r>
            <a:r>
              <a:rPr lang="en-US" dirty="0" err="1">
                <a:ea typeface="Calibri"/>
                <a:cs typeface="Calibri"/>
              </a:rPr>
              <a:t>motsvarar</a:t>
            </a:r>
            <a:r>
              <a:rPr lang="en-US" dirty="0">
                <a:ea typeface="Calibri"/>
                <a:cs typeface="Calibri"/>
              </a:rPr>
              <a:t> </a:t>
            </a:r>
            <a:r>
              <a:rPr lang="en-US" dirty="0" err="1">
                <a:ea typeface="Calibri"/>
                <a:cs typeface="Calibri"/>
              </a:rPr>
              <a:t>antingen</a:t>
            </a:r>
            <a:r>
              <a:rPr lang="en-US" dirty="0">
                <a:ea typeface="Calibri"/>
                <a:cs typeface="Calibri"/>
              </a:rPr>
              <a:t> </a:t>
            </a:r>
            <a:r>
              <a:rPr lang="en-US" dirty="0" err="1">
                <a:ea typeface="Calibri"/>
                <a:cs typeface="Calibri"/>
              </a:rPr>
              <a:t>en</a:t>
            </a:r>
            <a:r>
              <a:rPr lang="en-US" dirty="0">
                <a:ea typeface="Calibri"/>
                <a:cs typeface="Calibri"/>
              </a:rPr>
              <a:t> hund </a:t>
            </a:r>
            <a:r>
              <a:rPr lang="en-US" dirty="0" err="1">
                <a:ea typeface="Calibri"/>
                <a:cs typeface="Calibri"/>
              </a:rPr>
              <a:t>eller</a:t>
            </a:r>
            <a:r>
              <a:rPr lang="en-US" dirty="0">
                <a:ea typeface="Calibri"/>
                <a:cs typeface="Calibri"/>
              </a:rPr>
              <a:t> </a:t>
            </a:r>
            <a:r>
              <a:rPr lang="en-US" dirty="0" err="1">
                <a:ea typeface="Calibri"/>
                <a:cs typeface="Calibri"/>
              </a:rPr>
              <a:t>en</a:t>
            </a:r>
            <a:r>
              <a:rPr lang="en-US" dirty="0">
                <a:ea typeface="Calibri"/>
                <a:cs typeface="Calibri"/>
              </a:rPr>
              <a:t> muffins</a:t>
            </a:r>
          </a:p>
          <a:p>
            <a:pPr marL="171450" indent="-171450">
              <a:buFont typeface="Calibri"/>
              <a:buChar char="-"/>
            </a:pPr>
            <a:r>
              <a:rPr lang="en-US" dirty="0" err="1">
                <a:ea typeface="Calibri"/>
                <a:cs typeface="Calibri"/>
              </a:rPr>
              <a:t>Direkt</a:t>
            </a:r>
            <a:r>
              <a:rPr lang="en-US" dirty="0">
                <a:ea typeface="Calibri"/>
                <a:cs typeface="Calibri"/>
              </a:rPr>
              <a:t> </a:t>
            </a:r>
            <a:r>
              <a:rPr lang="en-US" dirty="0" err="1">
                <a:ea typeface="Calibri"/>
                <a:cs typeface="Calibri"/>
              </a:rPr>
              <a:t>när</a:t>
            </a:r>
            <a:r>
              <a:rPr lang="en-US" dirty="0">
                <a:ea typeface="Calibri"/>
                <a:cs typeface="Calibri"/>
              </a:rPr>
              <a:t> </a:t>
            </a:r>
            <a:r>
              <a:rPr lang="en-US" dirty="0" err="1">
                <a:ea typeface="Calibri"/>
                <a:cs typeface="Calibri"/>
              </a:rPr>
              <a:t>eleverna</a:t>
            </a:r>
            <a:r>
              <a:rPr lang="en-US" dirty="0">
                <a:ea typeface="Calibri"/>
                <a:cs typeface="Calibri"/>
              </a:rPr>
              <a:t> ser </a:t>
            </a:r>
            <a:r>
              <a:rPr lang="en-US" dirty="0" err="1">
                <a:ea typeface="Calibri"/>
                <a:cs typeface="Calibri"/>
              </a:rPr>
              <a:t>bilden</a:t>
            </a:r>
            <a:r>
              <a:rPr lang="en-US" dirty="0">
                <a:ea typeface="Calibri"/>
                <a:cs typeface="Calibri"/>
              </a:rPr>
              <a:t> ska de </a:t>
            </a:r>
            <a:r>
              <a:rPr lang="en-US" dirty="0" err="1">
                <a:ea typeface="Calibri"/>
                <a:cs typeface="Calibri"/>
              </a:rPr>
              <a:t>ropa</a:t>
            </a:r>
            <a:r>
              <a:rPr lang="en-US" dirty="0">
                <a:ea typeface="Calibri"/>
                <a:cs typeface="Calibri"/>
              </a:rPr>
              <a:t> </a:t>
            </a:r>
            <a:r>
              <a:rPr lang="en-US" dirty="0" err="1">
                <a:ea typeface="Calibri"/>
                <a:cs typeface="Calibri"/>
              </a:rPr>
              <a:t>ut</a:t>
            </a:r>
            <a:r>
              <a:rPr lang="en-US" dirty="0">
                <a:ea typeface="Calibri"/>
                <a:cs typeface="Calibri"/>
              </a:rPr>
              <a:t> det de ser. </a:t>
            </a:r>
            <a:r>
              <a:rPr lang="en-US" dirty="0" err="1">
                <a:ea typeface="Calibri"/>
                <a:cs typeface="Calibri"/>
              </a:rPr>
              <a:t>Alternativt</a:t>
            </a:r>
            <a:r>
              <a:rPr lang="en-US" dirty="0">
                <a:ea typeface="Calibri"/>
                <a:cs typeface="Calibri"/>
              </a:rPr>
              <a:t> </a:t>
            </a:r>
            <a:r>
              <a:rPr lang="en-US" dirty="0" err="1">
                <a:ea typeface="Calibri"/>
                <a:cs typeface="Calibri"/>
              </a:rPr>
              <a:t>lyfter</a:t>
            </a:r>
            <a:r>
              <a:rPr lang="en-US" dirty="0">
                <a:ea typeface="Calibri"/>
                <a:cs typeface="Calibri"/>
              </a:rPr>
              <a:t> de </a:t>
            </a:r>
            <a:r>
              <a:rPr lang="en-US" dirty="0" err="1">
                <a:ea typeface="Calibri"/>
                <a:cs typeface="Calibri"/>
              </a:rPr>
              <a:t>upp</a:t>
            </a:r>
            <a:r>
              <a:rPr lang="en-US" dirty="0">
                <a:ea typeface="Calibri"/>
                <a:cs typeface="Calibri"/>
              </a:rPr>
              <a:t> </a:t>
            </a:r>
            <a:r>
              <a:rPr lang="en-US" dirty="0" err="1">
                <a:ea typeface="Calibri"/>
                <a:cs typeface="Calibri"/>
              </a:rPr>
              <a:t>en</a:t>
            </a:r>
            <a:r>
              <a:rPr lang="en-US" dirty="0">
                <a:ea typeface="Calibri"/>
                <a:cs typeface="Calibri"/>
              </a:rPr>
              <a:t> </a:t>
            </a:r>
            <a:r>
              <a:rPr lang="en-US" dirty="0" err="1">
                <a:ea typeface="Calibri"/>
                <a:cs typeface="Calibri"/>
              </a:rPr>
              <a:t>lapp</a:t>
            </a:r>
            <a:r>
              <a:rPr lang="en-US" dirty="0">
                <a:ea typeface="Calibri"/>
                <a:cs typeface="Calibri"/>
              </a:rPr>
              <a:t> </a:t>
            </a:r>
            <a:r>
              <a:rPr lang="en-US" dirty="0" err="1">
                <a:ea typeface="Calibri"/>
                <a:cs typeface="Calibri"/>
              </a:rPr>
              <a:t>eller</a:t>
            </a:r>
            <a:r>
              <a:rPr lang="en-US" dirty="0">
                <a:ea typeface="Calibri"/>
                <a:cs typeface="Calibri"/>
              </a:rPr>
              <a:t> </a:t>
            </a:r>
            <a:r>
              <a:rPr lang="en-US" dirty="0" err="1">
                <a:ea typeface="Calibri"/>
                <a:cs typeface="Calibri"/>
              </a:rPr>
              <a:t>tavla</a:t>
            </a:r>
            <a:r>
              <a:rPr lang="en-US" dirty="0">
                <a:ea typeface="Calibri"/>
                <a:cs typeface="Calibri"/>
              </a:rPr>
              <a:t> med hund/muffins </a:t>
            </a:r>
            <a:r>
              <a:rPr lang="en-US" dirty="0" err="1">
                <a:ea typeface="Calibri"/>
                <a:cs typeface="Calibri"/>
              </a:rPr>
              <a:t>som</a:t>
            </a:r>
            <a:r>
              <a:rPr lang="en-US" dirty="0">
                <a:ea typeface="Calibri"/>
                <a:cs typeface="Calibri"/>
              </a:rPr>
              <a:t> </a:t>
            </a:r>
            <a:r>
              <a:rPr lang="en-US" dirty="0" err="1">
                <a:ea typeface="Calibri"/>
                <a:cs typeface="Calibri"/>
              </a:rPr>
              <a:t>gjorts</a:t>
            </a:r>
            <a:r>
              <a:rPr lang="en-US" dirty="0">
                <a:ea typeface="Calibri"/>
                <a:cs typeface="Calibri"/>
              </a:rPr>
              <a:t> </a:t>
            </a:r>
            <a:r>
              <a:rPr lang="en-US" dirty="0" err="1">
                <a:ea typeface="Calibri"/>
                <a:cs typeface="Calibri"/>
              </a:rPr>
              <a:t>på</a:t>
            </a:r>
            <a:r>
              <a:rPr lang="en-US" dirty="0">
                <a:ea typeface="Calibri"/>
                <a:cs typeface="Calibri"/>
              </a:rPr>
              <a:t> </a:t>
            </a:r>
            <a:r>
              <a:rPr lang="en-US" dirty="0" err="1">
                <a:ea typeface="Calibri"/>
                <a:cs typeface="Calibri"/>
              </a:rPr>
              <a:t>förhand</a:t>
            </a:r>
            <a:r>
              <a:rPr lang="en-US" dirty="0">
                <a:ea typeface="Calibri"/>
                <a:cs typeface="Calibri"/>
              </a:rPr>
              <a:t>.</a:t>
            </a:r>
            <a:endParaRPr lang="en-US" dirty="0"/>
          </a:p>
          <a:p>
            <a:pPr indent="-171450">
              <a:buFont typeface="Calibri"/>
              <a:buChar char="-"/>
            </a:pPr>
            <a:r>
              <a:rPr lang="en-US" dirty="0" err="1">
                <a:ea typeface="Calibri"/>
                <a:cs typeface="Calibri"/>
              </a:rPr>
              <a:t>Efter</a:t>
            </a:r>
            <a:r>
              <a:rPr lang="en-US" dirty="0">
                <a:ea typeface="Calibri"/>
                <a:cs typeface="Calibri"/>
              </a:rPr>
              <a:t> </a:t>
            </a:r>
            <a:r>
              <a:rPr lang="en-US" dirty="0" err="1">
                <a:ea typeface="Calibri"/>
                <a:cs typeface="Calibri"/>
              </a:rPr>
              <a:t>aktiviteten</a:t>
            </a:r>
            <a:r>
              <a:rPr lang="en-US" dirty="0">
                <a:ea typeface="Calibri"/>
                <a:cs typeface="Calibri"/>
              </a:rPr>
              <a:t>: </a:t>
            </a:r>
            <a:r>
              <a:rPr lang="en-US" dirty="0" err="1">
                <a:ea typeface="Calibri"/>
                <a:cs typeface="Calibri"/>
              </a:rPr>
              <a:t>diskutera</a:t>
            </a:r>
            <a:r>
              <a:rPr lang="en-US" dirty="0">
                <a:ea typeface="Calibri"/>
                <a:cs typeface="Calibri"/>
              </a:rPr>
              <a:t> </a:t>
            </a:r>
            <a:r>
              <a:rPr lang="en-US" dirty="0" err="1">
                <a:ea typeface="Calibri"/>
                <a:cs typeface="Calibri"/>
              </a:rPr>
              <a:t>att</a:t>
            </a:r>
            <a:r>
              <a:rPr lang="en-US" dirty="0">
                <a:ea typeface="Calibri"/>
                <a:cs typeface="Calibri"/>
              </a:rPr>
              <a:t> AI-</a:t>
            </a:r>
            <a:r>
              <a:rPr lang="en-US" dirty="0" err="1">
                <a:ea typeface="Calibri"/>
                <a:cs typeface="Calibri"/>
              </a:rPr>
              <a:t>modeller</a:t>
            </a:r>
            <a:r>
              <a:rPr lang="en-US" dirty="0">
                <a:ea typeface="Calibri"/>
                <a:cs typeface="Calibri"/>
              </a:rPr>
              <a:t> </a:t>
            </a:r>
            <a:r>
              <a:rPr lang="en-US" dirty="0" err="1">
                <a:ea typeface="Calibri"/>
                <a:cs typeface="Calibri"/>
              </a:rPr>
              <a:t>ofta</a:t>
            </a:r>
            <a:r>
              <a:rPr lang="en-US" dirty="0">
                <a:ea typeface="Calibri"/>
                <a:cs typeface="Calibri"/>
              </a:rPr>
              <a:t> </a:t>
            </a:r>
            <a:r>
              <a:rPr lang="en-US" dirty="0" err="1">
                <a:ea typeface="Calibri"/>
                <a:cs typeface="Calibri"/>
              </a:rPr>
              <a:t>har</a:t>
            </a:r>
            <a:r>
              <a:rPr lang="en-US" dirty="0">
                <a:ea typeface="Calibri"/>
                <a:cs typeface="Calibri"/>
              </a:rPr>
              <a:t> </a:t>
            </a:r>
            <a:r>
              <a:rPr lang="en-US" dirty="0" err="1">
                <a:ea typeface="Calibri"/>
                <a:cs typeface="Calibri"/>
              </a:rPr>
              <a:t>svårt</a:t>
            </a:r>
            <a:r>
              <a:rPr lang="en-US" dirty="0">
                <a:ea typeface="Calibri"/>
                <a:cs typeface="Calibri"/>
              </a:rPr>
              <a:t> för </a:t>
            </a:r>
            <a:r>
              <a:rPr lang="en-US" dirty="0" err="1">
                <a:ea typeface="Calibri"/>
                <a:cs typeface="Calibri"/>
              </a:rPr>
              <a:t>andra</a:t>
            </a:r>
            <a:r>
              <a:rPr lang="en-US" dirty="0">
                <a:ea typeface="Calibri"/>
                <a:cs typeface="Calibri"/>
              </a:rPr>
              <a:t> saker </a:t>
            </a:r>
            <a:r>
              <a:rPr lang="en-US" dirty="0" err="1">
                <a:ea typeface="Calibri"/>
                <a:cs typeface="Calibri"/>
              </a:rPr>
              <a:t>än</a:t>
            </a:r>
            <a:r>
              <a:rPr lang="en-US" dirty="0">
                <a:ea typeface="Calibri"/>
                <a:cs typeface="Calibri"/>
              </a:rPr>
              <a:t> vi </a:t>
            </a:r>
            <a:r>
              <a:rPr lang="en-US" dirty="0" err="1">
                <a:ea typeface="Calibri"/>
                <a:cs typeface="Calibri"/>
              </a:rPr>
              <a:t>människor</a:t>
            </a:r>
            <a:r>
              <a:rPr lang="en-US" dirty="0">
                <a:ea typeface="Calibri"/>
                <a:cs typeface="Calibri"/>
              </a:rPr>
              <a:t>, och </a:t>
            </a:r>
            <a:r>
              <a:rPr lang="en-US" dirty="0" err="1">
                <a:ea typeface="Calibri"/>
                <a:cs typeface="Calibri"/>
              </a:rPr>
              <a:t>att</a:t>
            </a:r>
            <a:r>
              <a:rPr lang="en-US" dirty="0">
                <a:ea typeface="Calibri"/>
                <a:cs typeface="Calibri"/>
              </a:rPr>
              <a:t> saker </a:t>
            </a:r>
            <a:r>
              <a:rPr lang="en-US" dirty="0" err="1">
                <a:ea typeface="Calibri"/>
                <a:cs typeface="Calibri"/>
              </a:rPr>
              <a:t>som</a:t>
            </a:r>
            <a:r>
              <a:rPr lang="en-US" dirty="0">
                <a:ea typeface="Calibri"/>
                <a:cs typeface="Calibri"/>
              </a:rPr>
              <a:t> </a:t>
            </a:r>
            <a:r>
              <a:rPr lang="en-US" dirty="0" err="1">
                <a:ea typeface="Calibri"/>
                <a:cs typeface="Calibri"/>
              </a:rPr>
              <a:t>har</a:t>
            </a:r>
            <a:r>
              <a:rPr lang="en-US" dirty="0">
                <a:ea typeface="Calibri"/>
                <a:cs typeface="Calibri"/>
              </a:rPr>
              <a:t> </a:t>
            </a:r>
            <a:r>
              <a:rPr lang="en-US" dirty="0" err="1">
                <a:ea typeface="Calibri"/>
                <a:cs typeface="Calibri"/>
              </a:rPr>
              <a:t>väldigt</a:t>
            </a:r>
            <a:r>
              <a:rPr lang="en-US" dirty="0">
                <a:ea typeface="Calibri"/>
                <a:cs typeface="Calibri"/>
              </a:rPr>
              <a:t> </a:t>
            </a:r>
            <a:r>
              <a:rPr lang="en-US" dirty="0" err="1">
                <a:ea typeface="Calibri"/>
                <a:cs typeface="Calibri"/>
              </a:rPr>
              <a:t>liknande</a:t>
            </a:r>
            <a:r>
              <a:rPr lang="en-US" dirty="0">
                <a:ea typeface="Calibri"/>
                <a:cs typeface="Calibri"/>
              </a:rPr>
              <a:t> </a:t>
            </a:r>
            <a:r>
              <a:rPr lang="en-US" dirty="0" err="1">
                <a:ea typeface="Calibri"/>
                <a:cs typeface="Calibri"/>
              </a:rPr>
              <a:t>egenskaper</a:t>
            </a:r>
            <a:r>
              <a:rPr lang="en-US" dirty="0">
                <a:ea typeface="Calibri"/>
                <a:cs typeface="Calibri"/>
              </a:rPr>
              <a:t> </a:t>
            </a:r>
            <a:r>
              <a:rPr lang="en-US" dirty="0" err="1">
                <a:ea typeface="Calibri"/>
                <a:cs typeface="Calibri"/>
              </a:rPr>
              <a:t>kan</a:t>
            </a:r>
            <a:r>
              <a:rPr lang="en-US" dirty="0">
                <a:ea typeface="Calibri"/>
                <a:cs typeface="Calibri"/>
              </a:rPr>
              <a:t> </a:t>
            </a:r>
            <a:r>
              <a:rPr lang="en-US" dirty="0" err="1">
                <a:ea typeface="Calibri"/>
                <a:cs typeface="Calibri"/>
              </a:rPr>
              <a:t>vara</a:t>
            </a:r>
            <a:r>
              <a:rPr lang="en-US" dirty="0">
                <a:ea typeface="Calibri"/>
                <a:cs typeface="Calibri"/>
              </a:rPr>
              <a:t> </a:t>
            </a:r>
            <a:r>
              <a:rPr lang="en-US" dirty="0" err="1">
                <a:ea typeface="Calibri"/>
                <a:cs typeface="Calibri"/>
              </a:rPr>
              <a:t>svåra</a:t>
            </a:r>
            <a:r>
              <a:rPr lang="en-US" dirty="0">
                <a:ea typeface="Calibri"/>
                <a:cs typeface="Calibri"/>
              </a:rPr>
              <a:t> </a:t>
            </a:r>
            <a:r>
              <a:rPr lang="en-US" dirty="0" err="1">
                <a:ea typeface="Calibri"/>
                <a:cs typeface="Calibri"/>
              </a:rPr>
              <a:t>att</a:t>
            </a:r>
            <a:r>
              <a:rPr lang="en-US" dirty="0">
                <a:ea typeface="Calibri"/>
                <a:cs typeface="Calibri"/>
              </a:rPr>
              <a:t>  </a:t>
            </a:r>
            <a:r>
              <a:rPr lang="en-US" dirty="0" err="1">
                <a:ea typeface="Calibri"/>
                <a:cs typeface="Calibri"/>
              </a:rPr>
              <a:t>särskilja</a:t>
            </a:r>
            <a:r>
              <a:rPr lang="en-US" dirty="0">
                <a:ea typeface="Calibri"/>
                <a:cs typeface="Calibri"/>
              </a:rPr>
              <a:t> – </a:t>
            </a:r>
            <a:r>
              <a:rPr lang="en-US" dirty="0" err="1">
                <a:ea typeface="Calibri"/>
                <a:cs typeface="Calibri"/>
              </a:rPr>
              <a:t>speciellt</a:t>
            </a:r>
            <a:r>
              <a:rPr lang="en-US" dirty="0">
                <a:ea typeface="Calibri"/>
                <a:cs typeface="Calibri"/>
              </a:rPr>
              <a:t> om </a:t>
            </a:r>
            <a:r>
              <a:rPr lang="en-US" dirty="0" err="1">
                <a:ea typeface="Calibri"/>
                <a:cs typeface="Calibri"/>
              </a:rPr>
              <a:t>mängden</a:t>
            </a:r>
            <a:r>
              <a:rPr lang="en-US" dirty="0">
                <a:ea typeface="Calibri"/>
                <a:cs typeface="Calibri"/>
              </a:rPr>
              <a:t> </a:t>
            </a:r>
            <a:r>
              <a:rPr lang="en-US" dirty="0" err="1">
                <a:ea typeface="Calibri"/>
                <a:cs typeface="Calibri"/>
              </a:rPr>
              <a:t>träningsdata</a:t>
            </a:r>
            <a:r>
              <a:rPr lang="en-US" dirty="0">
                <a:ea typeface="Calibri"/>
                <a:cs typeface="Calibri"/>
              </a:rPr>
              <a:t> </a:t>
            </a:r>
            <a:r>
              <a:rPr lang="en-US" dirty="0" err="1">
                <a:ea typeface="Calibri"/>
                <a:cs typeface="Calibri"/>
              </a:rPr>
              <a:t>inte</a:t>
            </a:r>
            <a:r>
              <a:rPr lang="en-US" dirty="0">
                <a:ea typeface="Calibri"/>
                <a:cs typeface="Calibri"/>
              </a:rPr>
              <a:t> </a:t>
            </a:r>
            <a:r>
              <a:rPr lang="en-US" dirty="0" err="1">
                <a:ea typeface="Calibri"/>
                <a:cs typeface="Calibri"/>
              </a:rPr>
              <a:t>är</a:t>
            </a:r>
            <a:r>
              <a:rPr lang="en-US" dirty="0">
                <a:ea typeface="Calibri"/>
                <a:cs typeface="Calibri"/>
              </a:rPr>
              <a:t> </a:t>
            </a:r>
            <a:r>
              <a:rPr lang="en-US" dirty="0" err="1">
                <a:ea typeface="Calibri"/>
                <a:cs typeface="Calibri"/>
              </a:rPr>
              <a:t>tillräckligt</a:t>
            </a:r>
            <a:r>
              <a:rPr lang="en-US" dirty="0">
                <a:ea typeface="Calibri"/>
                <a:cs typeface="Calibri"/>
              </a:rPr>
              <a:t> </a:t>
            </a:r>
            <a:r>
              <a:rPr lang="en-US" dirty="0" err="1">
                <a:ea typeface="Calibri"/>
                <a:cs typeface="Calibri"/>
              </a:rPr>
              <a:t>stor</a:t>
            </a:r>
            <a:r>
              <a:rPr lang="en-US" dirty="0">
                <a:ea typeface="Calibri"/>
                <a:cs typeface="Calibri"/>
              </a:rPr>
              <a:t>.</a:t>
            </a:r>
          </a:p>
        </p:txBody>
      </p:sp>
      <p:sp>
        <p:nvSpPr>
          <p:cNvPr id="4" name="Slide Number Placeholder 3"/>
          <p:cNvSpPr>
            <a:spLocks noGrp="1"/>
          </p:cNvSpPr>
          <p:nvPr>
            <p:ph type="sldNum" sz="quarter" idx="5"/>
          </p:nvPr>
        </p:nvSpPr>
        <p:spPr/>
        <p:txBody>
          <a:bodyPr/>
          <a:lstStyle/>
          <a:p>
            <a:fld id="{871B2431-D351-4C6E-A3CF-9DFAC0E3E050}" type="slidenum">
              <a:rPr lang="cs-CZ" smtClean="0"/>
              <a:t>11</a:t>
            </a:fld>
            <a:endParaRPr lang="cs-CZ"/>
          </a:p>
        </p:txBody>
      </p:sp>
    </p:spTree>
    <p:extLst>
      <p:ext uri="{BB962C8B-B14F-4D97-AF65-F5344CB8AC3E}">
        <p14:creationId xmlns:p14="http://schemas.microsoft.com/office/powerpoint/2010/main" val="12635067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290763" y="512763"/>
            <a:ext cx="4562475" cy="2566987"/>
          </a:xfrm>
        </p:spPr>
      </p:sp>
      <p:sp>
        <p:nvSpPr>
          <p:cNvPr id="3" name="Platshållare för anteckningar 2"/>
          <p:cNvSpPr>
            <a:spLocks noGrp="1"/>
          </p:cNvSpPr>
          <p:nvPr>
            <p:ph type="body" idx="1"/>
          </p:nvPr>
        </p:nvSpPr>
        <p:spPr/>
        <p:txBody>
          <a:bodyPr/>
          <a:lstStyle/>
          <a:p>
            <a:pPr marL="628650" lvl="1" indent="0">
              <a:buFont typeface="Courier New"/>
              <a:buNone/>
            </a:pPr>
            <a:endParaRPr lang="en-US">
              <a:ea typeface="Calibri"/>
              <a:cs typeface="Calibri"/>
            </a:endParaRPr>
          </a:p>
        </p:txBody>
      </p:sp>
      <p:sp>
        <p:nvSpPr>
          <p:cNvPr id="4" name="Platshållare för bildnummer 3"/>
          <p:cNvSpPr>
            <a:spLocks noGrp="1"/>
          </p:cNvSpPr>
          <p:nvPr>
            <p:ph type="sldNum" sz="quarter" idx="5"/>
          </p:nvPr>
        </p:nvSpPr>
        <p:spPr/>
        <p:txBody>
          <a:bodyPr/>
          <a:lstStyle/>
          <a:p>
            <a:fld id="{871B2431-D351-4C6E-A3CF-9DFAC0E3E050}" type="slidenum">
              <a:rPr lang="cs-CZ" smtClean="0"/>
              <a:t>12</a:t>
            </a:fld>
            <a:endParaRPr lang="cs-CZ"/>
          </a:p>
        </p:txBody>
      </p:sp>
    </p:spTree>
    <p:extLst>
      <p:ext uri="{BB962C8B-B14F-4D97-AF65-F5344CB8AC3E}">
        <p14:creationId xmlns:p14="http://schemas.microsoft.com/office/powerpoint/2010/main" val="12849981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16291-794F-FAC7-D63B-0D8EFF60264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B678835-BB34-0737-3963-20EAFC489F09}"/>
              </a:ext>
            </a:extLst>
          </p:cNvPr>
          <p:cNvSpPr>
            <a:spLocks noGrp="1" noRot="1" noChangeAspect="1"/>
          </p:cNvSpPr>
          <p:nvPr>
            <p:ph type="sldImg"/>
          </p:nvPr>
        </p:nvSpPr>
        <p:spPr>
          <a:xfrm>
            <a:off x="2290763" y="512763"/>
            <a:ext cx="4562475" cy="2566987"/>
          </a:xfrm>
        </p:spPr>
      </p:sp>
      <p:sp>
        <p:nvSpPr>
          <p:cNvPr id="3" name="Platshållare för anteckningar 2">
            <a:extLst>
              <a:ext uri="{FF2B5EF4-FFF2-40B4-BE49-F238E27FC236}">
                <a16:creationId xmlns:a16="http://schemas.microsoft.com/office/drawing/2014/main" id="{252CEFB8-CD6E-AA92-1CF2-1C75BD96C30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ea typeface="Calibri"/>
              <a:cs typeface="Calibri"/>
            </a:endParaRPr>
          </a:p>
        </p:txBody>
      </p:sp>
      <p:sp>
        <p:nvSpPr>
          <p:cNvPr id="4" name="Platshållare för bildnummer 3">
            <a:extLst>
              <a:ext uri="{FF2B5EF4-FFF2-40B4-BE49-F238E27FC236}">
                <a16:creationId xmlns:a16="http://schemas.microsoft.com/office/drawing/2014/main" id="{087AD7BC-AFBA-F3EC-EF52-51BD4E65EAA8}"/>
              </a:ext>
            </a:extLst>
          </p:cNvPr>
          <p:cNvSpPr>
            <a:spLocks noGrp="1"/>
          </p:cNvSpPr>
          <p:nvPr>
            <p:ph type="sldNum" sz="quarter" idx="5"/>
          </p:nvPr>
        </p:nvSpPr>
        <p:spPr/>
        <p:txBody>
          <a:bodyPr/>
          <a:lstStyle/>
          <a:p>
            <a:fld id="{871B2431-D351-4C6E-A3CF-9DFAC0E3E050}" type="slidenum">
              <a:rPr lang="cs-CZ" smtClean="0"/>
              <a:t>13</a:t>
            </a:fld>
            <a:endParaRPr lang="cs-CZ"/>
          </a:p>
        </p:txBody>
      </p:sp>
    </p:spTree>
    <p:extLst>
      <p:ext uri="{BB962C8B-B14F-4D97-AF65-F5344CB8AC3E}">
        <p14:creationId xmlns:p14="http://schemas.microsoft.com/office/powerpoint/2010/main" val="3390869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CA143-07FA-BACB-DA7C-57E99DF3077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E695B20-1C85-C70F-6649-473110DF43F1}"/>
              </a:ext>
            </a:extLst>
          </p:cNvPr>
          <p:cNvSpPr>
            <a:spLocks noGrp="1" noRot="1" noChangeAspect="1"/>
          </p:cNvSpPr>
          <p:nvPr>
            <p:ph type="sldImg"/>
          </p:nvPr>
        </p:nvSpPr>
        <p:spPr>
          <a:xfrm>
            <a:off x="2290763" y="512763"/>
            <a:ext cx="4562475" cy="2566987"/>
          </a:xfrm>
        </p:spPr>
      </p:sp>
      <p:sp>
        <p:nvSpPr>
          <p:cNvPr id="3" name="Platshållare för anteckningar 2">
            <a:extLst>
              <a:ext uri="{FF2B5EF4-FFF2-40B4-BE49-F238E27FC236}">
                <a16:creationId xmlns:a16="http://schemas.microsoft.com/office/drawing/2014/main" id="{EB1FC3F4-B838-F397-4459-0EB9D79DE8F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ea typeface="Calibri"/>
              <a:cs typeface="Calibri"/>
            </a:endParaRPr>
          </a:p>
        </p:txBody>
      </p:sp>
      <p:sp>
        <p:nvSpPr>
          <p:cNvPr id="4" name="Platshållare för bildnummer 3">
            <a:extLst>
              <a:ext uri="{FF2B5EF4-FFF2-40B4-BE49-F238E27FC236}">
                <a16:creationId xmlns:a16="http://schemas.microsoft.com/office/drawing/2014/main" id="{13543449-ADD7-9529-16FB-B5C2BC317DFD}"/>
              </a:ext>
            </a:extLst>
          </p:cNvPr>
          <p:cNvSpPr>
            <a:spLocks noGrp="1"/>
          </p:cNvSpPr>
          <p:nvPr>
            <p:ph type="sldNum" sz="quarter" idx="5"/>
          </p:nvPr>
        </p:nvSpPr>
        <p:spPr/>
        <p:txBody>
          <a:bodyPr/>
          <a:lstStyle/>
          <a:p>
            <a:fld id="{871B2431-D351-4C6E-A3CF-9DFAC0E3E050}" type="slidenum">
              <a:rPr lang="cs-CZ" smtClean="0"/>
              <a:t>14</a:t>
            </a:fld>
            <a:endParaRPr lang="cs-CZ"/>
          </a:p>
        </p:txBody>
      </p:sp>
    </p:spTree>
    <p:extLst>
      <p:ext uri="{BB962C8B-B14F-4D97-AF65-F5344CB8AC3E}">
        <p14:creationId xmlns:p14="http://schemas.microsoft.com/office/powerpoint/2010/main" val="1051904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290763" y="512763"/>
            <a:ext cx="4562475" cy="2566987"/>
          </a:xfrm>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ea typeface="Calibri"/>
              <a:cs typeface="Calibri"/>
            </a:endParaRPr>
          </a:p>
        </p:txBody>
      </p:sp>
      <p:sp>
        <p:nvSpPr>
          <p:cNvPr id="4" name="Platshållare för bildnummer 3"/>
          <p:cNvSpPr>
            <a:spLocks noGrp="1"/>
          </p:cNvSpPr>
          <p:nvPr>
            <p:ph type="sldNum" sz="quarter" idx="5"/>
          </p:nvPr>
        </p:nvSpPr>
        <p:spPr/>
        <p:txBody>
          <a:bodyPr/>
          <a:lstStyle/>
          <a:p>
            <a:fld id="{871B2431-D351-4C6E-A3CF-9DFAC0E3E050}" type="slidenum">
              <a:rPr lang="cs-CZ" smtClean="0"/>
              <a:t>15</a:t>
            </a:fld>
            <a:endParaRPr lang="cs-CZ"/>
          </a:p>
        </p:txBody>
      </p:sp>
    </p:spTree>
    <p:extLst>
      <p:ext uri="{BB962C8B-B14F-4D97-AF65-F5344CB8AC3E}">
        <p14:creationId xmlns:p14="http://schemas.microsoft.com/office/powerpoint/2010/main" val="23707197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sv-FI">
                <a:ea typeface="Calibri"/>
                <a:cs typeface="Calibri"/>
              </a:rPr>
              <a:t>Målsättning: Illustrera hur data kan se ut för att träna en modell som ska skilja på hund och muffins. </a:t>
            </a:r>
            <a:endParaRPr lang="en-US">
              <a:ea typeface="Calibri"/>
              <a:cs typeface="Calibri"/>
            </a:endParaRPr>
          </a:p>
          <a:p>
            <a:endParaRPr lang="sv-FI">
              <a:ea typeface="Calibri"/>
              <a:cs typeface="Calibri"/>
            </a:endParaRPr>
          </a:p>
          <a:p>
            <a:r>
              <a:rPr lang="sv-FI">
                <a:ea typeface="Calibri"/>
                <a:cs typeface="Calibri"/>
              </a:rPr>
              <a:t>På liknande vis har man en mängd data för att träna modeller för att lista ut vilken video som ska visas för någon som ser på många kattvideor. Om du tittar på många kattvideon kommer systemet att tro att du hör till dem som gillar kattvideon och börja visa dig ännu mer sådana.</a:t>
            </a:r>
            <a:endParaRPr lang="en-US">
              <a:ea typeface="Calibri"/>
              <a:cs typeface="Calibri"/>
            </a:endParaRPr>
          </a:p>
          <a:p>
            <a:endParaRPr lang="sv-FI">
              <a:ea typeface="Calibri"/>
              <a:cs typeface="Calibri"/>
            </a:endParaRPr>
          </a:p>
          <a:p>
            <a:pPr marL="171450" indent="-171450">
              <a:buFont typeface="Calibri"/>
              <a:buChar char="-"/>
            </a:pPr>
            <a:r>
              <a:rPr lang="sv-FI">
                <a:ea typeface="Calibri"/>
                <a:cs typeface="Calibri"/>
              </a:rPr>
              <a:t>Knyt hund- och muffinsegenskaperna till egenskaper i allmänhet. Vissa videos rekommenderas till dig för att de har egenskaper som kopplas till vad du har tittat på tidigare. </a:t>
            </a:r>
          </a:p>
          <a:p>
            <a:pPr marL="171450" indent="-171450">
              <a:buFont typeface="Calibri"/>
              <a:buChar char="-"/>
            </a:pPr>
            <a:r>
              <a:rPr lang="sv-FI">
                <a:ea typeface="Calibri"/>
                <a:cs typeface="Calibri"/>
              </a:rPr>
              <a:t>Under nästa lektion kommer ni att arbeta vidare med att träna en egen bildmodell med data som ni själva väljer ut. </a:t>
            </a:r>
          </a:p>
        </p:txBody>
      </p:sp>
      <p:sp>
        <p:nvSpPr>
          <p:cNvPr id="4" name="Slide Number Placeholder 3"/>
          <p:cNvSpPr>
            <a:spLocks noGrp="1"/>
          </p:cNvSpPr>
          <p:nvPr>
            <p:ph type="sldNum" sz="quarter" idx="5"/>
          </p:nvPr>
        </p:nvSpPr>
        <p:spPr/>
        <p:txBody>
          <a:bodyPr/>
          <a:lstStyle/>
          <a:p>
            <a:fld id="{871B2431-D351-4C6E-A3CF-9DFAC0E3E050}" type="slidenum">
              <a:rPr lang="cs-CZ" smtClean="0"/>
              <a:t>16</a:t>
            </a:fld>
            <a:endParaRPr lang="cs-CZ"/>
          </a:p>
        </p:txBody>
      </p:sp>
    </p:spTree>
    <p:extLst>
      <p:ext uri="{BB962C8B-B14F-4D97-AF65-F5344CB8AC3E}">
        <p14:creationId xmlns:p14="http://schemas.microsoft.com/office/powerpoint/2010/main" val="11489711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1A298-4440-6098-9E08-A0DC63E1329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FD0976D0-A598-3034-5A13-F4BA226C8EB2}"/>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204C419F-86AC-1D39-AEE5-2176BE9B59E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CC369649-53FC-9F6D-B4E7-7A2BD04E2333}"/>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747C366-030B-1C5F-4751-8703018F60E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FI" dirty="0"/>
              <a:t>Målsättning: Förklara hur bilder representeras av sifferdata. </a:t>
            </a:r>
          </a:p>
          <a:p>
            <a:pPr marL="0" marR="0" lvl="0" indent="0" algn="l" defTabSz="914400" rtl="0" eaLnBrk="1" fontAlgn="auto" latinLnBrk="0" hangingPunct="1">
              <a:lnSpc>
                <a:spcPct val="100000"/>
              </a:lnSpc>
              <a:spcBef>
                <a:spcPts val="0"/>
              </a:spcBef>
              <a:spcAft>
                <a:spcPts val="0"/>
              </a:spcAft>
              <a:buClrTx/>
              <a:buSzTx/>
              <a:buFontTx/>
              <a:buNone/>
              <a:tabLst/>
              <a:defRPr/>
            </a:pPr>
            <a:r>
              <a:rPr lang="sv-FI" dirty="0">
                <a:ea typeface="Calibri"/>
                <a:cs typeface="Calibri"/>
              </a:rPr>
              <a:t>Denna bild är VALBAR och kan inkluderas om lektionen är längre än 45 min.</a:t>
            </a:r>
          </a:p>
          <a:p>
            <a:endParaRPr lang="sv-FI" dirty="0"/>
          </a:p>
          <a:p>
            <a:r>
              <a:rPr lang="sv-FI" dirty="0"/>
              <a:t>Bilder görs om till sifferdata utgående från bildens pixlar (bildpunkter). </a:t>
            </a:r>
          </a:p>
          <a:p>
            <a:r>
              <a:rPr lang="sv-FI" dirty="0"/>
              <a:t>En bild innehåller en viss mängd punkter som anger dess upplösning (t.ex. 6000 x 4000, vilket innebär 6000 pixlar vågrätt, 4000 pixlar lodrätt)</a:t>
            </a:r>
            <a:endParaRPr lang="sv-FI" dirty="0">
              <a:ea typeface="Calibri"/>
              <a:cs typeface="Calibri"/>
            </a:endParaRPr>
          </a:p>
          <a:p>
            <a:endParaRPr lang="sv-FI" dirty="0">
              <a:ea typeface="Calibri"/>
              <a:cs typeface="Calibri"/>
            </a:endParaRPr>
          </a:p>
          <a:p>
            <a:r>
              <a:rPr lang="sv-FI" dirty="0">
                <a:ea typeface="Calibri"/>
                <a:cs typeface="Calibri"/>
              </a:rPr>
              <a:t>Slajden visar ett exempel på en bild med upplösning 3458 x 5026, dvs. den har 5026 pixlar vågrätt och 3458 pixlar lodrätt.</a:t>
            </a:r>
          </a:p>
          <a:p>
            <a:endParaRPr lang="sv-FI" dirty="0">
              <a:ea typeface="Calibri"/>
              <a:cs typeface="Calibri"/>
            </a:endParaRPr>
          </a:p>
          <a:p>
            <a:r>
              <a:rPr lang="sv-FI" dirty="0">
                <a:ea typeface="Calibri"/>
                <a:cs typeface="Calibri"/>
              </a:rPr>
              <a:t>Varje pixel består av en viss andel (0-255) av tre färger: rött, grönt och blått (RGB). </a:t>
            </a:r>
          </a:p>
          <a:p>
            <a:r>
              <a:rPr lang="sv-FI" dirty="0">
                <a:ea typeface="Calibri"/>
                <a:cs typeface="Calibri"/>
              </a:rPr>
              <a:t>T.ex. </a:t>
            </a:r>
          </a:p>
          <a:p>
            <a:pPr marL="171450" indent="-171450">
              <a:buFont typeface="Calibri"/>
              <a:buChar char="-"/>
            </a:pPr>
            <a:r>
              <a:rPr lang="sv-FI" dirty="0">
                <a:ea typeface="Calibri"/>
                <a:cs typeface="Calibri"/>
              </a:rPr>
              <a:t>255,0,0 --&gt; Klarröd</a:t>
            </a:r>
          </a:p>
          <a:p>
            <a:pPr marL="171450" indent="-171450">
              <a:buFont typeface="Calibri"/>
              <a:buChar char="-"/>
            </a:pPr>
            <a:r>
              <a:rPr lang="sv-FI" dirty="0">
                <a:ea typeface="Calibri"/>
                <a:cs typeface="Calibri"/>
              </a:rPr>
              <a:t>0,255,0 --&gt; Klargrön</a:t>
            </a:r>
          </a:p>
          <a:p>
            <a:pPr marL="171450" indent="-171450">
              <a:buFont typeface="Calibri"/>
              <a:buChar char="-"/>
            </a:pPr>
            <a:r>
              <a:rPr lang="sv-FI" dirty="0">
                <a:ea typeface="Calibri"/>
                <a:cs typeface="Calibri"/>
              </a:rPr>
              <a:t>0,0,255 --&gt; Klarblå</a:t>
            </a:r>
          </a:p>
          <a:p>
            <a:endParaRPr lang="sv-FI" dirty="0">
              <a:ea typeface="Calibri"/>
              <a:cs typeface="Calibri"/>
            </a:endParaRPr>
          </a:p>
          <a:p>
            <a:pPr>
              <a:buFont typeface="Calibri"/>
            </a:pPr>
            <a:r>
              <a:rPr lang="sv-FI" dirty="0">
                <a:ea typeface="Calibri"/>
                <a:cs typeface="Calibri"/>
              </a:rPr>
              <a:t>Genom olika kombinationer på värdena kan vi få miljontals olika färger. T.ex. som den gröna nyansen i exemplet (70,128,103).</a:t>
            </a:r>
          </a:p>
          <a:p>
            <a:endParaRPr lang="sv-FI" dirty="0">
              <a:ea typeface="Calibri"/>
              <a:cs typeface="Calibri"/>
            </a:endParaRPr>
          </a:p>
          <a:p>
            <a:endParaRPr lang="sv-FI" dirty="0">
              <a:ea typeface="Calibri"/>
              <a:cs typeface="Calibri"/>
            </a:endParaRPr>
          </a:p>
        </p:txBody>
      </p:sp>
      <p:sp>
        <p:nvSpPr>
          <p:cNvPr id="6" name="Footer Placeholder 5">
            <a:extLst>
              <a:ext uri="{FF2B5EF4-FFF2-40B4-BE49-F238E27FC236}">
                <a16:creationId xmlns:a16="http://schemas.microsoft.com/office/drawing/2014/main" id="{0E0FAB5A-8C20-1A65-4B1B-6CBAD26F6F69}"/>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CD7672A-B4A5-F5A5-D735-D2E8F9CD670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9410325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5C09E-D598-746A-EFCD-BCEDEDCC1B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523B52-3E5E-162E-A385-C89F4F3D70FA}"/>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C0FC40EE-5455-A6CE-98DC-241A03184397}"/>
              </a:ext>
            </a:extLst>
          </p:cNvPr>
          <p:cNvSpPr>
            <a:spLocks noGrp="1"/>
          </p:cNvSpPr>
          <p:nvPr>
            <p:ph type="body" idx="1"/>
          </p:nvPr>
        </p:nvSpPr>
        <p:spPr/>
        <p:txBody>
          <a:bodyPr/>
          <a:lstStyle/>
          <a:p>
            <a:pPr lvl="1"/>
            <a:r>
              <a:rPr lang="sv-SE"/>
              <a:t>Målsättning: Repetera hur maskininlärning fungerar genom att återkoppla till exemplet med hur vi lärt oss känna igen en lampa som barn. </a:t>
            </a:r>
            <a:endParaRPr lang="en-US"/>
          </a:p>
          <a:p>
            <a:pPr lvl="1"/>
            <a:endParaRPr lang="sv-SE"/>
          </a:p>
        </p:txBody>
      </p:sp>
      <p:sp>
        <p:nvSpPr>
          <p:cNvPr id="4" name="Slide Number Placeholder 3">
            <a:extLst>
              <a:ext uri="{FF2B5EF4-FFF2-40B4-BE49-F238E27FC236}">
                <a16:creationId xmlns:a16="http://schemas.microsoft.com/office/drawing/2014/main" id="{65254688-DA51-E804-64DF-1902F115DD55}"/>
              </a:ext>
            </a:extLst>
          </p:cNvPr>
          <p:cNvSpPr>
            <a:spLocks noGrp="1"/>
          </p:cNvSpPr>
          <p:nvPr>
            <p:ph type="sldNum" sz="quarter" idx="5"/>
          </p:nvPr>
        </p:nvSpPr>
        <p:spPr/>
        <p:txBody>
          <a:bodyPr/>
          <a:lstStyle/>
          <a:p>
            <a:fld id="{1BFDA044-C4D2-4F78-9CC6-9C44F13E3D8C}" type="slidenum">
              <a:t>18</a:t>
            </a:fld>
            <a:endParaRPr lang="en-US"/>
          </a:p>
        </p:txBody>
      </p:sp>
    </p:spTree>
    <p:extLst>
      <p:ext uri="{BB962C8B-B14F-4D97-AF65-F5344CB8AC3E}">
        <p14:creationId xmlns:p14="http://schemas.microsoft.com/office/powerpoint/2010/main" val="11842868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defRPr/>
            </a:pPr>
            <a:r>
              <a:rPr lang="sv-SE" dirty="0"/>
              <a:t>Målsättning:</a:t>
            </a:r>
            <a:r>
              <a:rPr lang="sv-SE" noProof="0" dirty="0"/>
              <a:t> </a:t>
            </a:r>
            <a:r>
              <a:rPr lang="sv-SE" dirty="0"/>
              <a:t>Åskådliggöra</a:t>
            </a:r>
            <a:r>
              <a:rPr lang="sv-SE" noProof="0" dirty="0"/>
              <a:t> hur </a:t>
            </a:r>
            <a:r>
              <a:rPr lang="sv-SE" dirty="0"/>
              <a:t>den modell som eleverna ska träna byggs upp.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sv-FI" dirty="0">
                <a:ea typeface="Calibri"/>
                <a:cs typeface="Calibri"/>
              </a:rPr>
              <a:t>Denna bild är VALBAR och kan inkluderas om lektionen är längre än 45 min.</a:t>
            </a:r>
          </a:p>
          <a:p>
            <a:endParaRPr lang="sv-SE" dirty="0"/>
          </a:p>
          <a:p>
            <a:r>
              <a:rPr lang="sv-SE" dirty="0"/>
              <a:t>Eleverna kan arbeta enskilt eller i part. </a:t>
            </a:r>
            <a:endParaRPr lang="sv-SE" dirty="0">
              <a:ea typeface="Calibri"/>
              <a:cs typeface="Calibri"/>
            </a:endParaRPr>
          </a:p>
          <a:p>
            <a:endParaRPr lang="sv-SE" dirty="0"/>
          </a:p>
          <a:p>
            <a:r>
              <a:rPr lang="sv-SE" dirty="0"/>
              <a:t>Aktiviteten bygger på fyra steg: </a:t>
            </a:r>
            <a:endParaRPr lang="sv-SE" dirty="0">
              <a:ea typeface="Calibri"/>
              <a:cs typeface="Calibri"/>
            </a:endParaRPr>
          </a:p>
          <a:p>
            <a:endParaRPr lang="sv-SE" dirty="0"/>
          </a:p>
          <a:p>
            <a:pPr marL="228600" indent="-228600">
              <a:buAutoNum type="arabicPeriod"/>
            </a:pPr>
            <a:r>
              <a:rPr lang="sv-SE" dirty="0"/>
              <a:t>Först ska eleverna samla in träningsdata i form av bilder. Modellen ska kunna känna igen och skilja</a:t>
            </a:r>
            <a:r>
              <a:rPr lang="sv-SE" noProof="0" dirty="0"/>
              <a:t> </a:t>
            </a:r>
            <a:r>
              <a:rPr lang="sv-SE" dirty="0"/>
              <a:t>på två</a:t>
            </a:r>
            <a:r>
              <a:rPr lang="sv-SE" noProof="0" dirty="0"/>
              <a:t> olika kategorier av bilder, </a:t>
            </a:r>
            <a:r>
              <a:rPr lang="sv-SE" dirty="0"/>
              <a:t>och eleverna behöver därför välja två olika typer av data, t.ex. </a:t>
            </a:r>
            <a:endParaRPr lang="sv-SE" dirty="0">
              <a:ea typeface="Calibri" panose="020F0502020204030204"/>
              <a:cs typeface="Calibri" panose="020F0502020204030204"/>
            </a:endParaRPr>
          </a:p>
          <a:p>
            <a:pPr lvl="1" indent="-228600">
              <a:buFont typeface="Calibri"/>
              <a:buChar char="-"/>
            </a:pPr>
            <a:r>
              <a:rPr lang="sv-SE" dirty="0"/>
              <a:t>glada</a:t>
            </a:r>
            <a:r>
              <a:rPr lang="sv-SE" noProof="0" dirty="0"/>
              <a:t> </a:t>
            </a:r>
            <a:r>
              <a:rPr lang="sv-SE" dirty="0"/>
              <a:t>och ledsna</a:t>
            </a:r>
            <a:r>
              <a:rPr lang="sv-SE" noProof="0" dirty="0"/>
              <a:t> </a:t>
            </a:r>
            <a:r>
              <a:rPr lang="sv-SE" dirty="0"/>
              <a:t>ansikten</a:t>
            </a:r>
            <a:endParaRPr lang="sv-SE" dirty="0">
              <a:ea typeface="Calibri"/>
              <a:cs typeface="Calibri"/>
            </a:endParaRPr>
          </a:p>
          <a:p>
            <a:pPr lvl="1" indent="-228600">
              <a:buFont typeface="Calibri"/>
              <a:buChar char="-"/>
            </a:pPr>
            <a:r>
              <a:rPr lang="sv-SE" dirty="0"/>
              <a:t>cirklar</a:t>
            </a:r>
            <a:r>
              <a:rPr lang="sv-SE" noProof="0" dirty="0"/>
              <a:t> </a:t>
            </a:r>
            <a:r>
              <a:rPr lang="sv-SE" dirty="0"/>
              <a:t>och trianglar</a:t>
            </a:r>
            <a:endParaRPr lang="sv-SE" dirty="0">
              <a:ea typeface="Calibri" panose="020F0502020204030204"/>
              <a:cs typeface="Calibri" panose="020F0502020204030204"/>
            </a:endParaRPr>
          </a:p>
          <a:p>
            <a:pPr lvl="1" indent="-228600">
              <a:buFont typeface="Calibri"/>
              <a:buChar char="-"/>
            </a:pPr>
            <a:r>
              <a:rPr lang="sv-SE" dirty="0"/>
              <a:t>tomater</a:t>
            </a:r>
            <a:r>
              <a:rPr lang="sv-SE" noProof="0" dirty="0"/>
              <a:t> och </a:t>
            </a:r>
            <a:r>
              <a:rPr lang="sv-SE" dirty="0"/>
              <a:t>äpplen</a:t>
            </a:r>
            <a:endParaRPr lang="sv-SE" dirty="0">
              <a:ea typeface="Calibri" panose="020F0502020204030204"/>
              <a:cs typeface="Calibri" panose="020F0502020204030204"/>
            </a:endParaRPr>
          </a:p>
          <a:p>
            <a:pPr lvl="1" indent="-228600">
              <a:buFont typeface="Calibri"/>
              <a:buChar char="-"/>
            </a:pPr>
            <a:r>
              <a:rPr lang="sv-SE" dirty="0"/>
              <a:t>katter och hundar</a:t>
            </a:r>
            <a:endParaRPr lang="sv-SE" dirty="0">
              <a:ea typeface="Calibri" panose="020F0502020204030204"/>
              <a:cs typeface="Calibri" panose="020F0502020204030204"/>
            </a:endParaRPr>
          </a:p>
          <a:p>
            <a:pPr lvl="1" indent="-228600">
              <a:buFont typeface="Calibri"/>
              <a:buChar char="-"/>
            </a:pPr>
            <a:r>
              <a:rPr lang="sv-SE" dirty="0"/>
              <a:t>osv</a:t>
            </a:r>
            <a:r>
              <a:rPr lang="sv-SE" noProof="0" dirty="0"/>
              <a:t>. </a:t>
            </a:r>
            <a:endParaRPr lang="sv-SE" noProof="0" dirty="0">
              <a:ea typeface="Calibri" panose="020F0502020204030204"/>
              <a:cs typeface="Calibri" panose="020F0502020204030204"/>
            </a:endParaRPr>
          </a:p>
          <a:p>
            <a:pPr>
              <a:buAutoNum type="arabicPeriod"/>
            </a:pPr>
            <a:endParaRPr lang="sv-SE" noProof="0" dirty="0">
              <a:ea typeface="Calibri" panose="020F0502020204030204"/>
              <a:cs typeface="Calibri" panose="020F0502020204030204"/>
            </a:endParaRPr>
          </a:p>
          <a:p>
            <a:r>
              <a:rPr lang="sv-SE" dirty="0"/>
              <a:t>2. Efter att</a:t>
            </a:r>
            <a:r>
              <a:rPr lang="sv-SE" noProof="0" dirty="0"/>
              <a:t> </a:t>
            </a:r>
            <a:r>
              <a:rPr lang="sv-SE" dirty="0"/>
              <a:t>eleverna har samlat och matat in </a:t>
            </a:r>
            <a:r>
              <a:rPr lang="sv-SE" noProof="0" dirty="0"/>
              <a:t>bilder </a:t>
            </a:r>
            <a:r>
              <a:rPr lang="sv-SE" dirty="0"/>
              <a:t>för kategorierna,</a:t>
            </a:r>
            <a:r>
              <a:rPr lang="sv-SE" noProof="0" dirty="0"/>
              <a:t> </a:t>
            </a:r>
            <a:r>
              <a:rPr lang="sv-SE" dirty="0"/>
              <a:t>är det dags att träna modellen. I det skedet plockas de egenskaper som bilderna har gemensamt ut för att skapa en modell. Det kan vara bra att ha minst 25 bilder per kategori. De kan laddas upp via webbkamera, dras in från en webbläsare eller laddas upp från datorn.</a:t>
            </a:r>
            <a:endParaRPr lang="sv-SE" dirty="0">
              <a:ea typeface="Calibri"/>
              <a:cs typeface="Calibri"/>
            </a:endParaRPr>
          </a:p>
          <a:p>
            <a:endParaRPr lang="sv-SE" dirty="0">
              <a:ea typeface="Calibri"/>
              <a:cs typeface="Calibri"/>
            </a:endParaRPr>
          </a:p>
          <a:p>
            <a:r>
              <a:rPr lang="sv-SE" dirty="0"/>
              <a:t>3. Efter träningen kan modellen testas på nya bilder (testdata). För varje ny bild anger modellen sannolikheten för att den representerar kategori 1 eller kategori 2. Om träningsdata är tillräckliga och av bra kvalitet så att modellen lärt sig skilja mellan de två kategorierna, blir resultatet ofta rätt bra. Om den funkar mindre bra ger det en bra ingång till att diskutera träningsdatas mängd och kvalitet, testdata i relation till träningsdata, etc. </a:t>
            </a:r>
            <a:endParaRPr lang="sv-SE" noProof="0" dirty="0">
              <a:ea typeface="Calibri"/>
              <a:cs typeface="Calibri"/>
            </a:endParaRPr>
          </a:p>
          <a:p>
            <a:endParaRPr lang="sv-SE" dirty="0">
              <a:ea typeface="Calibri"/>
              <a:cs typeface="Calibri"/>
            </a:endParaRPr>
          </a:p>
          <a:p>
            <a:r>
              <a:rPr lang="sv-SE" dirty="0">
                <a:ea typeface="Calibri"/>
                <a:cs typeface="Calibri"/>
              </a:rPr>
              <a:t>4. Därefter kan eleverna – om de vill – ännu bestämma vad systemet ska visa upp för resultat (text, ljud, bild, öppnad webblänk) för respektive kategori.</a:t>
            </a:r>
          </a:p>
          <a:p>
            <a:pPr lvl="1" indent="-171450">
              <a:buFont typeface="Calibri"/>
              <a:buChar char="-"/>
            </a:pPr>
            <a:endParaRPr lang="en-GB" dirty="0">
              <a:ea typeface="Calibri"/>
              <a:cs typeface="Calibri"/>
            </a:endParaRPr>
          </a:p>
          <a:p>
            <a:pPr marL="171450" indent="-171450">
              <a:buFontTx/>
              <a:buAutoNum type="arabicPeriod"/>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1BFDA044-C4D2-4F78-9CC6-9C44F13E3D8C}" type="slidenum">
              <a:t>19</a:t>
            </a:fld>
            <a:endParaRPr lang="en-US"/>
          </a:p>
        </p:txBody>
      </p:sp>
    </p:spTree>
    <p:extLst>
      <p:ext uri="{BB962C8B-B14F-4D97-AF65-F5344CB8AC3E}">
        <p14:creationId xmlns:p14="http://schemas.microsoft.com/office/powerpoint/2010/main" val="37995772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sv-SE" dirty="0">
                <a:ea typeface="Calibri"/>
                <a:cs typeface="Calibri"/>
              </a:rPr>
              <a:t>Bild på gränssnittet för </a:t>
            </a:r>
            <a:r>
              <a:rPr lang="sv-SE" dirty="0" err="1">
                <a:ea typeface="Calibri"/>
                <a:cs typeface="Calibri"/>
              </a:rPr>
              <a:t>Teachable</a:t>
            </a:r>
            <a:r>
              <a:rPr lang="sv-SE" dirty="0">
                <a:ea typeface="Calibri"/>
                <a:cs typeface="Calibri"/>
              </a:rPr>
              <a:t> </a:t>
            </a:r>
            <a:r>
              <a:rPr lang="sv-SE" dirty="0" err="1">
                <a:ea typeface="Calibri"/>
                <a:cs typeface="Calibri"/>
              </a:rPr>
              <a:t>Machine</a:t>
            </a:r>
            <a:r>
              <a:rPr lang="sv-SE" dirty="0">
                <a:ea typeface="Calibri"/>
                <a:cs typeface="Calibri"/>
              </a:rPr>
              <a:t>. </a:t>
            </a:r>
            <a:endParaRPr lang="en-US" dirty="0"/>
          </a:p>
          <a:p>
            <a:endParaRPr lang="sv-SE" dirty="0">
              <a:ea typeface="Calibri"/>
              <a:cs typeface="Calibri"/>
            </a:endParaRPr>
          </a:p>
          <a:p>
            <a:r>
              <a:rPr lang="sv-SE" dirty="0">
                <a:ea typeface="Calibri"/>
                <a:cs typeface="Calibri"/>
              </a:rPr>
              <a:t>Det kan vara bra att du som lärare testar på förhand för att </a:t>
            </a:r>
            <a:r>
              <a:rPr lang="sv-SE" noProof="0" dirty="0">
                <a:ea typeface="Calibri"/>
                <a:cs typeface="Calibri"/>
              </a:rPr>
              <a:t>se hur det fungerar, även om det är enkelt att använda. Vi påminner om att ingen data sparas någonstans så det är tryggt att träna på elevernas ansikten</a:t>
            </a:r>
            <a:r>
              <a:rPr lang="sv-SE" dirty="0">
                <a:ea typeface="Calibri"/>
                <a:cs typeface="Calibri"/>
              </a:rPr>
              <a:t> via webbkameran</a:t>
            </a:r>
            <a:r>
              <a:rPr lang="sv-SE" noProof="0" dirty="0">
                <a:ea typeface="Calibri"/>
                <a:cs typeface="Calibri"/>
              </a:rPr>
              <a:t>, ifall de väljer det. </a:t>
            </a:r>
            <a:r>
              <a:rPr lang="sv-SE" dirty="0">
                <a:ea typeface="Calibri"/>
                <a:cs typeface="Calibri"/>
              </a:rPr>
              <a:t>Kom också ihåg att kolla så att elevernas enheter är uppdaterade till nyaste versionen.</a:t>
            </a:r>
          </a:p>
          <a:p>
            <a:endParaRPr lang="sv-SE" dirty="0">
              <a:ea typeface="Calibri"/>
              <a:cs typeface="Calibri"/>
            </a:endParaRPr>
          </a:p>
          <a:p>
            <a:r>
              <a:rPr lang="sv-SE" dirty="0">
                <a:ea typeface="Calibri"/>
                <a:cs typeface="Calibri"/>
              </a:rPr>
              <a:t>Det går också bra att träna plangeometriska figurer, ex cirklar, trianglar. </a:t>
            </a:r>
            <a:endParaRPr lang="sv-SE" noProof="0"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 typeface="Calibri"/>
              <a:buNone/>
              <a:tabLst/>
              <a:defRPr/>
            </a:pPr>
            <a:r>
              <a:rPr lang="en-US" sz="1200" dirty="0" err="1">
                <a:solidFill>
                  <a:schemeClr val="tx2"/>
                </a:solidFill>
                <a:latin typeface="Georgia"/>
                <a:ea typeface="Proxima Nova Bold"/>
                <a:cs typeface="Futura Medium" panose="020B0602020204020303" pitchFamily="34" charset="-79"/>
                <a:sym typeface="Proxima Nova Bold"/>
              </a:rPr>
              <a:t>tm.gen-ai.fi</a:t>
            </a:r>
            <a:endParaRPr lang="en-US" sz="1200" dirty="0">
              <a:solidFill>
                <a:schemeClr val="tx2"/>
              </a:solidFill>
              <a:latin typeface="Georgia"/>
              <a:ea typeface="Proxima Nova Bold"/>
              <a:cs typeface="Futura Medium" panose="020B0602020204020303" pitchFamily="34" charset="-79"/>
            </a:endParaRPr>
          </a:p>
          <a:p>
            <a:pPr marL="0" indent="0">
              <a:buFont typeface="Calibri"/>
              <a:buNone/>
            </a:pPr>
            <a:endParaRPr lang="sv-SE" noProof="0" dirty="0">
              <a:ea typeface="Calibri"/>
              <a:cs typeface="Calibri"/>
            </a:endParaRPr>
          </a:p>
        </p:txBody>
      </p:sp>
      <p:sp>
        <p:nvSpPr>
          <p:cNvPr id="4" name="Slide Number Placeholder 3"/>
          <p:cNvSpPr>
            <a:spLocks noGrp="1"/>
          </p:cNvSpPr>
          <p:nvPr>
            <p:ph type="sldNum" sz="quarter" idx="5"/>
          </p:nvPr>
        </p:nvSpPr>
        <p:spPr/>
        <p:txBody>
          <a:bodyPr/>
          <a:lstStyle/>
          <a:p>
            <a:fld id="{1BFDA044-C4D2-4F78-9CC6-9C44F13E3D8C}" type="slidenum">
              <a:t>20</a:t>
            </a:fld>
            <a:endParaRPr lang="en-US"/>
          </a:p>
        </p:txBody>
      </p:sp>
    </p:spTree>
    <p:extLst>
      <p:ext uri="{BB962C8B-B14F-4D97-AF65-F5344CB8AC3E}">
        <p14:creationId xmlns:p14="http://schemas.microsoft.com/office/powerpoint/2010/main" val="26068829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290763" y="512763"/>
            <a:ext cx="4562475" cy="2566987"/>
          </a:xfrm>
        </p:spPr>
      </p:sp>
      <p:sp>
        <p:nvSpPr>
          <p:cNvPr id="3" name="Platshållare för anteckningar 2"/>
          <p:cNvSpPr>
            <a:spLocks noGrp="1"/>
          </p:cNvSpPr>
          <p:nvPr>
            <p:ph type="body" idx="1"/>
          </p:nvPr>
        </p:nvSpPr>
        <p:spPr/>
        <p:txBody>
          <a:bodyPr/>
          <a:lstStyle/>
          <a:p>
            <a:r>
              <a:rPr lang="sv-SE" dirty="0"/>
              <a:t>Målsättning: Eleverna tränar en modell individuellt eller i par med </a:t>
            </a:r>
            <a:r>
              <a:rPr lang="sv-SE" dirty="0" err="1"/>
              <a:t>Teachable</a:t>
            </a:r>
            <a:r>
              <a:rPr lang="sv-SE" dirty="0"/>
              <a:t> </a:t>
            </a:r>
            <a:r>
              <a:rPr lang="sv-SE" dirty="0" err="1"/>
              <a:t>Machine</a:t>
            </a:r>
            <a:r>
              <a:rPr lang="sv-SE" dirty="0"/>
              <a:t> som utvecklas inom Generation AI (</a:t>
            </a:r>
            <a:r>
              <a:rPr lang="sv-SE" dirty="0">
                <a:hlinkClick r:id="rId3"/>
              </a:rPr>
              <a:t>https://www.generation-ai-stn.fi/</a:t>
            </a:r>
            <a:r>
              <a:rPr lang="sv-SE" dirty="0"/>
              <a:t>). Du kan lära maskinen att klassificera saker som intresserar eleverna. Det kan t.ex. vara bild-, objekt-, ansiktsuttrycks- eller </a:t>
            </a:r>
            <a:r>
              <a:rPr lang="sv-SE" dirty="0" err="1"/>
              <a:t>kroppshållningsigenkännare</a:t>
            </a:r>
            <a:r>
              <a:rPr lang="sv-SE" dirty="0"/>
              <a:t>. Observera att elever kan ha använt </a:t>
            </a:r>
            <a:r>
              <a:rPr lang="sv-SE" dirty="0" err="1"/>
              <a:t>Ailit</a:t>
            </a:r>
            <a:r>
              <a:rPr lang="sv-SE" dirty="0"/>
              <a:t>-materialet i åk 3-6 och är då bekanta med </a:t>
            </a:r>
            <a:r>
              <a:rPr lang="sv-SE" dirty="0" err="1"/>
              <a:t>Teachable</a:t>
            </a:r>
            <a:r>
              <a:rPr lang="sv-SE" dirty="0"/>
              <a:t> </a:t>
            </a:r>
            <a:r>
              <a:rPr lang="sv-SE" dirty="0" err="1"/>
              <a:t>Machine</a:t>
            </a:r>
            <a:r>
              <a:rPr lang="sv-SE" dirty="0"/>
              <a:t> från förr. Välj i sådana fall att arbeta med andra klassificeringsuppgifter.</a:t>
            </a:r>
            <a:endParaRPr lang="en-US" dirty="0">
              <a:ea typeface="Calibri"/>
              <a:cs typeface="Calibri"/>
            </a:endParaRPr>
          </a:p>
          <a:p>
            <a:endParaRPr lang="sv-SE" dirty="0">
              <a:ea typeface="Calibri"/>
              <a:cs typeface="Calibri"/>
            </a:endParaRPr>
          </a:p>
          <a:p>
            <a:r>
              <a:rPr lang="sv-SE" dirty="0"/>
              <a:t>Du som lärare kan gå runt i klassen och assistera vid behov. Om tid finns kan eleverna pröva varandras modeller. </a:t>
            </a:r>
            <a:endParaRPr lang="en-US" dirty="0">
              <a:ea typeface="Calibri"/>
              <a:cs typeface="Calibri"/>
            </a:endParaRPr>
          </a:p>
          <a:p>
            <a:endParaRPr lang="sv-SE" dirty="0">
              <a:ea typeface="Calibri"/>
              <a:cs typeface="Calibri"/>
            </a:endParaRPr>
          </a:p>
          <a:p>
            <a:r>
              <a:rPr lang="sv-SE" dirty="0">
                <a:ea typeface="Calibri"/>
                <a:cs typeface="Calibri"/>
              </a:rPr>
              <a:t>Det kan vara bra att lämna utrymme för en slutdiskussion efter att eleverna arbetat. </a:t>
            </a:r>
          </a:p>
        </p:txBody>
      </p:sp>
      <p:sp>
        <p:nvSpPr>
          <p:cNvPr id="4" name="Platshållare för bildnummer 3"/>
          <p:cNvSpPr>
            <a:spLocks noGrp="1"/>
          </p:cNvSpPr>
          <p:nvPr>
            <p:ph type="sldNum" sz="quarter" idx="5"/>
          </p:nvPr>
        </p:nvSpPr>
        <p:spPr/>
        <p:txBody>
          <a:bodyPr/>
          <a:lstStyle/>
          <a:p>
            <a:fld id="{1BFDA044-C4D2-4F78-9CC6-9C44F13E3D8C}" type="slidenum">
              <a:rPr lang="sv-SE"/>
              <a:t>21</a:t>
            </a:fld>
            <a:endParaRPr lang="sv-SE"/>
          </a:p>
        </p:txBody>
      </p:sp>
    </p:spTree>
    <p:extLst>
      <p:ext uri="{BB962C8B-B14F-4D97-AF65-F5344CB8AC3E}">
        <p14:creationId xmlns:p14="http://schemas.microsoft.com/office/powerpoint/2010/main" val="5975807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290763" y="512763"/>
            <a:ext cx="4562475" cy="2566987"/>
          </a:xfrm>
        </p:spPr>
      </p:sp>
      <p:sp>
        <p:nvSpPr>
          <p:cNvPr id="3" name="Platshållare för anteckningar 2"/>
          <p:cNvSpPr>
            <a:spLocks noGrp="1"/>
          </p:cNvSpPr>
          <p:nvPr>
            <p:ph type="body" idx="1"/>
          </p:nvPr>
        </p:nvSpPr>
        <p:spPr/>
        <p:txBody>
          <a:bodyPr/>
          <a:lstStyle/>
          <a:p>
            <a:r>
              <a:rPr lang="sv-SE"/>
              <a:t>Målsättning: Illustrera träningsdatas </a:t>
            </a:r>
            <a:r>
              <a:rPr lang="sv-SE" noProof="0"/>
              <a:t>roll.</a:t>
            </a:r>
          </a:p>
          <a:p>
            <a:endParaRPr lang="sv-SE" noProof="0"/>
          </a:p>
          <a:p>
            <a:r>
              <a:rPr lang="sv-SE">
                <a:ea typeface="Calibri"/>
                <a:cs typeface="Calibri"/>
              </a:rPr>
              <a:t>Diskussion: </a:t>
            </a:r>
          </a:p>
          <a:p>
            <a:pPr marL="171450" indent="-171450">
              <a:buFont typeface="Arial" panose="020B0604020202020204" pitchFamily="34" charset="0"/>
              <a:buChar char="•"/>
            </a:pPr>
            <a:r>
              <a:rPr lang="sv-SE" noProof="0"/>
              <a:t>Om vi tränar vår </a:t>
            </a:r>
            <a:r>
              <a:rPr lang="sv-SE" noProof="0" err="1"/>
              <a:t>kattigenkännar</a:t>
            </a:r>
            <a:r>
              <a:rPr lang="sv-SE" noProof="0"/>
              <a:t>-AI med de här bilderna, vad tror ni maskinen lär sig då?</a:t>
            </a:r>
            <a:endParaRPr lang="sv-SE" noProof="0">
              <a:ea typeface="Calibri"/>
              <a:cs typeface="Calibri"/>
            </a:endParaRPr>
          </a:p>
        </p:txBody>
      </p:sp>
      <p:sp>
        <p:nvSpPr>
          <p:cNvPr id="4" name="Platshållare för bildnummer 3"/>
          <p:cNvSpPr>
            <a:spLocks noGrp="1"/>
          </p:cNvSpPr>
          <p:nvPr>
            <p:ph type="sldNum" sz="quarter" idx="5"/>
          </p:nvPr>
        </p:nvSpPr>
        <p:spPr/>
        <p:txBody>
          <a:bodyPr/>
          <a:lstStyle/>
          <a:p>
            <a:fld id="{1BFDA044-C4D2-4F78-9CC6-9C44F13E3D8C}" type="slidenum">
              <a:rPr lang="sv-SE"/>
              <a:t>22</a:t>
            </a:fld>
            <a:endParaRPr lang="sv-SE"/>
          </a:p>
        </p:txBody>
      </p:sp>
    </p:spTree>
    <p:extLst>
      <p:ext uri="{BB962C8B-B14F-4D97-AF65-F5344CB8AC3E}">
        <p14:creationId xmlns:p14="http://schemas.microsoft.com/office/powerpoint/2010/main" val="9881231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E4473-B1A5-D5A7-47A4-542CCC32503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16031B8-F86C-FF93-51E9-6FB2EEA0C262}"/>
              </a:ext>
            </a:extLst>
          </p:cNvPr>
          <p:cNvSpPr>
            <a:spLocks noGrp="1" noRot="1" noChangeAspect="1"/>
          </p:cNvSpPr>
          <p:nvPr>
            <p:ph type="sldImg"/>
          </p:nvPr>
        </p:nvSpPr>
        <p:spPr>
          <a:xfrm>
            <a:off x="2290763" y="512763"/>
            <a:ext cx="4562475" cy="2566987"/>
          </a:xfrm>
        </p:spPr>
      </p:sp>
      <p:sp>
        <p:nvSpPr>
          <p:cNvPr id="3" name="Platshållare för anteckningar 2">
            <a:extLst>
              <a:ext uri="{FF2B5EF4-FFF2-40B4-BE49-F238E27FC236}">
                <a16:creationId xmlns:a16="http://schemas.microsoft.com/office/drawing/2014/main" id="{FCD94C36-37FC-1565-B560-86D69E900961}"/>
              </a:ext>
            </a:extLst>
          </p:cNvPr>
          <p:cNvSpPr>
            <a:spLocks noGrp="1"/>
          </p:cNvSpPr>
          <p:nvPr>
            <p:ph type="body" idx="1"/>
          </p:nvPr>
        </p:nvSpPr>
        <p:spPr/>
        <p:txBody>
          <a:bodyPr/>
          <a:lstStyle/>
          <a:p>
            <a:r>
              <a:rPr lang="sv-SE" noProof="0"/>
              <a:t>Den här slajden ger svaret på förra slajdens fråga. </a:t>
            </a:r>
          </a:p>
          <a:p>
            <a:endParaRPr lang="sv-SE" noProof="0"/>
          </a:p>
          <a:p>
            <a:pPr marL="171450" indent="-171450">
              <a:buFont typeface="Arial" panose="020B0604020202020204" pitchFamily="34" charset="0"/>
              <a:buChar char="•"/>
            </a:pPr>
            <a:r>
              <a:rPr lang="sv-SE" noProof="0"/>
              <a:t>Då kanske maskinen anser att det här är 50—60% katt.</a:t>
            </a:r>
          </a:p>
        </p:txBody>
      </p:sp>
      <p:sp>
        <p:nvSpPr>
          <p:cNvPr id="4" name="Platshållare för bildnummer 3">
            <a:extLst>
              <a:ext uri="{FF2B5EF4-FFF2-40B4-BE49-F238E27FC236}">
                <a16:creationId xmlns:a16="http://schemas.microsoft.com/office/drawing/2014/main" id="{AD65720D-C81F-82E5-A0CB-2657ACFB32D4}"/>
              </a:ext>
            </a:extLst>
          </p:cNvPr>
          <p:cNvSpPr>
            <a:spLocks noGrp="1"/>
          </p:cNvSpPr>
          <p:nvPr>
            <p:ph type="sldNum" sz="quarter" idx="5"/>
          </p:nvPr>
        </p:nvSpPr>
        <p:spPr/>
        <p:txBody>
          <a:bodyPr/>
          <a:lstStyle/>
          <a:p>
            <a:fld id="{1BFDA044-C4D2-4F78-9CC6-9C44F13E3D8C}" type="slidenum">
              <a:rPr lang="sv-SE"/>
              <a:t>23</a:t>
            </a:fld>
            <a:endParaRPr lang="sv-SE"/>
          </a:p>
        </p:txBody>
      </p:sp>
    </p:spTree>
    <p:extLst>
      <p:ext uri="{BB962C8B-B14F-4D97-AF65-F5344CB8AC3E}">
        <p14:creationId xmlns:p14="http://schemas.microsoft.com/office/powerpoint/2010/main" val="20150526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322AA-5751-D830-C330-5EA50CD1588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7180CF6-AAB8-5171-8619-3F1047CF48FE}"/>
              </a:ext>
            </a:extLst>
          </p:cNvPr>
          <p:cNvSpPr>
            <a:spLocks noGrp="1" noRot="1" noChangeAspect="1"/>
          </p:cNvSpPr>
          <p:nvPr>
            <p:ph type="sldImg"/>
          </p:nvPr>
        </p:nvSpPr>
        <p:spPr>
          <a:xfrm>
            <a:off x="2290763" y="512763"/>
            <a:ext cx="4562475" cy="2566987"/>
          </a:xfrm>
        </p:spPr>
      </p:sp>
      <p:sp>
        <p:nvSpPr>
          <p:cNvPr id="3" name="Platshållare för anteckningar 2">
            <a:extLst>
              <a:ext uri="{FF2B5EF4-FFF2-40B4-BE49-F238E27FC236}">
                <a16:creationId xmlns:a16="http://schemas.microsoft.com/office/drawing/2014/main" id="{3A6DADEB-873B-4D61-69D2-BE4D018F1F7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noProof="0"/>
              <a:t>Den här </a:t>
            </a:r>
            <a:r>
              <a:rPr lang="sv-SE" noProof="0" err="1"/>
              <a:t>slajden</a:t>
            </a:r>
            <a:r>
              <a:rPr lang="sv-SE" noProof="0"/>
              <a:t> ger svaret på förrförra </a:t>
            </a:r>
            <a:r>
              <a:rPr lang="sv-SE" noProof="0" err="1"/>
              <a:t>slajdens</a:t>
            </a:r>
            <a:r>
              <a:rPr lang="sv-SE" noProof="0"/>
              <a:t> fråga. </a:t>
            </a:r>
          </a:p>
          <a:p>
            <a:endParaRPr lang="sv-SE"/>
          </a:p>
          <a:p>
            <a:pPr marL="171450" indent="-171450">
              <a:buFont typeface="Arial" panose="020B0604020202020204" pitchFamily="34" charset="0"/>
              <a:buChar char="•"/>
            </a:pPr>
            <a:r>
              <a:rPr lang="sv-SE"/>
              <a:t>Och samma sak med trädbilden – 50—60% katt.</a:t>
            </a:r>
          </a:p>
        </p:txBody>
      </p:sp>
      <p:sp>
        <p:nvSpPr>
          <p:cNvPr id="4" name="Platshållare för bildnummer 3">
            <a:extLst>
              <a:ext uri="{FF2B5EF4-FFF2-40B4-BE49-F238E27FC236}">
                <a16:creationId xmlns:a16="http://schemas.microsoft.com/office/drawing/2014/main" id="{F32479FC-7D07-9DDB-CEC4-5052EA4D9879}"/>
              </a:ext>
            </a:extLst>
          </p:cNvPr>
          <p:cNvSpPr>
            <a:spLocks noGrp="1"/>
          </p:cNvSpPr>
          <p:nvPr>
            <p:ph type="sldNum" sz="quarter" idx="5"/>
          </p:nvPr>
        </p:nvSpPr>
        <p:spPr/>
        <p:txBody>
          <a:bodyPr/>
          <a:lstStyle/>
          <a:p>
            <a:fld id="{1BFDA044-C4D2-4F78-9CC6-9C44F13E3D8C}" type="slidenum">
              <a:rPr lang="sv-SE"/>
              <a:t>24</a:t>
            </a:fld>
            <a:endParaRPr lang="sv-SE"/>
          </a:p>
        </p:txBody>
      </p:sp>
    </p:spTree>
    <p:extLst>
      <p:ext uri="{BB962C8B-B14F-4D97-AF65-F5344CB8AC3E}">
        <p14:creationId xmlns:p14="http://schemas.microsoft.com/office/powerpoint/2010/main" val="28797744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40CCB-5BDB-D5B7-696E-045CEE2D2D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BA3B26-B0D0-C1CA-CCDD-50EC88498EB2}"/>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F4822B00-AE62-023B-06D7-63D38D9C679A}"/>
              </a:ext>
            </a:extLst>
          </p:cNvPr>
          <p:cNvSpPr>
            <a:spLocks noGrp="1"/>
          </p:cNvSpPr>
          <p:nvPr>
            <p:ph type="body" idx="1"/>
          </p:nvPr>
        </p:nvSpPr>
        <p:spPr/>
        <p:txBody>
          <a:bodyPr/>
          <a:lstStyle/>
          <a:p>
            <a:r>
              <a:rPr lang="sv-SE" noProof="0">
                <a:ea typeface="Calibri"/>
                <a:cs typeface="Calibri"/>
              </a:rPr>
              <a:t>Fri </a:t>
            </a:r>
            <a:r>
              <a:rPr lang="sv-SE">
                <a:ea typeface="Calibri"/>
                <a:cs typeface="Calibri"/>
              </a:rPr>
              <a:t>diskussion</a:t>
            </a:r>
            <a:r>
              <a:rPr lang="sv-SE" noProof="0">
                <a:ea typeface="Calibri"/>
                <a:cs typeface="Calibri"/>
              </a:rPr>
              <a:t> kring dagens tema. </a:t>
            </a:r>
          </a:p>
        </p:txBody>
      </p:sp>
      <p:sp>
        <p:nvSpPr>
          <p:cNvPr id="4" name="Slide Number Placeholder 3">
            <a:extLst>
              <a:ext uri="{FF2B5EF4-FFF2-40B4-BE49-F238E27FC236}">
                <a16:creationId xmlns:a16="http://schemas.microsoft.com/office/drawing/2014/main" id="{C045E207-B7C3-38CF-33CA-9B193D3ACD8C}"/>
              </a:ext>
            </a:extLst>
          </p:cNvPr>
          <p:cNvSpPr>
            <a:spLocks noGrp="1"/>
          </p:cNvSpPr>
          <p:nvPr>
            <p:ph type="sldNum" sz="quarter" idx="5"/>
          </p:nvPr>
        </p:nvSpPr>
        <p:spPr/>
        <p:txBody>
          <a:bodyPr/>
          <a:lstStyle/>
          <a:p>
            <a:fld id="{871B2431-D351-4C6E-A3CF-9DFAC0E3E050}" type="slidenum">
              <a:rPr lang="cs-CZ" smtClean="0"/>
              <a:t>25</a:t>
            </a:fld>
            <a:endParaRPr lang="cs-CZ"/>
          </a:p>
        </p:txBody>
      </p:sp>
    </p:spTree>
    <p:extLst>
      <p:ext uri="{BB962C8B-B14F-4D97-AF65-F5344CB8AC3E}">
        <p14:creationId xmlns:p14="http://schemas.microsoft.com/office/powerpoint/2010/main" val="11497762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290763" y="512763"/>
            <a:ext cx="4562475" cy="2566987"/>
          </a:xfrm>
        </p:spPr>
      </p:sp>
      <p:sp>
        <p:nvSpPr>
          <p:cNvPr id="3" name="Platshållare för anteckningar 2"/>
          <p:cNvSpPr>
            <a:spLocks noGrp="1"/>
          </p:cNvSpPr>
          <p:nvPr>
            <p:ph type="body" idx="1"/>
          </p:nvPr>
        </p:nvSpPr>
        <p:spPr/>
        <p:txBody>
          <a:bodyPr/>
          <a:lstStyle/>
          <a:p>
            <a:r>
              <a:rPr lang="sv-SE" noProof="0" dirty="0">
                <a:cs typeface="Calibri"/>
              </a:rPr>
              <a:t>För en mer strukturerad avslutning så kan den här </a:t>
            </a:r>
            <a:r>
              <a:rPr lang="sv-SE" noProof="0" dirty="0" err="1">
                <a:cs typeface="Calibri"/>
              </a:rPr>
              <a:t>slajden</a:t>
            </a:r>
            <a:r>
              <a:rPr lang="sv-SE" noProof="0" dirty="0">
                <a:cs typeface="Calibri"/>
              </a:rPr>
              <a:t> användas. Här kan </a:t>
            </a:r>
            <a:r>
              <a:rPr lang="sv-SE" dirty="0">
                <a:cs typeface="Calibri"/>
              </a:rPr>
              <a:t>du avsluta</a:t>
            </a:r>
            <a:r>
              <a:rPr lang="sv-SE" noProof="0" dirty="0">
                <a:cs typeface="Calibri"/>
              </a:rPr>
              <a:t> med att återkoppla till det </a:t>
            </a:r>
            <a:r>
              <a:rPr lang="sv-SE" dirty="0">
                <a:cs typeface="Calibri"/>
              </a:rPr>
              <a:t>ni</a:t>
            </a:r>
            <a:r>
              <a:rPr lang="sv-SE" noProof="0" dirty="0">
                <a:cs typeface="Calibri"/>
              </a:rPr>
              <a:t> inledde med, nämligen </a:t>
            </a:r>
            <a:r>
              <a:rPr lang="sv-SE" noProof="0" dirty="0"/>
              <a:t>att fånga upp elevernas förhandskunskap </a:t>
            </a:r>
            <a:r>
              <a:rPr lang="sv-SE" noProof="0" dirty="0">
                <a:cs typeface="Calibri"/>
              </a:rPr>
              <a:t>om “Vad är AI?" och "Var finns AI?”, gärna via </a:t>
            </a:r>
            <a:r>
              <a:rPr lang="sv-SE" noProof="0" dirty="0"/>
              <a:t>samma </a:t>
            </a:r>
            <a:r>
              <a:rPr lang="sv-SE" noProof="0" dirty="0" err="1"/>
              <a:t>onlineverktyg</a:t>
            </a:r>
            <a:r>
              <a:rPr lang="sv-SE" noProof="0" dirty="0"/>
              <a:t> </a:t>
            </a:r>
            <a:r>
              <a:rPr lang="sv-SE" dirty="0"/>
              <a:t>/ analoga metod som</a:t>
            </a:r>
            <a:r>
              <a:rPr lang="sv-SE" noProof="0" dirty="0"/>
              <a:t> användes i början. </a:t>
            </a:r>
            <a:endParaRPr lang="sv-SE" dirty="0">
              <a:ea typeface="Calibri"/>
              <a:cs typeface="Calibri"/>
            </a:endParaRPr>
          </a:p>
          <a:p>
            <a:endParaRPr lang="sv-SE" dirty="0"/>
          </a:p>
          <a:p>
            <a:r>
              <a:rPr lang="sv-SE" dirty="0"/>
              <a:t>Aktiviteten gör det möjligt att följa upp elevernas lärande och tankar. </a:t>
            </a:r>
            <a:endParaRPr lang="sv-SE" noProof="0" dirty="0">
              <a:ea typeface="Calibri"/>
              <a:cs typeface="Calibri"/>
            </a:endParaRPr>
          </a:p>
        </p:txBody>
      </p:sp>
      <p:sp>
        <p:nvSpPr>
          <p:cNvPr id="4" name="Platshållare för bildnummer 3"/>
          <p:cNvSpPr>
            <a:spLocks noGrp="1"/>
          </p:cNvSpPr>
          <p:nvPr>
            <p:ph type="sldNum" sz="quarter" idx="5"/>
          </p:nvPr>
        </p:nvSpPr>
        <p:spPr/>
        <p:txBody>
          <a:bodyPr/>
          <a:lstStyle/>
          <a:p>
            <a:fld id="{871B2431-D351-4C6E-A3CF-9DFAC0E3E050}" type="slidenum">
              <a:rPr lang="cs-CZ" smtClean="0"/>
              <a:t>26</a:t>
            </a:fld>
            <a:endParaRPr lang="cs-CZ"/>
          </a:p>
        </p:txBody>
      </p:sp>
    </p:spTree>
    <p:extLst>
      <p:ext uri="{BB962C8B-B14F-4D97-AF65-F5344CB8AC3E}">
        <p14:creationId xmlns:p14="http://schemas.microsoft.com/office/powerpoint/2010/main" val="898937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2/24/26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hyperlink" Target="https://creativecommons.org/licenses/by-nc-sa/4.0/?ref=chooser-v1"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png"/><Relationship Id="rId9"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6.png"/><Relationship Id="rId5" Type="http://schemas.microsoft.com/office/2007/relationships/hdphoto" Target="../media/hdphoto2.wdp"/><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image" Target="../media/image32.jpeg"/><Relationship Id="rId3" Type="http://schemas.openxmlformats.org/officeDocument/2006/relationships/image" Target="../media/image24.png"/><Relationship Id="rId7" Type="http://schemas.openxmlformats.org/officeDocument/2006/relationships/image" Target="../media/image27.png"/><Relationship Id="rId12" Type="http://schemas.openxmlformats.org/officeDocument/2006/relationships/hyperlink" Target="https://youtu.be/MSQa7G_LdSM"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png"/><Relationship Id="rId5" Type="http://schemas.microsoft.com/office/2007/relationships/hdphoto" Target="../media/hdphoto3.wdp"/><Relationship Id="rId10" Type="http://schemas.openxmlformats.org/officeDocument/2006/relationships/image" Target="../media/image30.svg"/><Relationship Id="rId4" Type="http://schemas.openxmlformats.org/officeDocument/2006/relationships/image" Target="../media/image25.png"/><Relationship Id="rId9" Type="http://schemas.openxmlformats.org/officeDocument/2006/relationships/image" Target="../media/image29.png"/></Relationships>
</file>

<file path=ppt/slides/_rels/slide7.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18" Type="http://schemas.openxmlformats.org/officeDocument/2006/relationships/image" Target="../media/image46.png"/><Relationship Id="rId3" Type="http://schemas.openxmlformats.org/officeDocument/2006/relationships/image" Target="../media/image14.png"/><Relationship Id="rId7" Type="http://schemas.openxmlformats.org/officeDocument/2006/relationships/image" Target="../media/image35.png"/><Relationship Id="rId12" Type="http://schemas.openxmlformats.org/officeDocument/2006/relationships/image" Target="../media/image40.png"/><Relationship Id="rId17" Type="http://schemas.openxmlformats.org/officeDocument/2006/relationships/image" Target="../media/image45.png"/><Relationship Id="rId2" Type="http://schemas.openxmlformats.org/officeDocument/2006/relationships/notesSlide" Target="../notesSlides/notesSlide7.xml"/><Relationship Id="rId16"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9.png"/><Relationship Id="rId5" Type="http://schemas.microsoft.com/office/2007/relationships/hdphoto" Target="../media/hdphoto4.wdp"/><Relationship Id="rId15" Type="http://schemas.openxmlformats.org/officeDocument/2006/relationships/image" Target="../media/image43.png"/><Relationship Id="rId10" Type="http://schemas.openxmlformats.org/officeDocument/2006/relationships/image" Target="../media/image38.png"/><Relationship Id="rId4" Type="http://schemas.openxmlformats.org/officeDocument/2006/relationships/image" Target="../media/image33.png"/><Relationship Id="rId9" Type="http://schemas.openxmlformats.org/officeDocument/2006/relationships/image" Target="../media/image37.png"/><Relationship Id="rId14" Type="http://schemas.openxmlformats.org/officeDocument/2006/relationships/image" Target="../media/image42.png"/></Relationships>
</file>

<file path=ppt/slides/_rels/slide8.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26.png"/><Relationship Id="rId3" Type="http://schemas.openxmlformats.org/officeDocument/2006/relationships/image" Target="../media/image47.png"/><Relationship Id="rId7" Type="http://schemas.openxmlformats.org/officeDocument/2006/relationships/image" Target="../media/image50.png"/><Relationship Id="rId12" Type="http://schemas.microsoft.com/office/2007/relationships/hdphoto" Target="../media/hdphoto6.wdp"/><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5" Type="http://schemas.openxmlformats.org/officeDocument/2006/relationships/image" Target="../media/image28.svg"/><Relationship Id="rId10" Type="http://schemas.openxmlformats.org/officeDocument/2006/relationships/image" Target="../media/image53.png"/><Relationship Id="rId4" Type="http://schemas.microsoft.com/office/2007/relationships/hdphoto" Target="../media/hdphoto5.wdp"/><Relationship Id="rId9" Type="http://schemas.openxmlformats.org/officeDocument/2006/relationships/image" Target="../media/image52.png"/><Relationship Id="rId1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10.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12" Type="http://schemas.openxmlformats.org/officeDocument/2006/relationships/image" Target="../media/image52.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9.png"/><Relationship Id="rId11" Type="http://schemas.openxmlformats.org/officeDocument/2006/relationships/image" Target="../media/image63.png"/><Relationship Id="rId5" Type="http://schemas.openxmlformats.org/officeDocument/2006/relationships/image" Target="../media/image58.png"/><Relationship Id="rId10" Type="http://schemas.microsoft.com/office/2007/relationships/hdphoto" Target="../media/hdphoto7.wdp"/><Relationship Id="rId4" Type="http://schemas.openxmlformats.org/officeDocument/2006/relationships/image" Target="../media/image57.png"/><Relationship Id="rId9" Type="http://schemas.openxmlformats.org/officeDocument/2006/relationships/image" Target="../media/image62.png"/></Relationships>
</file>

<file path=ppt/slides/_rels/slide1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65.png"/><Relationship Id="rId4" Type="http://schemas.microsoft.com/office/2007/relationships/hdphoto" Target="../media/hdphoto8.wdp"/></Relationships>
</file>

<file path=ppt/slides/_rels/slide12.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6.png"/><Relationship Id="rId7" Type="http://schemas.openxmlformats.org/officeDocument/2006/relationships/image" Target="../media/image69.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8.png"/><Relationship Id="rId5" Type="http://schemas.microsoft.com/office/2007/relationships/hdphoto" Target="../media/hdphoto9.wdp"/><Relationship Id="rId4" Type="http://schemas.openxmlformats.org/officeDocument/2006/relationships/image" Target="../media/image67.png"/></Relationships>
</file>

<file path=ppt/slides/_rels/slide13.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71.png"/><Relationship Id="rId7" Type="http://schemas.microsoft.com/office/2007/relationships/hdphoto" Target="../media/hdphoto9.wdp"/><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70.png"/><Relationship Id="rId4" Type="http://schemas.openxmlformats.org/officeDocument/2006/relationships/image" Target="../media/image69.png"/></Relationships>
</file>

<file path=ppt/slides/_rels/slide14.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72.png"/><Relationship Id="rId7" Type="http://schemas.microsoft.com/office/2007/relationships/hdphoto" Target="../media/hdphoto9.wdp"/><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70.png"/><Relationship Id="rId4" Type="http://schemas.openxmlformats.org/officeDocument/2006/relationships/image" Target="../media/image69.png"/></Relationships>
</file>

<file path=ppt/slides/_rels/slide1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75.png"/><Relationship Id="rId4" Type="http://schemas.openxmlformats.org/officeDocument/2006/relationships/image" Target="../media/image74.png"/></Relationships>
</file>

<file path=ppt/slides/_rels/slide1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4.png"/><Relationship Id="rId7"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microsoft.com/office/2007/relationships/hdphoto" Target="../media/hdphoto10.wdp"/><Relationship Id="rId11" Type="http://schemas.openxmlformats.org/officeDocument/2006/relationships/image" Target="../media/image78.svg"/><Relationship Id="rId5" Type="http://schemas.openxmlformats.org/officeDocument/2006/relationships/image" Target="../media/image25.png"/><Relationship Id="rId10" Type="http://schemas.openxmlformats.org/officeDocument/2006/relationships/image" Target="../media/image77.png"/><Relationship Id="rId4" Type="http://schemas.openxmlformats.org/officeDocument/2006/relationships/image" Target="../media/image76.png"/><Relationship Id="rId9" Type="http://schemas.openxmlformats.org/officeDocument/2006/relationships/image" Target="../media/image28.svg"/></Relationships>
</file>

<file path=ppt/slides/_rels/slide1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1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 Id="rId9" Type="http://schemas.openxmlformats.org/officeDocument/2006/relationships/image" Target="../media/image87.png"/></Relationships>
</file>

<file path=ppt/slides/_rels/slide2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90.svg"/></Relationships>
</file>

<file path=ppt/slides/_rels/slide2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92.png"/></Relationships>
</file>

<file path=ppt/slides/_rels/slide2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93.png"/><Relationship Id="rId4" Type="http://schemas.openxmlformats.org/officeDocument/2006/relationships/image" Target="../media/image92.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4.png"/><Relationship Id="rId7"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95.svg"/><Relationship Id="rId9" Type="http://schemas.openxmlformats.org/officeDocument/2006/relationships/image" Target="../media/image10.png"/></Relationships>
</file>

<file path=ppt/slides/_rels/slide27.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1.wdp"/><Relationship Id="rId7" Type="http://schemas.openxmlformats.org/officeDocument/2006/relationships/image" Target="../media/image2.png"/><Relationship Id="rId2"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A4A0635-1BC8-E369-ECDC-7D623DD433AD}"/>
            </a:ext>
          </a:extLst>
        </p:cNvPr>
        <p:cNvGrpSpPr/>
        <p:nvPr/>
      </p:nvGrpSpPr>
      <p:grpSpPr>
        <a:xfrm>
          <a:off x="0" y="0"/>
          <a:ext cx="0" cy="0"/>
          <a:chOff x="0" y="0"/>
          <a:chExt cx="0" cy="0"/>
        </a:xfrm>
      </p:grpSpPr>
      <p:pic>
        <p:nvPicPr>
          <p:cNvPr id="19" name="Bildobjekt 18">
            <a:extLst>
              <a:ext uri="{FF2B5EF4-FFF2-40B4-BE49-F238E27FC236}">
                <a16:creationId xmlns:a16="http://schemas.microsoft.com/office/drawing/2014/main" id="{28D10541-46F8-E6B3-5C5E-C2F5EAA9ECE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44531"/>
            <a:ext cx="18397923" cy="10484053"/>
          </a:xfrm>
          <a:prstGeom prst="rect">
            <a:avLst/>
          </a:prstGeom>
        </p:spPr>
      </p:pic>
      <p:sp>
        <p:nvSpPr>
          <p:cNvPr id="17" name="Rektangel 16">
            <a:extLst>
              <a:ext uri="{FF2B5EF4-FFF2-40B4-BE49-F238E27FC236}">
                <a16:creationId xmlns:a16="http://schemas.microsoft.com/office/drawing/2014/main" id="{4EBA923E-6FD1-0DD4-BC92-DD6DE3D7B4F9}"/>
              </a:ext>
            </a:extLst>
          </p:cNvPr>
          <p:cNvSpPr/>
          <p:nvPr/>
        </p:nvSpPr>
        <p:spPr>
          <a:xfrm>
            <a:off x="13321" y="0"/>
            <a:ext cx="18384601" cy="10484053"/>
          </a:xfrm>
          <a:prstGeom prst="rect">
            <a:avLst/>
          </a:prstGeom>
          <a:solidFill>
            <a:schemeClr val="tx1">
              <a:alpha val="32012"/>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a:solidFill>
                <a:srgbClr val="FFFFFF"/>
              </a:solidFill>
            </a:endParaRPr>
          </a:p>
        </p:txBody>
      </p:sp>
      <p:sp>
        <p:nvSpPr>
          <p:cNvPr id="12" name="Freeform 5">
            <a:extLst>
              <a:ext uri="{FF2B5EF4-FFF2-40B4-BE49-F238E27FC236}">
                <a16:creationId xmlns:a16="http://schemas.microsoft.com/office/drawing/2014/main" id="{02C39122-C825-60D8-5954-857798E693A2}"/>
              </a:ext>
            </a:extLst>
          </p:cNvPr>
          <p:cNvSpPr/>
          <p:nvPr/>
        </p:nvSpPr>
        <p:spPr>
          <a:xfrm>
            <a:off x="7008620" y="8352428"/>
            <a:ext cx="3281189" cy="1095097"/>
          </a:xfrm>
          <a:custGeom>
            <a:avLst/>
            <a:gdLst/>
            <a:ahLst/>
            <a:cxnLst/>
            <a:rect l="l" t="t" r="r" b="b"/>
            <a:pathLst>
              <a:path w="3281189" h="1095097">
                <a:moveTo>
                  <a:pt x="0" y="0"/>
                </a:moveTo>
                <a:lnTo>
                  <a:pt x="3281190" y="0"/>
                </a:lnTo>
                <a:lnTo>
                  <a:pt x="3281190" y="1095097"/>
                </a:lnTo>
                <a:lnTo>
                  <a:pt x="0" y="1095097"/>
                </a:lnTo>
                <a:lnTo>
                  <a:pt x="0" y="0"/>
                </a:lnTo>
                <a:close/>
              </a:path>
            </a:pathLst>
          </a:custGeom>
          <a:blipFill>
            <a:blip r:embed="rId4"/>
            <a:stretch>
              <a:fillRect/>
            </a:stretch>
          </a:blipFill>
        </p:spPr>
        <p:txBody>
          <a:bodyPr/>
          <a:lstStyle/>
          <a:p>
            <a:endParaRPr lang="sv-FI"/>
          </a:p>
        </p:txBody>
      </p:sp>
      <p:sp>
        <p:nvSpPr>
          <p:cNvPr id="13" name="Freeform 6">
            <a:extLst>
              <a:ext uri="{FF2B5EF4-FFF2-40B4-BE49-F238E27FC236}">
                <a16:creationId xmlns:a16="http://schemas.microsoft.com/office/drawing/2014/main" id="{C1E49E8D-714E-8705-C360-9E191C13DF57}"/>
              </a:ext>
            </a:extLst>
          </p:cNvPr>
          <p:cNvSpPr/>
          <p:nvPr/>
        </p:nvSpPr>
        <p:spPr>
          <a:xfrm>
            <a:off x="11291911" y="8504695"/>
            <a:ext cx="3040625" cy="790562"/>
          </a:xfrm>
          <a:custGeom>
            <a:avLst/>
            <a:gdLst/>
            <a:ahLst/>
            <a:cxnLst/>
            <a:rect l="l" t="t" r="r" b="b"/>
            <a:pathLst>
              <a:path w="3040625" h="790562">
                <a:moveTo>
                  <a:pt x="0" y="0"/>
                </a:moveTo>
                <a:lnTo>
                  <a:pt x="3040625" y="0"/>
                </a:lnTo>
                <a:lnTo>
                  <a:pt x="3040625" y="790562"/>
                </a:lnTo>
                <a:lnTo>
                  <a:pt x="0" y="790562"/>
                </a:lnTo>
                <a:lnTo>
                  <a:pt x="0" y="0"/>
                </a:lnTo>
                <a:close/>
              </a:path>
            </a:pathLst>
          </a:custGeom>
          <a:blipFill>
            <a:blip r:embed="rId5"/>
            <a:stretch>
              <a:fillRect/>
            </a:stretch>
          </a:blipFill>
        </p:spPr>
        <p:txBody>
          <a:bodyPr/>
          <a:lstStyle/>
          <a:p>
            <a:endParaRPr lang="sv-FI"/>
          </a:p>
        </p:txBody>
      </p:sp>
      <p:sp>
        <p:nvSpPr>
          <p:cNvPr id="14" name="Freeform 7">
            <a:extLst>
              <a:ext uri="{FF2B5EF4-FFF2-40B4-BE49-F238E27FC236}">
                <a16:creationId xmlns:a16="http://schemas.microsoft.com/office/drawing/2014/main" id="{5539EC20-E086-6AFC-4F16-17297689830C}"/>
              </a:ext>
            </a:extLst>
          </p:cNvPr>
          <p:cNvSpPr/>
          <p:nvPr/>
        </p:nvSpPr>
        <p:spPr>
          <a:xfrm>
            <a:off x="4066894" y="8329068"/>
            <a:ext cx="2100119" cy="966189"/>
          </a:xfrm>
          <a:custGeom>
            <a:avLst/>
            <a:gdLst/>
            <a:ahLst/>
            <a:cxnLst/>
            <a:rect l="l" t="t" r="r" b="b"/>
            <a:pathLst>
              <a:path w="2100119" h="966189">
                <a:moveTo>
                  <a:pt x="0" y="0"/>
                </a:moveTo>
                <a:lnTo>
                  <a:pt x="2100119" y="0"/>
                </a:lnTo>
                <a:lnTo>
                  <a:pt x="2100119" y="966189"/>
                </a:lnTo>
                <a:lnTo>
                  <a:pt x="0" y="966189"/>
                </a:lnTo>
                <a:lnTo>
                  <a:pt x="0" y="0"/>
                </a:lnTo>
                <a:close/>
              </a:path>
            </a:pathLst>
          </a:custGeom>
          <a:blipFill>
            <a:blip r:embed="rId6"/>
            <a:stretch>
              <a:fillRect/>
            </a:stretch>
          </a:blipFill>
        </p:spPr>
        <p:txBody>
          <a:bodyPr/>
          <a:lstStyle/>
          <a:p>
            <a:endParaRPr lang="sv-FI"/>
          </a:p>
        </p:txBody>
      </p:sp>
      <p:sp>
        <p:nvSpPr>
          <p:cNvPr id="15" name="TextBox 8">
            <a:extLst>
              <a:ext uri="{FF2B5EF4-FFF2-40B4-BE49-F238E27FC236}">
                <a16:creationId xmlns:a16="http://schemas.microsoft.com/office/drawing/2014/main" id="{424A9535-FBC4-2801-5DC2-9F4230E21AF7}"/>
              </a:ext>
            </a:extLst>
          </p:cNvPr>
          <p:cNvSpPr txBox="1"/>
          <p:nvPr/>
        </p:nvSpPr>
        <p:spPr>
          <a:xfrm>
            <a:off x="15118564" y="317354"/>
            <a:ext cx="2815767" cy="461280"/>
          </a:xfrm>
          <a:prstGeom prst="rect">
            <a:avLst/>
          </a:prstGeom>
        </p:spPr>
        <p:txBody>
          <a:bodyPr lIns="0" tIns="0" rIns="0" bIns="0" rtlCol="0" anchor="t">
            <a:spAutoFit/>
          </a:bodyPr>
          <a:lstStyle/>
          <a:p>
            <a:pPr algn="r">
              <a:lnSpc>
                <a:spcPts val="3872"/>
              </a:lnSpc>
            </a:pPr>
            <a:r>
              <a:rPr lang="en-US" sz="2800">
                <a:solidFill>
                  <a:srgbClr val="FDF8F3"/>
                </a:solidFill>
                <a:latin typeface="Futura Medium" panose="020B0602020204020303" pitchFamily="34" charset="-79"/>
                <a:ea typeface="Hero"/>
                <a:cs typeface="Futura Medium" panose="020B0602020204020303" pitchFamily="34" charset="-79"/>
                <a:sym typeface="Hero"/>
              </a:rPr>
              <a:t>AILIT.FI</a:t>
            </a:r>
          </a:p>
        </p:txBody>
      </p:sp>
      <p:pic>
        <p:nvPicPr>
          <p:cNvPr id="8" name="Bildobjekt 7">
            <a:extLst>
              <a:ext uri="{FF2B5EF4-FFF2-40B4-BE49-F238E27FC236}">
                <a16:creationId xmlns:a16="http://schemas.microsoft.com/office/drawing/2014/main" id="{1CA1F646-3096-3404-05BF-B37D718F6F8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625083" y="991743"/>
            <a:ext cx="9173013" cy="5159820"/>
          </a:xfrm>
          <a:prstGeom prst="rect">
            <a:avLst/>
          </a:prstGeom>
        </p:spPr>
      </p:pic>
      <p:pic>
        <p:nvPicPr>
          <p:cNvPr id="16" name="Bildobjekt 15" descr="En bild som visar svart, skärmbild, design&#10;&#10;Automatiskt genererad beskrivning">
            <a:extLst>
              <a:ext uri="{FF2B5EF4-FFF2-40B4-BE49-F238E27FC236}">
                <a16:creationId xmlns:a16="http://schemas.microsoft.com/office/drawing/2014/main" id="{8D968900-AB6C-99F4-5933-AEE9C6FF0775}"/>
              </a:ext>
            </a:extLst>
          </p:cNvPr>
          <p:cNvPicPr>
            <a:picLocks noChangeAspect="1"/>
          </p:cNvPicPr>
          <p:nvPr/>
        </p:nvPicPr>
        <p:blipFill>
          <a:blip r:embed="rId8" cstate="screen">
            <a:extLst>
              <a:ext uri="{BEBA8EAE-BF5A-486C-A8C5-ECC9F3942E4B}">
                <a14:imgProps xmlns:a14="http://schemas.microsoft.com/office/drawing/2010/main">
                  <a14:imgLayer r:embed="rId9">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678032" y="5927672"/>
            <a:ext cx="4613879" cy="1484310"/>
          </a:xfrm>
          <a:prstGeom prst="rect">
            <a:avLst/>
          </a:prstGeom>
        </p:spPr>
      </p:pic>
      <p:pic>
        <p:nvPicPr>
          <p:cNvPr id="20" name="Bildobjekt 19" descr="En bild som visar skiss, linjeritning, konst&#10;&#10;Automatiskt genererad beskrivning">
            <a:extLst>
              <a:ext uri="{FF2B5EF4-FFF2-40B4-BE49-F238E27FC236}">
                <a16:creationId xmlns:a16="http://schemas.microsoft.com/office/drawing/2014/main" id="{4F755466-4090-36E6-D091-D4F93DEB5C7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9689905">
            <a:off x="14031693" y="1065945"/>
            <a:ext cx="6027320" cy="3390368"/>
          </a:xfrm>
          <a:prstGeom prst="rect">
            <a:avLst/>
          </a:prstGeom>
        </p:spPr>
      </p:pic>
      <p:pic>
        <p:nvPicPr>
          <p:cNvPr id="21" name="Bildobjekt 20">
            <a:extLst>
              <a:ext uri="{FF2B5EF4-FFF2-40B4-BE49-F238E27FC236}">
                <a16:creationId xmlns:a16="http://schemas.microsoft.com/office/drawing/2014/main" id="{F97BF229-BA21-0942-0634-5833574ADBD0}"/>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rot="1628670">
            <a:off x="-762550" y="2618559"/>
            <a:ext cx="2957257" cy="5049883"/>
          </a:xfrm>
          <a:prstGeom prst="rect">
            <a:avLst/>
          </a:prstGeom>
        </p:spPr>
      </p:pic>
      <p:sp>
        <p:nvSpPr>
          <p:cNvPr id="2" name="TextBox 1">
            <a:extLst>
              <a:ext uri="{FF2B5EF4-FFF2-40B4-BE49-F238E27FC236}">
                <a16:creationId xmlns:a16="http://schemas.microsoft.com/office/drawing/2014/main" id="{66624D34-7862-0655-16DC-03B9565D8913}"/>
              </a:ext>
            </a:extLst>
          </p:cNvPr>
          <p:cNvSpPr txBox="1"/>
          <p:nvPr/>
        </p:nvSpPr>
        <p:spPr>
          <a:xfrm>
            <a:off x="6348664" y="9908005"/>
            <a:ext cx="60117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FI">
                <a:solidFill>
                  <a:schemeClr val="bg1"/>
                </a:solidFill>
              </a:rPr>
              <a:t>Materialet lanseras under </a:t>
            </a:r>
            <a:r>
              <a:rPr lang="sv-FI" err="1">
                <a:solidFill>
                  <a:schemeClr val="bg1"/>
                </a:solidFill>
              </a:rPr>
              <a:t>Creative</a:t>
            </a:r>
            <a:r>
              <a:rPr lang="sv-FI">
                <a:solidFill>
                  <a:schemeClr val="bg1"/>
                </a:solidFill>
              </a:rPr>
              <a:t> </a:t>
            </a:r>
            <a:r>
              <a:rPr lang="sv-FI" err="1">
                <a:solidFill>
                  <a:schemeClr val="bg1"/>
                </a:solidFill>
              </a:rPr>
              <a:t>Commons</a:t>
            </a:r>
            <a:r>
              <a:rPr lang="sv-FI">
                <a:solidFill>
                  <a:schemeClr val="bg1"/>
                </a:solidFill>
              </a:rPr>
              <a:t> </a:t>
            </a:r>
            <a:r>
              <a:rPr lang="sv-FI" u="sng">
                <a:solidFill>
                  <a:schemeClr val="bg1"/>
                </a:solidFill>
                <a:ea typeface="Calibri"/>
                <a:cs typeface="Calibri"/>
                <a:hlinkClick r:id="rId12">
                  <a:extLst>
                    <a:ext uri="{A12FA001-AC4F-418D-AE19-62706E023703}">
                      <ahyp:hlinkClr xmlns:ahyp="http://schemas.microsoft.com/office/drawing/2018/hyperlinkcolor" val="tx"/>
                    </a:ext>
                  </a:extLst>
                </a:hlinkClick>
              </a:rPr>
              <a:t>CC BY-NC-SA 4.0 </a:t>
            </a:r>
            <a:endParaRPr lang="en-GB">
              <a:solidFill>
                <a:schemeClr val="bg1"/>
              </a:solidFill>
              <a:ea typeface="Calibri"/>
              <a:cs typeface="Calibri"/>
              <a:hlinkClick r:id="rId12">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4261898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14" name="TextBox 8">
            <a:extLst>
              <a:ext uri="{FF2B5EF4-FFF2-40B4-BE49-F238E27FC236}">
                <a16:creationId xmlns:a16="http://schemas.microsoft.com/office/drawing/2014/main" id="{05CEDAD8-322E-F180-10DE-4C70D446A1F0}"/>
              </a:ext>
            </a:extLst>
          </p:cNvPr>
          <p:cNvSpPr txBox="1"/>
          <p:nvPr/>
        </p:nvSpPr>
        <p:spPr>
          <a:xfrm>
            <a:off x="15118564" y="317354"/>
            <a:ext cx="2815767" cy="454740"/>
          </a:xfrm>
          <a:prstGeom prst="rect">
            <a:avLst/>
          </a:prstGeom>
        </p:spPr>
        <p:txBody>
          <a:bodyPr lIns="0" tIns="0" rIns="0" bIns="0" rtlCol="0" anchor="t">
            <a:spAutoFit/>
          </a:bodyPr>
          <a:lstStyle/>
          <a:p>
            <a:pPr algn="r">
              <a:lnSpc>
                <a:spcPts val="3872"/>
              </a:lnSpc>
            </a:pPr>
            <a:r>
              <a:rPr lang="en-US" sz="2800">
                <a:solidFill>
                  <a:srgbClr val="FDF8F3"/>
                </a:solidFill>
                <a:latin typeface="Century Gothic" panose="020B0502020202020204" pitchFamily="34" charset="0"/>
                <a:ea typeface="Hero"/>
                <a:cs typeface="Hero"/>
                <a:sym typeface="Hero"/>
              </a:rPr>
              <a:t>AILIT.FI</a:t>
            </a:r>
          </a:p>
        </p:txBody>
      </p:sp>
      <p:sp>
        <p:nvSpPr>
          <p:cNvPr id="9" name="TextBox 9"/>
          <p:cNvSpPr txBox="1"/>
          <p:nvPr/>
        </p:nvSpPr>
        <p:spPr>
          <a:xfrm>
            <a:off x="8374831" y="1296480"/>
            <a:ext cx="5939460" cy="1947777"/>
          </a:xfrm>
          <a:prstGeom prst="rect">
            <a:avLst/>
          </a:prstGeom>
        </p:spPr>
        <p:txBody>
          <a:bodyPr lIns="0" tIns="0" rIns="0" bIns="0" rtlCol="0" anchor="t">
            <a:spAutoFit/>
          </a:bodyPr>
          <a:lstStyle/>
          <a:p>
            <a:pPr algn="ctr">
              <a:lnSpc>
                <a:spcPts val="5231"/>
              </a:lnSpc>
            </a:pPr>
            <a:r>
              <a:rPr lang="sv-FI" sz="6000" dirty="0">
                <a:solidFill>
                  <a:schemeClr val="bg1"/>
                </a:solidFill>
                <a:latin typeface="Futura Medium" panose="020B0602020204020303" pitchFamily="34" charset="-79"/>
                <a:ea typeface="Proxima Nova"/>
                <a:cs typeface="Futura Medium" panose="020B0602020204020303" pitchFamily="34" charset="-79"/>
                <a:sym typeface="Proxima Nova"/>
              </a:rPr>
              <a:t>Förhandsuppgift</a:t>
            </a:r>
          </a:p>
          <a:p>
            <a:pPr algn="ctr">
              <a:lnSpc>
                <a:spcPts val="5231"/>
              </a:lnSpc>
            </a:pPr>
            <a:r>
              <a:rPr lang="sv-FI" sz="3700" dirty="0">
                <a:solidFill>
                  <a:schemeClr val="bg1"/>
                </a:solidFill>
                <a:latin typeface="Futura Medium" panose="020B0602020204020303" pitchFamily="34" charset="-79"/>
                <a:ea typeface="Proxima Nova"/>
                <a:cs typeface="Futura Medium" panose="020B0602020204020303" pitchFamily="34" charset="-79"/>
                <a:sym typeface="Proxima Nova"/>
              </a:rPr>
              <a:t>Vad är AI?</a:t>
            </a:r>
          </a:p>
          <a:p>
            <a:pPr algn="ctr">
              <a:lnSpc>
                <a:spcPts val="5231"/>
              </a:lnSpc>
            </a:pPr>
            <a:r>
              <a:rPr lang="sv-FI" sz="3700" dirty="0">
                <a:solidFill>
                  <a:schemeClr val="bg1"/>
                </a:solidFill>
                <a:latin typeface="Futura Medium" panose="020B0602020204020303" pitchFamily="34" charset="-79"/>
                <a:ea typeface="Proxima Nova"/>
                <a:cs typeface="Futura Medium" panose="020B0602020204020303" pitchFamily="34" charset="-79"/>
                <a:sym typeface="Proxima Nova"/>
              </a:rPr>
              <a:t>Var finns AI?</a:t>
            </a:r>
            <a:endParaRPr lang="sv-FI" sz="3700" dirty="0">
              <a:solidFill>
                <a:schemeClr val="bg1"/>
              </a:solidFill>
              <a:latin typeface="Futura Medium" panose="020B0602020204020303" pitchFamily="34" charset="-79"/>
              <a:ea typeface="Proxima Nova"/>
              <a:cs typeface="Futura Medium" panose="020B0602020204020303" pitchFamily="34" charset="-79"/>
            </a:endParaRPr>
          </a:p>
        </p:txBody>
      </p:sp>
      <p:pic>
        <p:nvPicPr>
          <p:cNvPr id="19" name="Bildobjekt 18">
            <a:extLst>
              <a:ext uri="{FF2B5EF4-FFF2-40B4-BE49-F238E27FC236}">
                <a16:creationId xmlns:a16="http://schemas.microsoft.com/office/drawing/2014/main" id="{7D9A93CF-AC31-A6C9-AC36-86E578C08AC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593464" y="589705"/>
            <a:ext cx="5351228" cy="9137885"/>
          </a:xfrm>
          <a:prstGeom prst="rect">
            <a:avLst/>
          </a:prstGeom>
        </p:spPr>
      </p:pic>
      <p:pic>
        <p:nvPicPr>
          <p:cNvPr id="4" name="Bildobjekt 3">
            <a:extLst>
              <a:ext uri="{FF2B5EF4-FFF2-40B4-BE49-F238E27FC236}">
                <a16:creationId xmlns:a16="http://schemas.microsoft.com/office/drawing/2014/main" id="{637815EC-DC35-560E-60E0-01E83347649F}"/>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20359141">
            <a:off x="-4221514" y="5523492"/>
            <a:ext cx="7629124" cy="7846187"/>
          </a:xfrm>
          <a:prstGeom prst="rect">
            <a:avLst/>
          </a:prstGeom>
        </p:spPr>
      </p:pic>
      <p:pic>
        <p:nvPicPr>
          <p:cNvPr id="5" name="Bildobjekt 4">
            <a:extLst>
              <a:ext uri="{FF2B5EF4-FFF2-40B4-BE49-F238E27FC236}">
                <a16:creationId xmlns:a16="http://schemas.microsoft.com/office/drawing/2014/main" id="{70415BF5-F841-233A-E615-45B920189F6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874796">
            <a:off x="-1183547" y="4680476"/>
            <a:ext cx="3893594" cy="3279866"/>
          </a:xfrm>
          <a:prstGeom prst="rect">
            <a:avLst/>
          </a:prstGeom>
        </p:spPr>
      </p:pic>
      <p:pic>
        <p:nvPicPr>
          <p:cNvPr id="7" name="Bildobjekt 6">
            <a:extLst>
              <a:ext uri="{FF2B5EF4-FFF2-40B4-BE49-F238E27FC236}">
                <a16:creationId xmlns:a16="http://schemas.microsoft.com/office/drawing/2014/main" id="{90EBFB03-FB9B-51E5-184E-D276B1D8010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0235957">
            <a:off x="13458496" y="6749201"/>
            <a:ext cx="5740117" cy="5956778"/>
          </a:xfrm>
          <a:prstGeom prst="rect">
            <a:avLst/>
          </a:prstGeom>
        </p:spPr>
      </p:pic>
      <p:pic>
        <p:nvPicPr>
          <p:cNvPr id="8" name="Bildobjekt 7">
            <a:extLst>
              <a:ext uri="{FF2B5EF4-FFF2-40B4-BE49-F238E27FC236}">
                <a16:creationId xmlns:a16="http://schemas.microsoft.com/office/drawing/2014/main" id="{119D7141-5CD7-6C17-0927-32B11600979B}"/>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rot="14776918">
            <a:off x="15358944" y="3320449"/>
            <a:ext cx="6448707" cy="6692114"/>
          </a:xfrm>
          <a:prstGeom prst="rect">
            <a:avLst/>
          </a:prstGeom>
        </p:spPr>
      </p:pic>
      <p:sp>
        <p:nvSpPr>
          <p:cNvPr id="6" name="Rectangle 5">
            <a:extLst>
              <a:ext uri="{FF2B5EF4-FFF2-40B4-BE49-F238E27FC236}">
                <a16:creationId xmlns:a16="http://schemas.microsoft.com/office/drawing/2014/main" id="{FF055A90-4A5D-F2AA-F919-5A55312FDE40}"/>
              </a:ext>
            </a:extLst>
          </p:cNvPr>
          <p:cNvSpPr/>
          <p:nvPr/>
        </p:nvSpPr>
        <p:spPr>
          <a:xfrm>
            <a:off x="9022702" y="3538504"/>
            <a:ext cx="4643717" cy="4613911"/>
          </a:xfrm>
          <a:prstGeom prst="rect">
            <a:avLst/>
          </a:prstGeom>
          <a:noFill/>
          <a:ln>
            <a:solidFill>
              <a:srgbClr val="D2E3E5"/>
            </a:solidFill>
            <a:prstDash val="dash"/>
            <a:extLst>
              <a:ext uri="{C807C97D-BFC1-408E-A445-0C87EB9F89A2}">
                <ask:lineSketchStyleProps xmlns:ask="http://schemas.microsoft.com/office/drawing/2018/sketchyshapes" sd="1219033472">
                  <a:custGeom>
                    <a:avLst/>
                    <a:gdLst>
                      <a:gd name="csX0" fmla="*/ 0 w 4643717"/>
                      <a:gd name="csY0" fmla="*/ 0 h 4613911"/>
                      <a:gd name="csX1" fmla="*/ 4643717 w 4643717"/>
                      <a:gd name="csY1" fmla="*/ 0 h 4613911"/>
                      <a:gd name="csX2" fmla="*/ 4643717 w 4643717"/>
                      <a:gd name="csY2" fmla="*/ 4613911 h 4613911"/>
                      <a:gd name="csX3" fmla="*/ 0 w 4643717"/>
                      <a:gd name="csY3" fmla="*/ 4613911 h 4613911"/>
                      <a:gd name="csX4" fmla="*/ 0 w 4643717"/>
                      <a:gd name="csY4" fmla="*/ 0 h 4613911"/>
                    </a:gdLst>
                    <a:ahLst/>
                    <a:cxnLst>
                      <a:cxn ang="0">
                        <a:pos x="csX0" y="csY0"/>
                      </a:cxn>
                      <a:cxn ang="0">
                        <a:pos x="csX1" y="csY1"/>
                      </a:cxn>
                      <a:cxn ang="0">
                        <a:pos x="csX2" y="csY2"/>
                      </a:cxn>
                      <a:cxn ang="0">
                        <a:pos x="csX3" y="csY3"/>
                      </a:cxn>
                      <a:cxn ang="0">
                        <a:pos x="csX4" y="csY4"/>
                      </a:cxn>
                    </a:cxnLst>
                    <a:rect l="l" t="t" r="r" b="b"/>
                    <a:pathLst>
                      <a:path w="4643717" h="4613911" extrusionOk="0">
                        <a:moveTo>
                          <a:pt x="0" y="0"/>
                        </a:moveTo>
                        <a:cubicBezTo>
                          <a:pt x="2077507" y="118645"/>
                          <a:pt x="2630757" y="116012"/>
                          <a:pt x="4643717" y="0"/>
                        </a:cubicBezTo>
                        <a:cubicBezTo>
                          <a:pt x="4510835" y="492895"/>
                          <a:pt x="4728668" y="2960095"/>
                          <a:pt x="4643717" y="4613911"/>
                        </a:cubicBezTo>
                        <a:cubicBezTo>
                          <a:pt x="3225201" y="4748511"/>
                          <a:pt x="991648" y="4456715"/>
                          <a:pt x="0" y="4613911"/>
                        </a:cubicBezTo>
                        <a:cubicBezTo>
                          <a:pt x="-20187" y="2473835"/>
                          <a:pt x="-152480" y="1540333"/>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3600" b="1" dirty="0">
                <a:solidFill>
                  <a:srgbClr val="D2E3E5"/>
                </a:solidFill>
                <a:latin typeface="FUTURA MEDIUM" panose="020B0602020204020303" pitchFamily="34" charset="-79"/>
                <a:cs typeface="FUTURA MEDIUM" panose="020B0602020204020303" pitchFamily="34" charset="-79"/>
              </a:rPr>
              <a:t>QR-kod</a:t>
            </a:r>
          </a:p>
        </p:txBody>
      </p:sp>
      <p:sp>
        <p:nvSpPr>
          <p:cNvPr id="10" name="TextBox 9">
            <a:extLst>
              <a:ext uri="{FF2B5EF4-FFF2-40B4-BE49-F238E27FC236}">
                <a16:creationId xmlns:a16="http://schemas.microsoft.com/office/drawing/2014/main" id="{CFD7C4EA-6834-3603-94CF-DE5EA03A308A}"/>
              </a:ext>
            </a:extLst>
          </p:cNvPr>
          <p:cNvSpPr txBox="1"/>
          <p:nvPr/>
        </p:nvSpPr>
        <p:spPr>
          <a:xfrm>
            <a:off x="8374831" y="8446662"/>
            <a:ext cx="5939460" cy="1280928"/>
          </a:xfrm>
          <a:prstGeom prst="rect">
            <a:avLst/>
          </a:prstGeom>
        </p:spPr>
        <p:txBody>
          <a:bodyPr lIns="0" tIns="0" rIns="0" bIns="0" rtlCol="0" anchor="t">
            <a:spAutoFit/>
          </a:bodyPr>
          <a:lstStyle/>
          <a:p>
            <a:pPr algn="ctr">
              <a:lnSpc>
                <a:spcPts val="5231"/>
              </a:lnSpc>
            </a:pPr>
            <a:r>
              <a:rPr lang="sv-FI" sz="3700" dirty="0">
                <a:solidFill>
                  <a:schemeClr val="bg1"/>
                </a:solidFill>
                <a:latin typeface="Futura Medium" panose="020B0602020204020303" pitchFamily="34" charset="-79"/>
                <a:ea typeface="Proxima Nova"/>
                <a:cs typeface="Futura Medium" panose="020B0602020204020303" pitchFamily="34" charset="-79"/>
                <a:sym typeface="Proxima Nova"/>
              </a:rPr>
              <a:t>Länk till platformen</a:t>
            </a:r>
          </a:p>
          <a:p>
            <a:pPr algn="ctr">
              <a:lnSpc>
                <a:spcPts val="5231"/>
              </a:lnSpc>
            </a:pPr>
            <a:r>
              <a:rPr lang="sv-FI" sz="3700" dirty="0">
                <a:solidFill>
                  <a:schemeClr val="bg1"/>
                </a:solidFill>
                <a:latin typeface="Futura Medium" panose="020B0602020204020303" pitchFamily="34" charset="-79"/>
                <a:ea typeface="Proxima Nova"/>
                <a:cs typeface="Futura Medium" panose="020B0602020204020303" pitchFamily="34" charset="-79"/>
                <a:sym typeface="Proxima Nova"/>
              </a:rPr>
              <a:t>11 11 11 11</a:t>
            </a:r>
            <a:endParaRPr lang="sv-FI" sz="3700" dirty="0">
              <a:solidFill>
                <a:schemeClr val="bg1"/>
              </a:solidFill>
              <a:latin typeface="Futura Medium" panose="020B0602020204020303" pitchFamily="34" charset="-79"/>
              <a:ea typeface="Proxima Nova"/>
              <a:cs typeface="Futura Medium" panose="020B0602020204020303" pitchFamily="34" charset="-79"/>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F310D7-1935-B7D2-04C6-B58B3905D72D}"/>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90E17CD1-737A-7C6A-6C95-AD013CFBEA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15"/>
            <a:ext cx="18423177" cy="10286308"/>
          </a:xfrm>
          <a:prstGeom prst="rect">
            <a:avLst/>
          </a:prstGeom>
        </p:spPr>
      </p:pic>
      <p:sp>
        <p:nvSpPr>
          <p:cNvPr id="17" name="Rektangel 16">
            <a:extLst>
              <a:ext uri="{FF2B5EF4-FFF2-40B4-BE49-F238E27FC236}">
                <a16:creationId xmlns:a16="http://schemas.microsoft.com/office/drawing/2014/main" id="{3A8ABA8B-A571-E6D2-C01B-6F904996DE76}"/>
              </a:ext>
            </a:extLst>
          </p:cNvPr>
          <p:cNvSpPr/>
          <p:nvPr/>
        </p:nvSpPr>
        <p:spPr>
          <a:xfrm>
            <a:off x="0" y="1907"/>
            <a:ext cx="18423177" cy="10285093"/>
          </a:xfrm>
          <a:prstGeom prst="rect">
            <a:avLst/>
          </a:prstGeom>
          <a:solidFill>
            <a:schemeClr val="tx1">
              <a:alpha val="3201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a:p>
        </p:txBody>
      </p:sp>
      <p:sp>
        <p:nvSpPr>
          <p:cNvPr id="15" name="TextBox 8">
            <a:extLst>
              <a:ext uri="{FF2B5EF4-FFF2-40B4-BE49-F238E27FC236}">
                <a16:creationId xmlns:a16="http://schemas.microsoft.com/office/drawing/2014/main" id="{EA036C52-85C2-7B07-B95F-8A8A0D4B749A}"/>
              </a:ext>
            </a:extLst>
          </p:cNvPr>
          <p:cNvSpPr txBox="1"/>
          <p:nvPr/>
        </p:nvSpPr>
        <p:spPr>
          <a:xfrm>
            <a:off x="15118564" y="317354"/>
            <a:ext cx="2815767" cy="454740"/>
          </a:xfrm>
          <a:prstGeom prst="rect">
            <a:avLst/>
          </a:prstGeom>
        </p:spPr>
        <p:txBody>
          <a:bodyPr lIns="0" tIns="0" rIns="0" bIns="0" rtlCol="0" anchor="t">
            <a:spAutoFit/>
          </a:bodyPr>
          <a:lstStyle/>
          <a:p>
            <a:pPr algn="r">
              <a:lnSpc>
                <a:spcPts val="3872"/>
              </a:lnSpc>
            </a:pPr>
            <a:r>
              <a:rPr lang="en-US" sz="2800">
                <a:solidFill>
                  <a:srgbClr val="FDF8F3"/>
                </a:solidFill>
                <a:latin typeface="Century Gothic" panose="020B0502020202020204" pitchFamily="34" charset="0"/>
                <a:ea typeface="Hero"/>
                <a:cs typeface="Hero"/>
                <a:sym typeface="Hero"/>
              </a:rPr>
              <a:t>AILIT.FI</a:t>
            </a:r>
          </a:p>
        </p:txBody>
      </p:sp>
      <p:sp>
        <p:nvSpPr>
          <p:cNvPr id="3" name="TextBox 5">
            <a:extLst>
              <a:ext uri="{FF2B5EF4-FFF2-40B4-BE49-F238E27FC236}">
                <a16:creationId xmlns:a16="http://schemas.microsoft.com/office/drawing/2014/main" id="{198CD989-BABC-0C8D-E736-E850D79B1FF0}"/>
              </a:ext>
            </a:extLst>
          </p:cNvPr>
          <p:cNvSpPr txBox="1"/>
          <p:nvPr/>
        </p:nvSpPr>
        <p:spPr>
          <a:xfrm>
            <a:off x="1977462" y="3972377"/>
            <a:ext cx="14429676" cy="1767150"/>
          </a:xfrm>
          <a:prstGeom prst="rect">
            <a:avLst/>
          </a:prstGeom>
        </p:spPr>
        <p:txBody>
          <a:bodyPr wrap="square" lIns="0" tIns="0" rIns="0" bIns="0" rtlCol="0" anchor="t">
            <a:spAutoFit/>
          </a:bodyPr>
          <a:lstStyle/>
          <a:p>
            <a:pPr algn="ctr">
              <a:lnSpc>
                <a:spcPts val="15266"/>
              </a:lnSpc>
            </a:pPr>
            <a:r>
              <a:rPr lang="sv-FI" sz="9600" b="1">
                <a:solidFill>
                  <a:schemeClr val="bg1"/>
                </a:solidFill>
                <a:latin typeface="FUTURA MEDIUM" panose="020B0602020204020303" pitchFamily="34" charset="-79"/>
                <a:cs typeface="FUTURA MEDIUM" panose="020B0602020204020303" pitchFamily="34" charset="-79"/>
                <a:sym typeface="Proxima Nova Bold"/>
              </a:rPr>
              <a:t>Artificiell intelligens </a:t>
            </a:r>
          </a:p>
        </p:txBody>
      </p:sp>
      <p:pic>
        <p:nvPicPr>
          <p:cNvPr id="4" name="Bildobjekt 3" descr="En bild som visar svart, skärmbild, design&#10;&#10;Automatiskt genererad beskrivning">
            <a:extLst>
              <a:ext uri="{FF2B5EF4-FFF2-40B4-BE49-F238E27FC236}">
                <a16:creationId xmlns:a16="http://schemas.microsoft.com/office/drawing/2014/main" id="{DCB4A164-22B4-F3E1-81C2-BDE9A34DFA4A}"/>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a:ext>
            </a:extLst>
          </a:blip>
          <a:srcRect/>
          <a:stretch/>
        </p:blipFill>
        <p:spPr>
          <a:xfrm>
            <a:off x="8060124" y="5935522"/>
            <a:ext cx="2264352" cy="1704013"/>
          </a:xfrm>
          <a:prstGeom prst="rect">
            <a:avLst/>
          </a:prstGeom>
        </p:spPr>
      </p:pic>
      <p:pic>
        <p:nvPicPr>
          <p:cNvPr id="6" name="Bildobjekt 5" descr="En bild som visar tecknad serie, leksak&#10;&#10;Automatiskt genererad beskrivning">
            <a:extLst>
              <a:ext uri="{FF2B5EF4-FFF2-40B4-BE49-F238E27FC236}">
                <a16:creationId xmlns:a16="http://schemas.microsoft.com/office/drawing/2014/main" id="{32993D26-E580-59D3-7871-DF95A61A2134}"/>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2541640" y="4550178"/>
            <a:ext cx="6382632" cy="5734915"/>
          </a:xfrm>
          <a:prstGeom prst="rect">
            <a:avLst/>
          </a:prstGeom>
        </p:spPr>
      </p:pic>
      <p:sp>
        <p:nvSpPr>
          <p:cNvPr id="2" name="TextBox 1">
            <a:extLst>
              <a:ext uri="{FF2B5EF4-FFF2-40B4-BE49-F238E27FC236}">
                <a16:creationId xmlns:a16="http://schemas.microsoft.com/office/drawing/2014/main" id="{77E3D921-F5CF-47FE-828E-463F291EF2D5}"/>
              </a:ext>
            </a:extLst>
          </p:cNvPr>
          <p:cNvSpPr txBox="1"/>
          <p:nvPr/>
        </p:nvSpPr>
        <p:spPr>
          <a:xfrm>
            <a:off x="148500" y="51244"/>
            <a:ext cx="4476583" cy="830997"/>
          </a:xfrm>
          <a:prstGeom prst="rect">
            <a:avLst/>
          </a:prstGeom>
          <a:noFill/>
        </p:spPr>
        <p:txBody>
          <a:bodyPr wrap="square" rtlCol="0">
            <a:spAutoFit/>
          </a:bodyPr>
          <a:lstStyle/>
          <a:p>
            <a:r>
              <a:rPr lang="sv-SE" sz="2400" dirty="0">
                <a:solidFill>
                  <a:schemeClr val="bg1"/>
                </a:solidFill>
                <a:latin typeface="Futura Medium" panose="020B0602020204020303" pitchFamily="34" charset="-79"/>
                <a:cs typeface="Futura Medium" panose="020B0602020204020303" pitchFamily="34" charset="-79"/>
              </a:rPr>
              <a:t>TIPS: Lärarhandledning hittas i presentationsanteckningarna</a:t>
            </a:r>
          </a:p>
        </p:txBody>
      </p:sp>
    </p:spTree>
    <p:extLst>
      <p:ext uri="{BB962C8B-B14F-4D97-AF65-F5344CB8AC3E}">
        <p14:creationId xmlns:p14="http://schemas.microsoft.com/office/powerpoint/2010/main" val="4028287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8" name="TextBox 8"/>
          <p:cNvSpPr txBox="1"/>
          <p:nvPr/>
        </p:nvSpPr>
        <p:spPr>
          <a:xfrm>
            <a:off x="8686800" y="3427258"/>
            <a:ext cx="7626848" cy="6555641"/>
          </a:xfrm>
          <a:prstGeom prst="rect">
            <a:avLst/>
          </a:prstGeom>
        </p:spPr>
        <p:txBody>
          <a:bodyPr wrap="square" lIns="0" tIns="0" rIns="0" bIns="0" rtlCol="0" anchor="t">
            <a:spAutoFit/>
          </a:bodyPr>
          <a:lstStyle/>
          <a:p>
            <a:r>
              <a:rPr lang="sv-FI" sz="6600" b="1">
                <a:solidFill>
                  <a:schemeClr val="bg1"/>
                </a:solidFill>
                <a:latin typeface="FUTURA MEDIUM" panose="020B0602020204020303" pitchFamily="34" charset="-79"/>
                <a:cs typeface="FUTURA MEDIUM" panose="020B0602020204020303" pitchFamily="34" charset="-79"/>
                <a:sym typeface="Proxima Nova Bold"/>
              </a:rPr>
              <a:t>Idag ska vi bekanta oss med</a:t>
            </a:r>
            <a:r>
              <a:rPr lang="sv-FI" sz="6600" b="1">
                <a:solidFill>
                  <a:schemeClr val="bg1"/>
                </a:solidFill>
                <a:latin typeface="FUTURA MEDIUM" panose="020B0602020204020303" pitchFamily="34" charset="-79"/>
                <a:cs typeface="FUTURA MEDIUM" panose="020B0602020204020303" pitchFamily="34" charset="-79"/>
              </a:rPr>
              <a:t> </a:t>
            </a:r>
            <a:r>
              <a:rPr lang="sv-FI" sz="6600" b="1" i="1">
                <a:solidFill>
                  <a:srgbClr val="92E2D2"/>
                </a:solidFill>
                <a:latin typeface="FUTURA MEDIUM" panose="020B0602020204020303" pitchFamily="34" charset="-79"/>
                <a:cs typeface="FUTURA MEDIUM" panose="020B0602020204020303" pitchFamily="34" charset="-79"/>
              </a:rPr>
              <a:t>vad</a:t>
            </a:r>
            <a:r>
              <a:rPr lang="sv-FI" sz="6600" b="1" i="1">
                <a:solidFill>
                  <a:schemeClr val="bg1"/>
                </a:solidFill>
                <a:latin typeface="FUTURA MEDIUM" panose="020B0602020204020303" pitchFamily="34" charset="-79"/>
                <a:cs typeface="FUTURA MEDIUM" panose="020B0602020204020303" pitchFamily="34" charset="-79"/>
              </a:rPr>
              <a:t> </a:t>
            </a:r>
            <a:r>
              <a:rPr lang="sv-FI" sz="6600" b="1">
                <a:solidFill>
                  <a:schemeClr val="bg1"/>
                </a:solidFill>
                <a:latin typeface="FUTURA MEDIUM" panose="020B0602020204020303" pitchFamily="34" charset="-79"/>
                <a:cs typeface="FUTURA MEDIUM" panose="020B0602020204020303" pitchFamily="34" charset="-79"/>
              </a:rPr>
              <a:t>AI är, </a:t>
            </a:r>
            <a:r>
              <a:rPr lang="sv-FI" sz="6600" b="1" i="1">
                <a:solidFill>
                  <a:srgbClr val="92E2D2"/>
                </a:solidFill>
                <a:latin typeface="FUTURA MEDIUM" panose="020B0602020204020303" pitchFamily="34" charset="-79"/>
                <a:cs typeface="FUTURA MEDIUM" panose="020B0602020204020303" pitchFamily="34" charset="-79"/>
              </a:rPr>
              <a:t>var</a:t>
            </a:r>
            <a:r>
              <a:rPr lang="sv-FI" sz="6600" b="1" i="1">
                <a:solidFill>
                  <a:schemeClr val="bg1"/>
                </a:solidFill>
                <a:latin typeface="FUTURA MEDIUM" panose="020B0602020204020303" pitchFamily="34" charset="-79"/>
                <a:cs typeface="FUTURA MEDIUM" panose="020B0602020204020303" pitchFamily="34" charset="-79"/>
              </a:rPr>
              <a:t> </a:t>
            </a:r>
            <a:r>
              <a:rPr lang="sv-FI" sz="6600" b="1">
                <a:solidFill>
                  <a:schemeClr val="bg1"/>
                </a:solidFill>
                <a:latin typeface="FUTURA MEDIUM" panose="020B0602020204020303" pitchFamily="34" charset="-79"/>
                <a:cs typeface="FUTURA MEDIUM" panose="020B0602020204020303" pitchFamily="34" charset="-79"/>
              </a:rPr>
              <a:t>AI finns och </a:t>
            </a:r>
            <a:r>
              <a:rPr lang="sv-FI" sz="6600" b="1" i="1">
                <a:solidFill>
                  <a:srgbClr val="92E2D2"/>
                </a:solidFill>
                <a:latin typeface="FUTURA MEDIUM" panose="020B0602020204020303" pitchFamily="34" charset="-79"/>
                <a:cs typeface="FUTURA MEDIUM" panose="020B0602020204020303" pitchFamily="34" charset="-79"/>
              </a:rPr>
              <a:t>hur</a:t>
            </a:r>
            <a:r>
              <a:rPr lang="sv-FI" sz="6600" b="1" i="1">
                <a:solidFill>
                  <a:schemeClr val="bg1"/>
                </a:solidFill>
                <a:latin typeface="FUTURA MEDIUM" panose="020B0602020204020303" pitchFamily="34" charset="-79"/>
                <a:cs typeface="FUTURA MEDIUM" panose="020B0602020204020303" pitchFamily="34" charset="-79"/>
              </a:rPr>
              <a:t> </a:t>
            </a:r>
            <a:r>
              <a:rPr lang="sv-FI" sz="6600" b="1">
                <a:solidFill>
                  <a:schemeClr val="bg1"/>
                </a:solidFill>
                <a:latin typeface="FUTURA MEDIUM" panose="020B0602020204020303" pitchFamily="34" charset="-79"/>
                <a:cs typeface="FUTURA MEDIUM" panose="020B0602020204020303" pitchFamily="34" charset="-79"/>
              </a:rPr>
              <a:t>AI funkar! </a:t>
            </a:r>
          </a:p>
          <a:p>
            <a:pPr marL="1143000" indent="-1143000" algn="ctr">
              <a:buFont typeface="Calibri"/>
              <a:buChar char="-"/>
            </a:pPr>
            <a:endParaRPr lang="en-US" sz="9600" b="1">
              <a:solidFill>
                <a:srgbClr val="141E20"/>
              </a:solidFill>
              <a:latin typeface="FUTURA MEDIUM" panose="020B0602020204020303" pitchFamily="34" charset="-79"/>
              <a:cs typeface="FUTURA MEDIUM" panose="020B0602020204020303" pitchFamily="34" charset="-79"/>
            </a:endParaRPr>
          </a:p>
        </p:txBody>
      </p:sp>
      <p:pic>
        <p:nvPicPr>
          <p:cNvPr id="4" name="Bildobjekt 3" descr="En bild som visar Mobiltelefon, pryl, tecknad serie, Mobil enhet&#10;&#10;Automatiskt genererad beskrivning">
            <a:extLst>
              <a:ext uri="{FF2B5EF4-FFF2-40B4-BE49-F238E27FC236}">
                <a16:creationId xmlns:a16="http://schemas.microsoft.com/office/drawing/2014/main" id="{E9B4103F-9EC0-0594-CAC4-CFEE0333C7C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9643" y="1319764"/>
            <a:ext cx="12921088" cy="7268112"/>
          </a:xfrm>
          <a:prstGeom prst="rect">
            <a:avLst/>
          </a:prstGeom>
          <a:effectLst>
            <a:reflection blurRad="739007" stA="76000" endPos="33000" dir="5400000" sy="-100000" algn="bl" rotWithShape="0"/>
          </a:effectLst>
        </p:spPr>
      </p:pic>
    </p:spTree>
    <p:extLst>
      <p:ext uri="{BB962C8B-B14F-4D97-AF65-F5344CB8AC3E}">
        <p14:creationId xmlns:p14="http://schemas.microsoft.com/office/powerpoint/2010/main" val="1737687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20" name="Bildobjekt 19" descr="En bild som visar cirkel, mörker&#10;&#10;Automatiskt genererad beskrivning">
            <a:extLst>
              <a:ext uri="{FF2B5EF4-FFF2-40B4-BE49-F238E27FC236}">
                <a16:creationId xmlns:a16="http://schemas.microsoft.com/office/drawing/2014/main" id="{B1E0F167-806C-0B63-0851-5B353C0615A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5343" y="2069128"/>
            <a:ext cx="9764005" cy="5492253"/>
          </a:xfrm>
          <a:prstGeom prst="rect">
            <a:avLst/>
          </a:prstGeom>
        </p:spPr>
      </p:pic>
      <p:pic>
        <p:nvPicPr>
          <p:cNvPr id="21" name="Bildobjekt 20" descr="En bild som visar cirkel, mörker&#10;&#10;Automatiskt genererad beskrivning">
            <a:extLst>
              <a:ext uri="{FF2B5EF4-FFF2-40B4-BE49-F238E27FC236}">
                <a16:creationId xmlns:a16="http://schemas.microsoft.com/office/drawing/2014/main" id="{325EF2B1-27C0-BD48-801C-309D2FC3876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1217599">
            <a:off x="7427890" y="1896473"/>
            <a:ext cx="10066816" cy="5662584"/>
          </a:xfrm>
          <a:prstGeom prst="rect">
            <a:avLst/>
          </a:prstGeom>
        </p:spPr>
      </p:pic>
      <p:sp>
        <p:nvSpPr>
          <p:cNvPr id="8" name="TextBox 8"/>
          <p:cNvSpPr txBox="1"/>
          <p:nvPr/>
        </p:nvSpPr>
        <p:spPr>
          <a:xfrm>
            <a:off x="3753743" y="3926550"/>
            <a:ext cx="4440042" cy="1777410"/>
          </a:xfrm>
          <a:prstGeom prst="rect">
            <a:avLst/>
          </a:prstGeom>
        </p:spPr>
        <p:txBody>
          <a:bodyPr wrap="square" lIns="0" tIns="0" rIns="0" bIns="0" rtlCol="0" anchor="t">
            <a:spAutoFit/>
          </a:bodyPr>
          <a:lstStyle/>
          <a:p>
            <a:pPr algn="ctr"/>
            <a:r>
              <a:rPr lang="sv-FI" sz="5150" b="1">
                <a:solidFill>
                  <a:srgbClr val="92E2D2"/>
                </a:solidFill>
                <a:latin typeface="FUTURA MEDIUM" panose="020B0602020204020303" pitchFamily="34" charset="-79"/>
                <a:ea typeface="+mn-lt"/>
                <a:cs typeface="FUTURA MEDIUM" panose="020B0602020204020303" pitchFamily="34" charset="-79"/>
                <a:sym typeface="Proxima Nova Bold"/>
              </a:rPr>
              <a:t>A</a:t>
            </a:r>
            <a:r>
              <a:rPr lang="sv-FI" sz="5150" b="1">
                <a:solidFill>
                  <a:schemeClr val="bg1"/>
                </a:solidFill>
                <a:latin typeface="FUTURA MEDIUM" panose="020B0602020204020303" pitchFamily="34" charset="-79"/>
                <a:ea typeface="+mn-lt"/>
                <a:cs typeface="FUTURA MEDIUM" panose="020B0602020204020303" pitchFamily="34" charset="-79"/>
                <a:sym typeface="Proxima Nova Bold"/>
              </a:rPr>
              <a:t>rtificiell </a:t>
            </a:r>
          </a:p>
          <a:p>
            <a:pPr algn="ctr"/>
            <a:r>
              <a:rPr lang="sv-FI" sz="3200">
                <a:solidFill>
                  <a:schemeClr val="bg1"/>
                </a:solidFill>
                <a:latin typeface="Georgia" panose="02040502050405020303" pitchFamily="18" charset="0"/>
                <a:ea typeface="+mn-lt"/>
                <a:cs typeface="Futura Medium" panose="020B0602020204020303" pitchFamily="34" charset="-79"/>
                <a:sym typeface="Proxima Nova Bold"/>
              </a:rPr>
              <a:t>gjord av oss, inte naturlig, oäkta</a:t>
            </a:r>
            <a:endParaRPr lang="sv-FI" sz="3200">
              <a:solidFill>
                <a:schemeClr val="bg1"/>
              </a:solidFill>
              <a:latin typeface="Georgia" panose="02040502050405020303" pitchFamily="18" charset="0"/>
              <a:cs typeface="Futura Medium" panose="020B0602020204020303" pitchFamily="34" charset="-79"/>
            </a:endParaRPr>
          </a:p>
        </p:txBody>
      </p:sp>
      <p:sp>
        <p:nvSpPr>
          <p:cNvPr id="9" name="TextBox 9"/>
          <p:cNvSpPr txBox="1"/>
          <p:nvPr/>
        </p:nvSpPr>
        <p:spPr>
          <a:xfrm>
            <a:off x="1334293" y="1028096"/>
            <a:ext cx="15551608" cy="1062663"/>
          </a:xfrm>
          <a:prstGeom prst="rect">
            <a:avLst/>
          </a:prstGeom>
        </p:spPr>
        <p:txBody>
          <a:bodyPr lIns="0" tIns="0" rIns="0" bIns="0" rtlCol="0" anchor="t">
            <a:spAutoFit/>
          </a:bodyPr>
          <a:lstStyle/>
          <a:p>
            <a:pPr algn="ctr">
              <a:lnSpc>
                <a:spcPts val="8977"/>
              </a:lnSpc>
            </a:pP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Vad </a:t>
            </a: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betyder</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 </a:t>
            </a:r>
            <a:r>
              <a:rPr lang="en-US" sz="6400" b="1">
                <a:solidFill>
                  <a:srgbClr val="92E2D2"/>
                </a:solidFill>
                <a:latin typeface="FUTURA MEDIUM" panose="020B0602020204020303" pitchFamily="34" charset="-79"/>
                <a:ea typeface="Proxima Nova Bold"/>
                <a:cs typeface="FUTURA MEDIUM" panose="020B0602020204020303" pitchFamily="34" charset="-79"/>
                <a:sym typeface="Proxima Nova Bold"/>
              </a:rPr>
              <a:t>AI</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a:t>
            </a:r>
          </a:p>
        </p:txBody>
      </p:sp>
      <p:sp>
        <p:nvSpPr>
          <p:cNvPr id="10" name="TextBox 10"/>
          <p:cNvSpPr txBox="1"/>
          <p:nvPr/>
        </p:nvSpPr>
        <p:spPr>
          <a:xfrm>
            <a:off x="10182949" y="3619329"/>
            <a:ext cx="4225659" cy="2413481"/>
          </a:xfrm>
          <a:prstGeom prst="rect">
            <a:avLst/>
          </a:prstGeom>
        </p:spPr>
        <p:txBody>
          <a:bodyPr wrap="square" lIns="0" tIns="0" rIns="0" bIns="0" rtlCol="0" anchor="t">
            <a:spAutoFit/>
          </a:bodyPr>
          <a:lstStyle/>
          <a:p>
            <a:pPr algn="ctr">
              <a:lnSpc>
                <a:spcPts val="7279"/>
              </a:lnSpc>
            </a:pPr>
            <a:r>
              <a:rPr lang="sv-FI" sz="5150" b="1">
                <a:solidFill>
                  <a:srgbClr val="92E2D2"/>
                </a:solidFill>
                <a:latin typeface="Proxima Nova Bold"/>
                <a:ea typeface="Proxima Nova Bold"/>
                <a:cs typeface="Proxima Nova Bold"/>
                <a:sym typeface="Proxima Nova Bold"/>
              </a:rPr>
              <a:t>I</a:t>
            </a:r>
            <a:r>
              <a:rPr lang="sv-FI" sz="5150" b="1">
                <a:solidFill>
                  <a:schemeClr val="bg1"/>
                </a:solidFill>
                <a:latin typeface="Proxima Nova Bold"/>
                <a:ea typeface="Proxima Nova Bold"/>
                <a:cs typeface="Proxima Nova Bold"/>
                <a:sym typeface="Proxima Nova Bold"/>
              </a:rPr>
              <a:t>ntelligens </a:t>
            </a:r>
          </a:p>
          <a:p>
            <a:pPr algn="ctr"/>
            <a:r>
              <a:rPr lang="sv-FI" sz="3200">
                <a:solidFill>
                  <a:schemeClr val="bg1"/>
                </a:solidFill>
                <a:latin typeface="Georgia" panose="02040502050405020303" pitchFamily="18" charset="0"/>
                <a:ea typeface="Proxima Nova Bold"/>
                <a:cs typeface="Proxima Nova Bold"/>
                <a:sym typeface="Proxima Nova Bold"/>
              </a:rPr>
              <a:t>att kunna uppfatta, lära och göra saker med det man lärt sig</a:t>
            </a:r>
            <a:endParaRPr lang="sv-FI" sz="3200">
              <a:solidFill>
                <a:schemeClr val="bg1"/>
              </a:solidFill>
              <a:latin typeface="Georgia" panose="02040502050405020303" pitchFamily="18" charset="0"/>
              <a:ea typeface="Proxima Nova Bold"/>
              <a:cs typeface="Proxima Nova Bold"/>
            </a:endParaRPr>
          </a:p>
        </p:txBody>
      </p:sp>
      <p:pic>
        <p:nvPicPr>
          <p:cNvPr id="12" name="Bildobjekt 11">
            <a:extLst>
              <a:ext uri="{FF2B5EF4-FFF2-40B4-BE49-F238E27FC236}">
                <a16:creationId xmlns:a16="http://schemas.microsoft.com/office/drawing/2014/main" id="{358B4422-E4D0-3E54-8165-28509E83229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14774" y="6434835"/>
            <a:ext cx="5270658" cy="2964745"/>
          </a:xfrm>
          <a:prstGeom prst="rect">
            <a:avLst/>
          </a:prstGeom>
        </p:spPr>
      </p:pic>
      <p:pic>
        <p:nvPicPr>
          <p:cNvPr id="16" name="Bildobjekt 15">
            <a:extLst>
              <a:ext uri="{FF2B5EF4-FFF2-40B4-BE49-F238E27FC236}">
                <a16:creationId xmlns:a16="http://schemas.microsoft.com/office/drawing/2014/main" id="{3AAF7516-BD97-3C63-28C1-A19A8BFC9BD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18237" y="6527068"/>
            <a:ext cx="3348684" cy="1883635"/>
          </a:xfrm>
          <a:prstGeom prst="rect">
            <a:avLst/>
          </a:prstGeom>
        </p:spPr>
      </p:pic>
      <p:pic>
        <p:nvPicPr>
          <p:cNvPr id="18" name="Bildobjekt 17" descr="En bild som visar design, svart och vit, monokrom&#10;&#10;Automatiskt genererad beskrivning med låg exakthet">
            <a:extLst>
              <a:ext uri="{FF2B5EF4-FFF2-40B4-BE49-F238E27FC236}">
                <a16:creationId xmlns:a16="http://schemas.microsoft.com/office/drawing/2014/main" id="{0387C07C-ABDC-4B2F-DD66-81A8BE66E7D6}"/>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rot="1160542">
            <a:off x="3301058" y="6117686"/>
            <a:ext cx="1893301" cy="2767134"/>
          </a:xfrm>
          <a:prstGeom prst="rect">
            <a:avLst/>
          </a:prstGeom>
        </p:spPr>
      </p:pic>
      <p:pic>
        <p:nvPicPr>
          <p:cNvPr id="22" name="Bildobjekt 21" descr="En bild som visar skiss, linjeritning, konst&#10;&#10;Automatiskt genererad beskrivning">
            <a:extLst>
              <a:ext uri="{FF2B5EF4-FFF2-40B4-BE49-F238E27FC236}">
                <a16:creationId xmlns:a16="http://schemas.microsoft.com/office/drawing/2014/main" id="{0A2CEF6F-34CC-1123-6046-2ADE64CDEEC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82300" y="5767840"/>
            <a:ext cx="5959874" cy="335242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1E2E4"/>
        </a:solidFill>
        <a:effectLst/>
      </p:bgPr>
    </p:bg>
    <p:spTree>
      <p:nvGrpSpPr>
        <p:cNvPr id="1" name=""/>
        <p:cNvGrpSpPr/>
        <p:nvPr/>
      </p:nvGrpSpPr>
      <p:grpSpPr>
        <a:xfrm>
          <a:off x="0" y="0"/>
          <a:ext cx="0" cy="0"/>
          <a:chOff x="0" y="0"/>
          <a:chExt cx="0" cy="0"/>
        </a:xfrm>
      </p:grpSpPr>
      <p:pic>
        <p:nvPicPr>
          <p:cNvPr id="47" name="Bildobjekt 46">
            <a:extLst>
              <a:ext uri="{FF2B5EF4-FFF2-40B4-BE49-F238E27FC236}">
                <a16:creationId xmlns:a16="http://schemas.microsoft.com/office/drawing/2014/main" id="{BAAB25F5-46F4-618E-7256-A5B479FE517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318531"/>
            <a:ext cx="7772400" cy="4371975"/>
          </a:xfrm>
          <a:prstGeom prst="rect">
            <a:avLst/>
          </a:prstGeom>
        </p:spPr>
      </p:pic>
      <p:grpSp>
        <p:nvGrpSpPr>
          <p:cNvPr id="27" name="Grupp 26">
            <a:extLst>
              <a:ext uri="{FF2B5EF4-FFF2-40B4-BE49-F238E27FC236}">
                <a16:creationId xmlns:a16="http://schemas.microsoft.com/office/drawing/2014/main" id="{6D7D6D7A-E0ED-07E5-B691-54EB0D4F55EC}"/>
              </a:ext>
            </a:extLst>
          </p:cNvPr>
          <p:cNvGrpSpPr/>
          <p:nvPr/>
        </p:nvGrpSpPr>
        <p:grpSpPr>
          <a:xfrm>
            <a:off x="419880" y="3587628"/>
            <a:ext cx="5108028" cy="6123931"/>
            <a:chOff x="233961" y="2862414"/>
            <a:chExt cx="4229964" cy="5038939"/>
          </a:xfrm>
        </p:grpSpPr>
        <p:pic>
          <p:nvPicPr>
            <p:cNvPr id="15" name="Bildobjekt 14" descr="En bild som visar tecknad serie, leksak&#10;&#10;Automatiskt genererad beskrivning">
              <a:extLst>
                <a:ext uri="{FF2B5EF4-FFF2-40B4-BE49-F238E27FC236}">
                  <a16:creationId xmlns:a16="http://schemas.microsoft.com/office/drawing/2014/main" id="{F23BB1A5-5360-F8BC-D861-D4C106851DFD}"/>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67000"/>
                      </a14:imgEffect>
                    </a14:imgLayer>
                  </a14:imgProps>
                </a:ext>
                <a:ext uri="{28A0092B-C50C-407E-A947-70E740481C1C}">
                  <a14:useLocalDpi xmlns:a14="http://schemas.microsoft.com/office/drawing/2010/main"/>
                </a:ext>
              </a:extLst>
            </a:blip>
            <a:srcRect/>
            <a:stretch/>
          </p:blipFill>
          <p:spPr>
            <a:xfrm flipH="1">
              <a:off x="233961" y="2862414"/>
              <a:ext cx="4229964" cy="5038939"/>
            </a:xfrm>
            <a:prstGeom prst="rect">
              <a:avLst/>
            </a:prstGeom>
          </p:spPr>
        </p:pic>
        <p:grpSp>
          <p:nvGrpSpPr>
            <p:cNvPr id="17" name="Grupp 16">
              <a:extLst>
                <a:ext uri="{FF2B5EF4-FFF2-40B4-BE49-F238E27FC236}">
                  <a16:creationId xmlns:a16="http://schemas.microsoft.com/office/drawing/2014/main" id="{6B0456FB-E88D-75EA-2004-C46528E33FDB}"/>
                </a:ext>
              </a:extLst>
            </p:cNvPr>
            <p:cNvGrpSpPr/>
            <p:nvPr/>
          </p:nvGrpSpPr>
          <p:grpSpPr>
            <a:xfrm flipH="1">
              <a:off x="846665" y="3505200"/>
              <a:ext cx="3047999" cy="2388215"/>
              <a:chOff x="14971263" y="2652189"/>
              <a:chExt cx="2814158" cy="2292960"/>
            </a:xfrm>
          </p:grpSpPr>
          <p:sp>
            <p:nvSpPr>
              <p:cNvPr id="18" name="Freeform 5">
                <a:extLst>
                  <a:ext uri="{FF2B5EF4-FFF2-40B4-BE49-F238E27FC236}">
                    <a16:creationId xmlns:a16="http://schemas.microsoft.com/office/drawing/2014/main" id="{0E163888-7D98-DA56-E306-5923E5C5D8CC}"/>
                  </a:ext>
                </a:extLst>
              </p:cNvPr>
              <p:cNvSpPr/>
              <p:nvPr/>
            </p:nvSpPr>
            <p:spPr>
              <a:xfrm>
                <a:off x="14971263" y="2652189"/>
                <a:ext cx="2814158" cy="2292960"/>
              </a:xfrm>
              <a:custGeom>
                <a:avLst/>
                <a:gdLst/>
                <a:ahLst/>
                <a:cxnLst/>
                <a:rect l="l" t="t" r="r" b="b"/>
                <a:pathLst>
                  <a:path w="2814158" h="2292960">
                    <a:moveTo>
                      <a:pt x="0" y="0"/>
                    </a:moveTo>
                    <a:lnTo>
                      <a:pt x="2814158" y="0"/>
                    </a:lnTo>
                    <a:lnTo>
                      <a:pt x="2814158" y="2292959"/>
                    </a:lnTo>
                    <a:lnTo>
                      <a:pt x="0" y="2292959"/>
                    </a:lnTo>
                    <a:lnTo>
                      <a:pt x="0" y="0"/>
                    </a:lnTo>
                    <a:close/>
                  </a:path>
                </a:pathLst>
              </a:custGeom>
              <a:blipFill>
                <a:blip r:embed="rId6" cstate="hqprint">
                  <a:extLst>
                    <a:ext uri="{28A0092B-C50C-407E-A947-70E740481C1C}">
                      <a14:useLocalDpi xmlns:a14="http://schemas.microsoft.com/office/drawing/2010/main"/>
                    </a:ext>
                  </a:extLst>
                </a:blip>
                <a:stretch>
                  <a:fillRect/>
                </a:stretch>
              </a:blipFill>
            </p:spPr>
            <p:txBody>
              <a:bodyPr/>
              <a:lstStyle/>
              <a:p>
                <a:endParaRPr lang="sv-FI"/>
              </a:p>
            </p:txBody>
          </p:sp>
          <p:sp>
            <p:nvSpPr>
              <p:cNvPr id="19" name="Freeform 8">
                <a:extLst>
                  <a:ext uri="{FF2B5EF4-FFF2-40B4-BE49-F238E27FC236}">
                    <a16:creationId xmlns:a16="http://schemas.microsoft.com/office/drawing/2014/main" id="{30F58BEF-DE59-1156-F58F-EADEA766BA50}"/>
                  </a:ext>
                </a:extLst>
              </p:cNvPr>
              <p:cNvSpPr/>
              <p:nvPr/>
            </p:nvSpPr>
            <p:spPr>
              <a:xfrm>
                <a:off x="15520484" y="3957331"/>
                <a:ext cx="1623351" cy="586435"/>
              </a:xfrm>
              <a:custGeom>
                <a:avLst/>
                <a:gdLst/>
                <a:ahLst/>
                <a:cxnLst/>
                <a:rect l="l" t="t" r="r" b="b"/>
                <a:pathLst>
                  <a:path w="1623351" h="586435">
                    <a:moveTo>
                      <a:pt x="0" y="0"/>
                    </a:moveTo>
                    <a:lnTo>
                      <a:pt x="1623351" y="0"/>
                    </a:lnTo>
                    <a:lnTo>
                      <a:pt x="1623351" y="586435"/>
                    </a:lnTo>
                    <a:lnTo>
                      <a:pt x="0" y="58643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sv-FI"/>
              </a:p>
            </p:txBody>
          </p:sp>
          <p:grpSp>
            <p:nvGrpSpPr>
              <p:cNvPr id="20" name="Group 10">
                <a:extLst>
                  <a:ext uri="{FF2B5EF4-FFF2-40B4-BE49-F238E27FC236}">
                    <a16:creationId xmlns:a16="http://schemas.microsoft.com/office/drawing/2014/main" id="{FE895A72-B288-72FB-5080-92E354038493}"/>
                  </a:ext>
                </a:extLst>
              </p:cNvPr>
              <p:cNvGrpSpPr/>
              <p:nvPr/>
            </p:nvGrpSpPr>
            <p:grpSpPr>
              <a:xfrm>
                <a:off x="15559807" y="4009191"/>
                <a:ext cx="501764" cy="501764"/>
                <a:chOff x="0" y="0"/>
                <a:chExt cx="812800" cy="812800"/>
              </a:xfrm>
            </p:grpSpPr>
            <p:sp>
              <p:nvSpPr>
                <p:cNvPr id="25" name="Freeform 11">
                  <a:extLst>
                    <a:ext uri="{FF2B5EF4-FFF2-40B4-BE49-F238E27FC236}">
                      <a16:creationId xmlns:a16="http://schemas.microsoft.com/office/drawing/2014/main" id="{72C7898E-EC3E-C109-5E0E-9F57640B278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7ED"/>
                </a:solidFill>
              </p:spPr>
              <p:txBody>
                <a:bodyPr/>
                <a:lstStyle/>
                <a:p>
                  <a:endParaRPr lang="sv-FI"/>
                </a:p>
              </p:txBody>
            </p:sp>
            <p:sp>
              <p:nvSpPr>
                <p:cNvPr id="26" name="TextBox 12">
                  <a:extLst>
                    <a:ext uri="{FF2B5EF4-FFF2-40B4-BE49-F238E27FC236}">
                      <a16:creationId xmlns:a16="http://schemas.microsoft.com/office/drawing/2014/main" id="{DA664B4F-278D-B44C-BD3C-E9231C5CB047}"/>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1" name="Group 13">
                <a:extLst>
                  <a:ext uri="{FF2B5EF4-FFF2-40B4-BE49-F238E27FC236}">
                    <a16:creationId xmlns:a16="http://schemas.microsoft.com/office/drawing/2014/main" id="{9127B426-367E-BA36-1E13-BCB705E9997B}"/>
                  </a:ext>
                </a:extLst>
              </p:cNvPr>
              <p:cNvGrpSpPr/>
              <p:nvPr/>
            </p:nvGrpSpPr>
            <p:grpSpPr>
              <a:xfrm>
                <a:off x="16632545" y="3985906"/>
                <a:ext cx="501764" cy="501764"/>
                <a:chOff x="0" y="0"/>
                <a:chExt cx="812800" cy="812800"/>
              </a:xfrm>
            </p:grpSpPr>
            <p:sp>
              <p:nvSpPr>
                <p:cNvPr id="23" name="Freeform 14">
                  <a:extLst>
                    <a:ext uri="{FF2B5EF4-FFF2-40B4-BE49-F238E27FC236}">
                      <a16:creationId xmlns:a16="http://schemas.microsoft.com/office/drawing/2014/main" id="{4319A4F3-B137-2E5F-E76E-B1FD495DAD1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7ED"/>
                </a:solidFill>
              </p:spPr>
              <p:txBody>
                <a:bodyPr/>
                <a:lstStyle/>
                <a:p>
                  <a:endParaRPr lang="sv-FI"/>
                </a:p>
              </p:txBody>
            </p:sp>
            <p:sp>
              <p:nvSpPr>
                <p:cNvPr id="24" name="TextBox 15">
                  <a:extLst>
                    <a:ext uri="{FF2B5EF4-FFF2-40B4-BE49-F238E27FC236}">
                      <a16:creationId xmlns:a16="http://schemas.microsoft.com/office/drawing/2014/main" id="{A7E5F5E2-C6F7-02FC-A52C-D15054AC251C}"/>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2" name="Freeform 16">
                <a:extLst>
                  <a:ext uri="{FF2B5EF4-FFF2-40B4-BE49-F238E27FC236}">
                    <a16:creationId xmlns:a16="http://schemas.microsoft.com/office/drawing/2014/main" id="{15F59BA6-D8ED-408C-E874-F4285F91D356}"/>
                  </a:ext>
                </a:extLst>
              </p:cNvPr>
              <p:cNvSpPr/>
              <p:nvPr/>
            </p:nvSpPr>
            <p:spPr>
              <a:xfrm>
                <a:off x="15457364" y="4022562"/>
                <a:ext cx="1720454" cy="350543"/>
              </a:xfrm>
              <a:custGeom>
                <a:avLst/>
                <a:gdLst/>
                <a:ahLst/>
                <a:cxnLst/>
                <a:rect l="l" t="t" r="r" b="b"/>
                <a:pathLst>
                  <a:path w="1720454" h="350543">
                    <a:moveTo>
                      <a:pt x="0" y="0"/>
                    </a:moveTo>
                    <a:lnTo>
                      <a:pt x="1720455" y="0"/>
                    </a:lnTo>
                    <a:lnTo>
                      <a:pt x="1720455" y="350542"/>
                    </a:lnTo>
                    <a:lnTo>
                      <a:pt x="0" y="35054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sv-FI"/>
              </a:p>
            </p:txBody>
          </p:sp>
        </p:grpSp>
      </p:grpSp>
      <p:pic>
        <p:nvPicPr>
          <p:cNvPr id="30" name="Bildobjekt 29" descr="En bild som visar skärmbild, svart, design&#10;&#10;Automatiskt genererad beskrivning">
            <a:extLst>
              <a:ext uri="{FF2B5EF4-FFF2-40B4-BE49-F238E27FC236}">
                <a16:creationId xmlns:a16="http://schemas.microsoft.com/office/drawing/2014/main" id="{E7CAC91D-E110-C6EA-3D71-92B1D17B57E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355313">
            <a:off x="6495684" y="-880899"/>
            <a:ext cx="12048797" cy="12048797"/>
          </a:xfrm>
          <a:prstGeom prst="rect">
            <a:avLst/>
          </a:prstGeom>
        </p:spPr>
      </p:pic>
      <p:sp>
        <p:nvSpPr>
          <p:cNvPr id="31" name="TextBox 9">
            <a:extLst>
              <a:ext uri="{FF2B5EF4-FFF2-40B4-BE49-F238E27FC236}">
                <a16:creationId xmlns:a16="http://schemas.microsoft.com/office/drawing/2014/main" id="{B7A18A79-1C95-027C-4565-4C8F13F40648}"/>
              </a:ext>
            </a:extLst>
          </p:cNvPr>
          <p:cNvSpPr txBox="1"/>
          <p:nvPr/>
        </p:nvSpPr>
        <p:spPr>
          <a:xfrm>
            <a:off x="1650680" y="2198394"/>
            <a:ext cx="5108028" cy="1075936"/>
          </a:xfrm>
          <a:prstGeom prst="rect">
            <a:avLst/>
          </a:prstGeom>
        </p:spPr>
        <p:txBody>
          <a:bodyPr wrap="square" lIns="0" tIns="0" rIns="0" bIns="0" rtlCol="0" anchor="t">
            <a:spAutoFit/>
          </a:bodyPr>
          <a:lstStyle/>
          <a:p>
            <a:pPr>
              <a:lnSpc>
                <a:spcPts val="8977"/>
              </a:lnSpc>
            </a:pPr>
            <a:r>
              <a:rPr lang="en-US" sz="6400" b="1" err="1">
                <a:solidFill>
                  <a:schemeClr val="tx1">
                    <a:lumMod val="85000"/>
                    <a:lumOff val="15000"/>
                  </a:schemeClr>
                </a:solidFill>
                <a:ea typeface="+mn-lt"/>
                <a:cs typeface="FUTURA MEDIUM"/>
                <a:sym typeface="Proxima Nova Bold"/>
              </a:rPr>
              <a:t>Videodags</a:t>
            </a:r>
            <a:r>
              <a:rPr lang="en-US" sz="6400" b="1">
                <a:solidFill>
                  <a:schemeClr val="tx1">
                    <a:lumMod val="85000"/>
                    <a:lumOff val="15000"/>
                  </a:schemeClr>
                </a:solidFill>
                <a:latin typeface="FUTURA MEDIUM" panose="020B0602020204020303" pitchFamily="34" charset="-79"/>
                <a:ea typeface="Proxima Nova Bold"/>
                <a:cs typeface="FUTURA MEDIUM"/>
                <a:sym typeface="Proxima Nova Bold"/>
              </a:rPr>
              <a:t>!</a:t>
            </a:r>
          </a:p>
        </p:txBody>
      </p:sp>
      <p:sp>
        <p:nvSpPr>
          <p:cNvPr id="3" name="TextBox 2">
            <a:extLst>
              <a:ext uri="{FF2B5EF4-FFF2-40B4-BE49-F238E27FC236}">
                <a16:creationId xmlns:a16="http://schemas.microsoft.com/office/drawing/2014/main" id="{D993F56E-5C91-7FA8-7520-7D7EA47DD64D}"/>
              </a:ext>
            </a:extLst>
          </p:cNvPr>
          <p:cNvSpPr txBox="1"/>
          <p:nvPr/>
        </p:nvSpPr>
        <p:spPr>
          <a:xfrm rot="360000">
            <a:off x="7810500" y="6877050"/>
            <a:ext cx="8020050" cy="10464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a:solidFill>
                  <a:schemeClr val="bg1"/>
                </a:solidFill>
                <a:ea typeface="Calibri"/>
                <a:cs typeface="Calibri"/>
                <a:hlinkClick r:id="rId12">
                  <a:extLst>
                    <a:ext uri="{A12FA001-AC4F-418D-AE19-62706E023703}">
                      <ahyp:hlinkClr xmlns:ahyp="http://schemas.microsoft.com/office/drawing/2018/hyperlinkcolor" val="tx"/>
                    </a:ext>
                  </a:extLst>
                </a:hlinkClick>
              </a:rPr>
              <a:t>https://youtu.be/MSQa7G_LdSM</a:t>
            </a:r>
            <a:endParaRPr lang="en-US">
              <a:solidFill>
                <a:schemeClr val="bg1"/>
              </a:solidFill>
              <a:ea typeface="Calibri"/>
              <a:cs typeface="Calibri"/>
              <a:hlinkClick r:id="rId12">
                <a:extLst>
                  <a:ext uri="{A12FA001-AC4F-418D-AE19-62706E023703}">
                    <ahyp:hlinkClr xmlns:ahyp="http://schemas.microsoft.com/office/drawing/2018/hyperlinkcolor" val="tx"/>
                  </a:ext>
                </a:extLst>
              </a:hlinkClick>
            </a:endParaRPr>
          </a:p>
          <a:p>
            <a:pPr algn="l"/>
            <a:endParaRPr lang="en-GB">
              <a:solidFill>
                <a:schemeClr val="bg1"/>
              </a:solidFill>
              <a:ea typeface="Calibri"/>
              <a:cs typeface="Calibri"/>
            </a:endParaRPr>
          </a:p>
        </p:txBody>
      </p:sp>
      <p:pic>
        <p:nvPicPr>
          <p:cNvPr id="2" name="Picture 1" descr="A drone flying in the sky&#10;&#10;Description automatically generated">
            <a:extLst>
              <a:ext uri="{FF2B5EF4-FFF2-40B4-BE49-F238E27FC236}">
                <a16:creationId xmlns:a16="http://schemas.microsoft.com/office/drawing/2014/main" id="{DC6EC1F5-6FFC-736B-30A9-BFDF63D5F482}"/>
              </a:ext>
            </a:extLst>
          </p:cNvPr>
          <p:cNvPicPr>
            <a:picLocks noChangeAspect="1"/>
          </p:cNvPicPr>
          <p:nvPr/>
        </p:nvPicPr>
        <p:blipFill>
          <a:blip r:embed="rId13"/>
          <a:stretch>
            <a:fillRect/>
          </a:stretch>
        </p:blipFill>
        <p:spPr>
          <a:xfrm rot="360000">
            <a:off x="7659533" y="1961993"/>
            <a:ext cx="8686800" cy="463465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Bildobjekt 23">
            <a:extLst>
              <a:ext uri="{FF2B5EF4-FFF2-40B4-BE49-F238E27FC236}">
                <a16:creationId xmlns:a16="http://schemas.microsoft.com/office/drawing/2014/main" id="{A7C3A650-64B0-B5F2-7204-43CF77E4CD0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15"/>
            <a:ext cx="18423177" cy="10286308"/>
          </a:xfrm>
          <a:prstGeom prst="rect">
            <a:avLst/>
          </a:prstGeom>
        </p:spPr>
      </p:pic>
      <p:sp>
        <p:nvSpPr>
          <p:cNvPr id="25" name="Rektangel 24">
            <a:extLst>
              <a:ext uri="{FF2B5EF4-FFF2-40B4-BE49-F238E27FC236}">
                <a16:creationId xmlns:a16="http://schemas.microsoft.com/office/drawing/2014/main" id="{C37DA4BF-5935-478B-CF3E-DF8DFF884713}"/>
              </a:ext>
            </a:extLst>
          </p:cNvPr>
          <p:cNvSpPr/>
          <p:nvPr/>
        </p:nvSpPr>
        <p:spPr>
          <a:xfrm>
            <a:off x="0" y="1907"/>
            <a:ext cx="18423177" cy="10285093"/>
          </a:xfrm>
          <a:prstGeom prst="rect">
            <a:avLst/>
          </a:prstGeom>
          <a:solidFill>
            <a:schemeClr val="tx1">
              <a:alpha val="290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a:p>
        </p:txBody>
      </p:sp>
      <p:sp>
        <p:nvSpPr>
          <p:cNvPr id="8" name="TextBox 4">
            <a:extLst>
              <a:ext uri="{FF2B5EF4-FFF2-40B4-BE49-F238E27FC236}">
                <a16:creationId xmlns:a16="http://schemas.microsoft.com/office/drawing/2014/main" id="{7DF7C5D3-EE15-AF4F-2C18-11246F13B11E}"/>
              </a:ext>
            </a:extLst>
          </p:cNvPr>
          <p:cNvSpPr txBox="1"/>
          <p:nvPr/>
        </p:nvSpPr>
        <p:spPr>
          <a:xfrm>
            <a:off x="1754283" y="1575584"/>
            <a:ext cx="14772164" cy="963982"/>
          </a:xfrm>
          <a:prstGeom prst="rect">
            <a:avLst/>
          </a:prstGeom>
        </p:spPr>
        <p:txBody>
          <a:bodyPr lIns="0" tIns="0" rIns="0" bIns="0" rtlCol="0" anchor="t">
            <a:spAutoFit/>
          </a:bodyPr>
          <a:lstStyle/>
          <a:p>
            <a:pPr algn="ctr">
              <a:lnSpc>
                <a:spcPts val="7279"/>
              </a:lnSpc>
              <a:spcBef>
                <a:spcPct val="0"/>
              </a:spcBef>
            </a:pPr>
            <a:r>
              <a:rPr lang="sv-FI" sz="6400" b="1">
                <a:solidFill>
                  <a:schemeClr val="bg1"/>
                </a:solidFill>
                <a:latin typeface="FUTURA MEDIUM" panose="020B0602020204020303" pitchFamily="34" charset="-79"/>
                <a:cs typeface="FUTURA MEDIUM" panose="020B0602020204020303" pitchFamily="34" charset="-79"/>
                <a:sym typeface="Proxima Nova Bold"/>
              </a:rPr>
              <a:t>Vad är maskininlärning?</a:t>
            </a:r>
            <a:endParaRPr lang="sv-FI" sz="6400">
              <a:solidFill>
                <a:schemeClr val="bg1"/>
              </a:solidFill>
              <a:latin typeface="Futura Medium" panose="020B0602020204020303" pitchFamily="34" charset="-79"/>
              <a:ea typeface="Calibri"/>
              <a:cs typeface="Futura Medium" panose="020B0602020204020303" pitchFamily="34" charset="-79"/>
            </a:endParaRPr>
          </a:p>
        </p:txBody>
      </p:sp>
      <p:grpSp>
        <p:nvGrpSpPr>
          <p:cNvPr id="2" name="Grupp 1">
            <a:extLst>
              <a:ext uri="{FF2B5EF4-FFF2-40B4-BE49-F238E27FC236}">
                <a16:creationId xmlns:a16="http://schemas.microsoft.com/office/drawing/2014/main" id="{136E49B5-A0EB-A58C-B45F-5088C7870CD0}"/>
              </a:ext>
            </a:extLst>
          </p:cNvPr>
          <p:cNvGrpSpPr/>
          <p:nvPr/>
        </p:nvGrpSpPr>
        <p:grpSpPr>
          <a:xfrm>
            <a:off x="-1076680" y="399747"/>
            <a:ext cx="20539199" cy="13159285"/>
            <a:chOff x="-1076680" y="399747"/>
            <a:chExt cx="20539199" cy="13159285"/>
          </a:xfrm>
        </p:grpSpPr>
        <p:pic>
          <p:nvPicPr>
            <p:cNvPr id="13" name="Bildobjekt 12" descr="En bild som visar siluett&#10;&#10;Automatiskt genererad beskrivning">
              <a:extLst>
                <a:ext uri="{FF2B5EF4-FFF2-40B4-BE49-F238E27FC236}">
                  <a16:creationId xmlns:a16="http://schemas.microsoft.com/office/drawing/2014/main" id="{AB570141-416E-C933-1DBF-314B6C2B1438}"/>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31000"/>
                      </a14:imgEffect>
                    </a14:imgLayer>
                  </a14:imgProps>
                </a:ext>
                <a:ext uri="{28A0092B-C50C-407E-A947-70E740481C1C}">
                  <a14:useLocalDpi xmlns:a14="http://schemas.microsoft.com/office/drawing/2010/main"/>
                </a:ext>
              </a:extLst>
            </a:blip>
            <a:stretch>
              <a:fillRect/>
            </a:stretch>
          </p:blipFill>
          <p:spPr>
            <a:xfrm rot="4593384">
              <a:off x="-1330442" y="653509"/>
              <a:ext cx="13159285" cy="12651762"/>
            </a:xfrm>
            <a:prstGeom prst="rect">
              <a:avLst/>
            </a:prstGeom>
          </p:spPr>
        </p:pic>
        <p:pic>
          <p:nvPicPr>
            <p:cNvPr id="11" name="Bildobjekt 10">
              <a:extLst>
                <a:ext uri="{FF2B5EF4-FFF2-40B4-BE49-F238E27FC236}">
                  <a16:creationId xmlns:a16="http://schemas.microsoft.com/office/drawing/2014/main" id="{FACB4C2D-47B2-6E56-1078-628673D49E5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20202898">
              <a:off x="1312643" y="4340231"/>
              <a:ext cx="2172973" cy="1830458"/>
            </a:xfrm>
            <a:prstGeom prst="rect">
              <a:avLst/>
            </a:prstGeom>
          </p:spPr>
        </p:pic>
        <p:pic>
          <p:nvPicPr>
            <p:cNvPr id="14" name="Bildobjekt 13">
              <a:extLst>
                <a:ext uri="{FF2B5EF4-FFF2-40B4-BE49-F238E27FC236}">
                  <a16:creationId xmlns:a16="http://schemas.microsoft.com/office/drawing/2014/main" id="{46AB1DAC-FAB7-6D03-E789-B888A203BE76}"/>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rot="13535739">
              <a:off x="2655332" y="4891974"/>
              <a:ext cx="2458701" cy="2551505"/>
            </a:xfrm>
            <a:prstGeom prst="rect">
              <a:avLst/>
            </a:prstGeom>
          </p:spPr>
        </p:pic>
        <p:pic>
          <p:nvPicPr>
            <p:cNvPr id="15" name="Bildobjekt 14">
              <a:extLst>
                <a:ext uri="{FF2B5EF4-FFF2-40B4-BE49-F238E27FC236}">
                  <a16:creationId xmlns:a16="http://schemas.microsoft.com/office/drawing/2014/main" id="{47E6F017-A4A4-244E-EA6B-C4D3FA4F11FC}"/>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rot="1822372">
              <a:off x="4746897" y="7053610"/>
              <a:ext cx="1399390" cy="1579544"/>
            </a:xfrm>
            <a:prstGeom prst="rect">
              <a:avLst/>
            </a:prstGeom>
          </p:spPr>
        </p:pic>
        <p:pic>
          <p:nvPicPr>
            <p:cNvPr id="17" name="Bildobjekt 16">
              <a:extLst>
                <a:ext uri="{FF2B5EF4-FFF2-40B4-BE49-F238E27FC236}">
                  <a16:creationId xmlns:a16="http://schemas.microsoft.com/office/drawing/2014/main" id="{9D3AC0BD-97F1-1DC3-0268-D0D7BE3EA1E4}"/>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rot="20345776">
              <a:off x="-435468" y="4735361"/>
              <a:ext cx="2371683" cy="3719420"/>
            </a:xfrm>
            <a:prstGeom prst="rect">
              <a:avLst/>
            </a:prstGeom>
          </p:spPr>
        </p:pic>
        <p:pic>
          <p:nvPicPr>
            <p:cNvPr id="19" name="Bildobjekt 18">
              <a:extLst>
                <a:ext uri="{FF2B5EF4-FFF2-40B4-BE49-F238E27FC236}">
                  <a16:creationId xmlns:a16="http://schemas.microsoft.com/office/drawing/2014/main" id="{FE123725-9595-3AB4-7B15-D0CBC5B0BDCA}"/>
                </a:ext>
              </a:extLst>
            </p:cNvPr>
            <p:cNvPicPr>
              <a:picLocks noChangeAspect="1"/>
            </p:cNvPicPr>
            <p:nvPr/>
          </p:nvPicPr>
          <p:blipFill>
            <a:blip r:embed="rId10" cstate="screen">
              <a:extLst>
                <a:ext uri="{28A0092B-C50C-407E-A947-70E740481C1C}">
                  <a14:useLocalDpi xmlns:a14="http://schemas.microsoft.com/office/drawing/2010/main"/>
                </a:ext>
              </a:extLst>
            </a:blip>
            <a:srcRect b="-306"/>
            <a:stretch/>
          </p:blipFill>
          <p:spPr>
            <a:xfrm rot="1061919">
              <a:off x="6463273" y="4928576"/>
              <a:ext cx="1250780" cy="2230947"/>
            </a:xfrm>
            <a:prstGeom prst="rect">
              <a:avLst/>
            </a:prstGeom>
          </p:spPr>
        </p:pic>
        <p:pic>
          <p:nvPicPr>
            <p:cNvPr id="21" name="Bildobjekt 20">
              <a:extLst>
                <a:ext uri="{FF2B5EF4-FFF2-40B4-BE49-F238E27FC236}">
                  <a16:creationId xmlns:a16="http://schemas.microsoft.com/office/drawing/2014/main" id="{5CE82926-90C9-7F7B-6E62-2C9C54AD87C7}"/>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rot="1002263">
              <a:off x="593628" y="7425213"/>
              <a:ext cx="1620840" cy="2384259"/>
            </a:xfrm>
            <a:prstGeom prst="rect">
              <a:avLst/>
            </a:prstGeom>
          </p:spPr>
        </p:pic>
        <p:pic>
          <p:nvPicPr>
            <p:cNvPr id="23" name="Bildobjekt 22">
              <a:extLst>
                <a:ext uri="{FF2B5EF4-FFF2-40B4-BE49-F238E27FC236}">
                  <a16:creationId xmlns:a16="http://schemas.microsoft.com/office/drawing/2014/main" id="{611123F0-7EBA-B95C-38C5-3DF247F817C7}"/>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754283" y="6979390"/>
              <a:ext cx="2332150" cy="1311835"/>
            </a:xfrm>
            <a:prstGeom prst="rect">
              <a:avLst/>
            </a:prstGeom>
          </p:spPr>
        </p:pic>
        <p:pic>
          <p:nvPicPr>
            <p:cNvPr id="26" name="Bildobjekt 25">
              <a:extLst>
                <a:ext uri="{FF2B5EF4-FFF2-40B4-BE49-F238E27FC236}">
                  <a16:creationId xmlns:a16="http://schemas.microsoft.com/office/drawing/2014/main" id="{A61EBCCA-2C2E-3E8E-65C3-961B718F5F32}"/>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951606" y="7242578"/>
              <a:ext cx="1614621" cy="908225"/>
            </a:xfrm>
            <a:prstGeom prst="rect">
              <a:avLst/>
            </a:prstGeom>
          </p:spPr>
        </p:pic>
        <p:pic>
          <p:nvPicPr>
            <p:cNvPr id="27" name="Bildobjekt 26">
              <a:extLst>
                <a:ext uri="{FF2B5EF4-FFF2-40B4-BE49-F238E27FC236}">
                  <a16:creationId xmlns:a16="http://schemas.microsoft.com/office/drawing/2014/main" id="{E11C4D97-1C43-1919-D337-BED43FAEE5E1}"/>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720169" y="6984217"/>
              <a:ext cx="1414226" cy="795503"/>
            </a:xfrm>
            <a:prstGeom prst="rect">
              <a:avLst/>
            </a:prstGeom>
          </p:spPr>
        </p:pic>
        <p:pic>
          <p:nvPicPr>
            <p:cNvPr id="28" name="Bildobjekt 27">
              <a:extLst>
                <a:ext uri="{FF2B5EF4-FFF2-40B4-BE49-F238E27FC236}">
                  <a16:creationId xmlns:a16="http://schemas.microsoft.com/office/drawing/2014/main" id="{452B395D-4323-E06C-1DE8-1B24A11261C3}"/>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434860" y="6638090"/>
              <a:ext cx="918203" cy="516490"/>
            </a:xfrm>
            <a:prstGeom prst="rect">
              <a:avLst/>
            </a:prstGeom>
          </p:spPr>
        </p:pic>
        <p:pic>
          <p:nvPicPr>
            <p:cNvPr id="29" name="Bildobjekt 28">
              <a:extLst>
                <a:ext uri="{FF2B5EF4-FFF2-40B4-BE49-F238E27FC236}">
                  <a16:creationId xmlns:a16="http://schemas.microsoft.com/office/drawing/2014/main" id="{56EFAAEC-8BDD-8E07-80C5-2DD167ADA703}"/>
                </a:ext>
              </a:extLst>
            </p:cNvPr>
            <p:cNvPicPr>
              <a:picLocks noChangeAspect="1"/>
            </p:cNvPicPr>
            <p:nvPr/>
          </p:nvPicPr>
          <p:blipFill>
            <a:blip r:embed="rId16" cstate="screen">
              <a:extLst>
                <a:ext uri="{28A0092B-C50C-407E-A947-70E740481C1C}">
                  <a14:useLocalDpi xmlns:a14="http://schemas.microsoft.com/office/drawing/2010/main"/>
                </a:ext>
              </a:extLst>
            </a:blip>
            <a:srcRect/>
            <a:stretch/>
          </p:blipFill>
          <p:spPr>
            <a:xfrm>
              <a:off x="6065667" y="6896335"/>
              <a:ext cx="891114" cy="1005834"/>
            </a:xfrm>
            <a:prstGeom prst="rect">
              <a:avLst/>
            </a:prstGeom>
          </p:spPr>
        </p:pic>
        <p:pic>
          <p:nvPicPr>
            <p:cNvPr id="30" name="Bildobjekt 29">
              <a:extLst>
                <a:ext uri="{FF2B5EF4-FFF2-40B4-BE49-F238E27FC236}">
                  <a16:creationId xmlns:a16="http://schemas.microsoft.com/office/drawing/2014/main" id="{08EB27D9-8F12-E79C-BC1A-21AA777FF1D1}"/>
                </a:ext>
              </a:extLst>
            </p:cNvPr>
            <p:cNvPicPr>
              <a:picLocks noChangeAspect="1"/>
            </p:cNvPicPr>
            <p:nvPr/>
          </p:nvPicPr>
          <p:blipFill>
            <a:blip r:embed="rId17" cstate="screen">
              <a:extLst>
                <a:ext uri="{28A0092B-C50C-407E-A947-70E740481C1C}">
                  <a14:useLocalDpi xmlns:a14="http://schemas.microsoft.com/office/drawing/2010/main"/>
                </a:ext>
              </a:extLst>
            </a:blip>
            <a:srcRect/>
            <a:stretch/>
          </p:blipFill>
          <p:spPr>
            <a:xfrm rot="13535739">
              <a:off x="3577213" y="4848507"/>
              <a:ext cx="806698" cy="837147"/>
            </a:xfrm>
            <a:prstGeom prst="rect">
              <a:avLst/>
            </a:prstGeom>
          </p:spPr>
        </p:pic>
        <p:pic>
          <p:nvPicPr>
            <p:cNvPr id="3" name="Bildobjekt 2" descr="En bild som visar anteckningsbok, dator, Utdataenhet, Netbook&#10;&#10;Automatiskt genererad beskrivning">
              <a:extLst>
                <a:ext uri="{FF2B5EF4-FFF2-40B4-BE49-F238E27FC236}">
                  <a16:creationId xmlns:a16="http://schemas.microsoft.com/office/drawing/2014/main" id="{0F39D2C2-1CFC-C38A-CCD7-FBED9613F79F}"/>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6301828" y="2182539"/>
              <a:ext cx="13160691" cy="7402888"/>
            </a:xfrm>
            <a:prstGeom prst="rect">
              <a:avLst/>
            </a:prstGeom>
          </p:spPr>
        </p:pic>
      </p:grpSp>
    </p:spTree>
    <p:extLst>
      <p:ext uri="{BB962C8B-B14F-4D97-AF65-F5344CB8AC3E}">
        <p14:creationId xmlns:p14="http://schemas.microsoft.com/office/powerpoint/2010/main" val="1324956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52324"/>
        </a:solidFill>
        <a:effectLst/>
      </p:bgPr>
    </p:bg>
    <p:spTree>
      <p:nvGrpSpPr>
        <p:cNvPr id="1" name=""/>
        <p:cNvGrpSpPr/>
        <p:nvPr/>
      </p:nvGrpSpPr>
      <p:grpSpPr>
        <a:xfrm>
          <a:off x="0" y="0"/>
          <a:ext cx="0" cy="0"/>
          <a:chOff x="0" y="0"/>
          <a:chExt cx="0" cy="0"/>
        </a:xfrm>
      </p:grpSpPr>
      <p:pic>
        <p:nvPicPr>
          <p:cNvPr id="26" name="Bildobjekt 25" descr="En bild som visar Rektangel, skärmbild, svart, kvadrat&#10;&#10;Automatiskt genererad beskrivning">
            <a:extLst>
              <a:ext uri="{FF2B5EF4-FFF2-40B4-BE49-F238E27FC236}">
                <a16:creationId xmlns:a16="http://schemas.microsoft.com/office/drawing/2014/main" id="{66950DE4-AD21-6227-5148-2DCFA907020A}"/>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a:ext>
            </a:extLst>
          </a:blip>
          <a:stretch>
            <a:fillRect/>
          </a:stretch>
        </p:blipFill>
        <p:spPr>
          <a:xfrm>
            <a:off x="1798719" y="1347598"/>
            <a:ext cx="14266690" cy="8025013"/>
          </a:xfrm>
          <a:prstGeom prst="rect">
            <a:avLst/>
          </a:prstGeom>
        </p:spPr>
      </p:pic>
      <p:pic>
        <p:nvPicPr>
          <p:cNvPr id="18" name="Bildobjekt 17" descr="En bild som visar karta, text&#10;&#10;Automatiskt genererad beskrivning">
            <a:extLst>
              <a:ext uri="{FF2B5EF4-FFF2-40B4-BE49-F238E27FC236}">
                <a16:creationId xmlns:a16="http://schemas.microsoft.com/office/drawing/2014/main" id="{966FAEA5-0580-DBDB-6DB9-882AED0331A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2147409" y="2799990"/>
            <a:ext cx="2241177" cy="5511670"/>
          </a:xfrm>
          <a:prstGeom prst="rect">
            <a:avLst/>
          </a:prstGeom>
        </p:spPr>
      </p:pic>
      <p:pic>
        <p:nvPicPr>
          <p:cNvPr id="20" name="Bildobjekt 19" descr="En bild som visar text, karta&#10;&#10;Automatiskt genererad beskrivning">
            <a:extLst>
              <a:ext uri="{FF2B5EF4-FFF2-40B4-BE49-F238E27FC236}">
                <a16:creationId xmlns:a16="http://schemas.microsoft.com/office/drawing/2014/main" id="{83285D1A-87A7-65E5-D509-91C7105E558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3447101" y="2799989"/>
            <a:ext cx="2304789" cy="5521353"/>
          </a:xfrm>
          <a:prstGeom prst="rect">
            <a:avLst/>
          </a:prstGeom>
        </p:spPr>
      </p:pic>
      <p:pic>
        <p:nvPicPr>
          <p:cNvPr id="22" name="Bildobjekt 21" descr="En bild som visar karta, text, kartbok&#10;&#10;Automatiskt genererad beskrivning">
            <a:extLst>
              <a:ext uri="{FF2B5EF4-FFF2-40B4-BE49-F238E27FC236}">
                <a16:creationId xmlns:a16="http://schemas.microsoft.com/office/drawing/2014/main" id="{7A36EBB3-9DB6-07AB-E950-36049525DFD3}"/>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330175" y="2780623"/>
            <a:ext cx="2304789" cy="5531036"/>
          </a:xfrm>
          <a:prstGeom prst="rect">
            <a:avLst/>
          </a:prstGeom>
        </p:spPr>
      </p:pic>
      <p:pic>
        <p:nvPicPr>
          <p:cNvPr id="24" name="Bildobjekt 23" descr="En bild som visar karta, text&#10;&#10;Automatiskt genererad beskrivning">
            <a:extLst>
              <a:ext uri="{FF2B5EF4-FFF2-40B4-BE49-F238E27FC236}">
                <a16:creationId xmlns:a16="http://schemas.microsoft.com/office/drawing/2014/main" id="{4D5455D6-5851-9032-0E74-C394A9EAC24F}"/>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9270598" y="2780623"/>
            <a:ext cx="2241177" cy="5544286"/>
          </a:xfrm>
          <a:prstGeom prst="rect">
            <a:avLst/>
          </a:prstGeom>
        </p:spPr>
      </p:pic>
      <p:sp>
        <p:nvSpPr>
          <p:cNvPr id="5" name="TextBox 5"/>
          <p:cNvSpPr txBox="1"/>
          <p:nvPr/>
        </p:nvSpPr>
        <p:spPr>
          <a:xfrm>
            <a:off x="2021744" y="855236"/>
            <a:ext cx="14244511" cy="936154"/>
          </a:xfrm>
          <a:prstGeom prst="rect">
            <a:avLst/>
          </a:prstGeom>
        </p:spPr>
        <p:txBody>
          <a:bodyPr lIns="0" tIns="0" rIns="0" bIns="0" rtlCol="0" anchor="t">
            <a:spAutoFit/>
          </a:bodyPr>
          <a:lstStyle/>
          <a:p>
            <a:pPr algn="ctr">
              <a:lnSpc>
                <a:spcPts val="7279"/>
              </a:lnSpc>
              <a:spcBef>
                <a:spcPct val="0"/>
              </a:spcBef>
            </a:pPr>
            <a:r>
              <a:rPr lang="sv-FI" sz="6400" b="1">
                <a:solidFill>
                  <a:schemeClr val="bg1"/>
                </a:solidFill>
                <a:latin typeface="FUTURA MEDIUM" panose="020B0602020204020303" pitchFamily="34" charset="-79"/>
                <a:cs typeface="FUTURA MEDIUM" panose="020B0602020204020303" pitchFamily="34" charset="-79"/>
                <a:sym typeface="Proxima Nova Bold"/>
              </a:rPr>
              <a:t>Modell</a:t>
            </a:r>
            <a:endParaRPr lang="en-US" sz="6400">
              <a:solidFill>
                <a:schemeClr val="bg1"/>
              </a:solidFill>
              <a:latin typeface="Futura Medium" panose="020B0602020204020303" pitchFamily="34" charset="-79"/>
              <a:cs typeface="Futura Medium" panose="020B0602020204020303" pitchFamily="34" charset="-79"/>
            </a:endParaRPr>
          </a:p>
        </p:txBody>
      </p:sp>
      <p:pic>
        <p:nvPicPr>
          <p:cNvPr id="29" name="Bildobjekt 28" descr="En bild som visar cirkel, gem, svart och vit, stationär&#10;&#10;Automatiskt genererad beskrivning">
            <a:extLst>
              <a:ext uri="{FF2B5EF4-FFF2-40B4-BE49-F238E27FC236}">
                <a16:creationId xmlns:a16="http://schemas.microsoft.com/office/drawing/2014/main" id="{4E9DCCDC-2A1D-53A4-1788-BF08E9DD70B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20755104">
            <a:off x="12270107" y="337054"/>
            <a:ext cx="9148866" cy="5146237"/>
          </a:xfrm>
          <a:prstGeom prst="rect">
            <a:avLst/>
          </a:prstGeom>
        </p:spPr>
      </p:pic>
      <p:pic>
        <p:nvPicPr>
          <p:cNvPr id="31" name="Bildobjekt 30" descr="En bild som visar Grafik, skiss, svart och vit, design&#10;&#10;Automatiskt genererad beskrivning">
            <a:extLst>
              <a:ext uri="{FF2B5EF4-FFF2-40B4-BE49-F238E27FC236}">
                <a16:creationId xmlns:a16="http://schemas.microsoft.com/office/drawing/2014/main" id="{B597099C-D606-55A8-3E97-176988BF893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147525">
            <a:off x="-2294913" y="2955189"/>
            <a:ext cx="6952573" cy="3910822"/>
          </a:xfrm>
          <a:prstGeom prst="rect">
            <a:avLst/>
          </a:prstGeom>
        </p:spPr>
      </p:pic>
      <p:pic>
        <p:nvPicPr>
          <p:cNvPr id="33" name="Bildobjekt 32" descr="En bild som visar tecknad serie, leksak&#10;&#10;Automatiskt genererad beskrivning">
            <a:extLst>
              <a:ext uri="{FF2B5EF4-FFF2-40B4-BE49-F238E27FC236}">
                <a16:creationId xmlns:a16="http://schemas.microsoft.com/office/drawing/2014/main" id="{61250928-BB75-AD63-8787-E195FF3B024C}"/>
              </a:ext>
            </a:extLst>
          </p:cNvPr>
          <p:cNvPicPr>
            <a:picLocks noChangeAspect="1"/>
          </p:cNvPicPr>
          <p:nvPr/>
        </p:nvPicPr>
        <p:blipFill>
          <a:blip r:embed="rId11" cstate="screen">
            <a:extLst>
              <a:ext uri="{BEBA8EAE-BF5A-486C-A8C5-ECC9F3942E4B}">
                <a14:imgProps xmlns:a14="http://schemas.microsoft.com/office/drawing/2010/main">
                  <a14:imgLayer r:embed="rId12">
                    <a14:imgEffect>
                      <a14:saturation sat="67000"/>
                    </a14:imgEffect>
                  </a14:imgLayer>
                </a14:imgProps>
              </a:ext>
              <a:ext uri="{28A0092B-C50C-407E-A947-70E740481C1C}">
                <a14:useLocalDpi xmlns:a14="http://schemas.microsoft.com/office/drawing/2010/main"/>
              </a:ext>
            </a:extLst>
          </a:blip>
          <a:srcRect/>
          <a:stretch/>
        </p:blipFill>
        <p:spPr>
          <a:xfrm rot="20574717">
            <a:off x="12689320" y="4348976"/>
            <a:ext cx="6642613" cy="9012816"/>
          </a:xfrm>
          <a:prstGeom prst="rect">
            <a:avLst/>
          </a:prstGeom>
        </p:spPr>
      </p:pic>
      <p:grpSp>
        <p:nvGrpSpPr>
          <p:cNvPr id="34" name="Grupp 33">
            <a:extLst>
              <a:ext uri="{FF2B5EF4-FFF2-40B4-BE49-F238E27FC236}">
                <a16:creationId xmlns:a16="http://schemas.microsoft.com/office/drawing/2014/main" id="{9447990C-6515-249B-2762-36A209BA9202}"/>
              </a:ext>
            </a:extLst>
          </p:cNvPr>
          <p:cNvGrpSpPr/>
          <p:nvPr/>
        </p:nvGrpSpPr>
        <p:grpSpPr>
          <a:xfrm rot="20574717">
            <a:off x="13286954" y="5519547"/>
            <a:ext cx="4786489" cy="4271642"/>
            <a:chOff x="14971263" y="2652189"/>
            <a:chExt cx="2814158" cy="2292960"/>
          </a:xfrm>
        </p:grpSpPr>
        <p:sp>
          <p:nvSpPr>
            <p:cNvPr id="35" name="Freeform 5">
              <a:extLst>
                <a:ext uri="{FF2B5EF4-FFF2-40B4-BE49-F238E27FC236}">
                  <a16:creationId xmlns:a16="http://schemas.microsoft.com/office/drawing/2014/main" id="{11745955-8C25-FE61-9C3C-109E82500520}"/>
                </a:ext>
              </a:extLst>
            </p:cNvPr>
            <p:cNvSpPr/>
            <p:nvPr/>
          </p:nvSpPr>
          <p:spPr>
            <a:xfrm>
              <a:off x="14971263" y="2652189"/>
              <a:ext cx="2814158" cy="2292960"/>
            </a:xfrm>
            <a:custGeom>
              <a:avLst/>
              <a:gdLst/>
              <a:ahLst/>
              <a:cxnLst/>
              <a:rect l="l" t="t" r="r" b="b"/>
              <a:pathLst>
                <a:path w="2814158" h="2292960">
                  <a:moveTo>
                    <a:pt x="0" y="0"/>
                  </a:moveTo>
                  <a:lnTo>
                    <a:pt x="2814158" y="0"/>
                  </a:lnTo>
                  <a:lnTo>
                    <a:pt x="2814158" y="2292959"/>
                  </a:lnTo>
                  <a:lnTo>
                    <a:pt x="0" y="2292959"/>
                  </a:lnTo>
                  <a:lnTo>
                    <a:pt x="0" y="0"/>
                  </a:lnTo>
                  <a:close/>
                </a:path>
              </a:pathLst>
            </a:custGeom>
            <a:blipFill>
              <a:blip r:embed="rId13" cstate="hqprint">
                <a:extLst>
                  <a:ext uri="{28A0092B-C50C-407E-A947-70E740481C1C}">
                    <a14:useLocalDpi xmlns:a14="http://schemas.microsoft.com/office/drawing/2010/main"/>
                  </a:ext>
                </a:extLst>
              </a:blip>
              <a:stretch>
                <a:fillRect/>
              </a:stretch>
            </a:blipFill>
          </p:spPr>
          <p:txBody>
            <a:bodyPr/>
            <a:lstStyle/>
            <a:p>
              <a:endParaRPr lang="sv-FI"/>
            </a:p>
          </p:txBody>
        </p:sp>
        <p:sp>
          <p:nvSpPr>
            <p:cNvPr id="36" name="Freeform 8">
              <a:extLst>
                <a:ext uri="{FF2B5EF4-FFF2-40B4-BE49-F238E27FC236}">
                  <a16:creationId xmlns:a16="http://schemas.microsoft.com/office/drawing/2014/main" id="{5174736A-BC85-0D6E-3BDE-8640DC5DC571}"/>
                </a:ext>
              </a:extLst>
            </p:cNvPr>
            <p:cNvSpPr/>
            <p:nvPr/>
          </p:nvSpPr>
          <p:spPr>
            <a:xfrm>
              <a:off x="15520484" y="3957331"/>
              <a:ext cx="1623351" cy="586435"/>
            </a:xfrm>
            <a:custGeom>
              <a:avLst/>
              <a:gdLst/>
              <a:ahLst/>
              <a:cxnLst/>
              <a:rect l="l" t="t" r="r" b="b"/>
              <a:pathLst>
                <a:path w="1623351" h="586435">
                  <a:moveTo>
                    <a:pt x="0" y="0"/>
                  </a:moveTo>
                  <a:lnTo>
                    <a:pt x="1623351" y="0"/>
                  </a:lnTo>
                  <a:lnTo>
                    <a:pt x="1623351" y="586435"/>
                  </a:lnTo>
                  <a:lnTo>
                    <a:pt x="0" y="58643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sv-FI"/>
            </a:p>
          </p:txBody>
        </p:sp>
        <p:sp>
          <p:nvSpPr>
            <p:cNvPr id="43" name="TextBox 12">
              <a:extLst>
                <a:ext uri="{FF2B5EF4-FFF2-40B4-BE49-F238E27FC236}">
                  <a16:creationId xmlns:a16="http://schemas.microsoft.com/office/drawing/2014/main" id="{BFCA38B7-FF54-9485-EF13-1894ED4780F1}"/>
                </a:ext>
              </a:extLst>
            </p:cNvPr>
            <p:cNvSpPr txBox="1"/>
            <p:nvPr/>
          </p:nvSpPr>
          <p:spPr>
            <a:xfrm>
              <a:off x="15606848" y="4032711"/>
              <a:ext cx="407683" cy="431203"/>
            </a:xfrm>
            <a:prstGeom prst="rect">
              <a:avLst/>
            </a:prstGeom>
          </p:spPr>
          <p:txBody>
            <a:bodyPr lIns="50800" tIns="50800" rIns="50800" bIns="50800" rtlCol="0" anchor="ctr"/>
            <a:lstStyle/>
            <a:p>
              <a:pPr algn="ctr">
                <a:lnSpc>
                  <a:spcPts val="2659"/>
                </a:lnSpc>
              </a:pPr>
              <a:endParaRPr/>
            </a:p>
          </p:txBody>
        </p:sp>
        <p:sp>
          <p:nvSpPr>
            <p:cNvPr id="41" name="TextBox 15">
              <a:extLst>
                <a:ext uri="{FF2B5EF4-FFF2-40B4-BE49-F238E27FC236}">
                  <a16:creationId xmlns:a16="http://schemas.microsoft.com/office/drawing/2014/main" id="{FE72EB23-4457-4B3F-AECF-68FFA1BA5F57}"/>
                </a:ext>
              </a:extLst>
            </p:cNvPr>
            <p:cNvSpPr txBox="1"/>
            <p:nvPr/>
          </p:nvSpPr>
          <p:spPr>
            <a:xfrm>
              <a:off x="16679586" y="4009426"/>
              <a:ext cx="407683" cy="431203"/>
            </a:xfrm>
            <a:prstGeom prst="rect">
              <a:avLst/>
            </a:prstGeom>
          </p:spPr>
          <p:txBody>
            <a:bodyPr lIns="50800" tIns="50800" rIns="50800" bIns="50800" rtlCol="0" anchor="ctr"/>
            <a:lstStyle/>
            <a:p>
              <a:pPr algn="ctr">
                <a:lnSpc>
                  <a:spcPts val="2659"/>
                </a:lnSpc>
              </a:pPr>
              <a:endParaRPr/>
            </a:p>
          </p:txBody>
        </p:sp>
      </p:grpSp>
      <p:sp>
        <p:nvSpPr>
          <p:cNvPr id="2" name="Oval 1">
            <a:extLst>
              <a:ext uri="{FF2B5EF4-FFF2-40B4-BE49-F238E27FC236}">
                <a16:creationId xmlns:a16="http://schemas.microsoft.com/office/drawing/2014/main" id="{9B7C26F5-8699-C074-DBA5-5547DF30FA8D}"/>
              </a:ext>
            </a:extLst>
          </p:cNvPr>
          <p:cNvSpPr/>
          <p:nvPr/>
        </p:nvSpPr>
        <p:spPr>
          <a:xfrm rot="20804380">
            <a:off x="206725" y="211249"/>
            <a:ext cx="2169523" cy="2054680"/>
          </a:xfrm>
          <a:prstGeom prst="ellipse">
            <a:avLst/>
          </a:prstGeom>
          <a:noFill/>
          <a:ln w="165100">
            <a:solidFill>
              <a:srgbClr val="D2E3E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400" b="1">
                <a:solidFill>
                  <a:srgbClr val="D2E3E5"/>
                </a:solidFill>
                <a:latin typeface="FUTURA MEDIUM" panose="020B0602020204020303" pitchFamily="34" charset="-79"/>
                <a:cs typeface="FUTURA MEDIUM" panose="020B0602020204020303" pitchFamily="34" charset="-79"/>
              </a:rPr>
              <a:t>VALBAR</a:t>
            </a:r>
            <a:endParaRPr lang="sv-SE" b="1">
              <a:solidFill>
                <a:srgbClr val="D2E3E5"/>
              </a:solidFill>
              <a:latin typeface="FUTURA MEDIUM" panose="020B0602020204020303" pitchFamily="34" charset="-79"/>
              <a:cs typeface="FUTURA MEDIUM" panose="020B0602020204020303" pitchFamily="34" charset="-79"/>
            </a:endParaRPr>
          </a:p>
        </p:txBody>
      </p:sp>
    </p:spTree>
    <p:extLst>
      <p:ext uri="{BB962C8B-B14F-4D97-AF65-F5344CB8AC3E}">
        <p14:creationId xmlns:p14="http://schemas.microsoft.com/office/powerpoint/2010/main" val="2545718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9" name="Bildobjekt 8" descr="En bild som visar cirkel, mörker&#10;&#10;Automatiskt genererad beskrivning">
            <a:extLst>
              <a:ext uri="{FF2B5EF4-FFF2-40B4-BE49-F238E27FC236}">
                <a16:creationId xmlns:a16="http://schemas.microsoft.com/office/drawing/2014/main" id="{0CE8A2B1-B1A8-18E4-945B-F5FD979DEA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2871" y="1728861"/>
            <a:ext cx="9764005" cy="5492253"/>
          </a:xfrm>
          <a:prstGeom prst="rect">
            <a:avLst/>
          </a:prstGeom>
        </p:spPr>
      </p:pic>
      <p:sp>
        <p:nvSpPr>
          <p:cNvPr id="4" name="TextBox 4"/>
          <p:cNvSpPr txBox="1"/>
          <p:nvPr/>
        </p:nvSpPr>
        <p:spPr>
          <a:xfrm>
            <a:off x="-2386473" y="3521588"/>
            <a:ext cx="14772164" cy="1921039"/>
          </a:xfrm>
          <a:prstGeom prst="rect">
            <a:avLst/>
          </a:prstGeom>
        </p:spPr>
        <p:txBody>
          <a:bodyPr lIns="0" tIns="0" rIns="0" bIns="0" rtlCol="0" anchor="t">
            <a:spAutoFit/>
          </a:bodyPr>
          <a:lstStyle/>
          <a:p>
            <a:pPr algn="ctr">
              <a:lnSpc>
                <a:spcPts val="7279"/>
              </a:lnSpc>
              <a:spcBef>
                <a:spcPct val="0"/>
              </a:spcBef>
            </a:pPr>
            <a:r>
              <a:rPr lang="sv-FI" sz="5150" b="1">
                <a:solidFill>
                  <a:schemeClr val="bg1"/>
                </a:solidFill>
                <a:latin typeface="FUTURA MEDIUM" panose="020B0602020204020303" pitchFamily="34" charset="-79"/>
                <a:ea typeface="Proxima Nova Bold"/>
                <a:cs typeface="FUTURA MEDIUM" panose="020B0602020204020303" pitchFamily="34" charset="-79"/>
                <a:sym typeface="Proxima Nova Bold"/>
              </a:rPr>
              <a:t>Data </a:t>
            </a:r>
          </a:p>
          <a:p>
            <a:pPr algn="ctr">
              <a:spcBef>
                <a:spcPct val="0"/>
              </a:spcBef>
            </a:pPr>
            <a:r>
              <a:rPr lang="sv-FI" sz="3200">
                <a:solidFill>
                  <a:schemeClr val="bg1"/>
                </a:solidFill>
                <a:latin typeface="Georgia" panose="02040502050405020303" pitchFamily="18" charset="0"/>
                <a:ea typeface="Proxima Nova Bold"/>
                <a:cs typeface="Proxima Nova Bold"/>
                <a:sym typeface="Proxima Nova Bold"/>
              </a:rPr>
              <a:t>samling fakta om </a:t>
            </a:r>
          </a:p>
          <a:p>
            <a:pPr algn="ctr">
              <a:spcBef>
                <a:spcPct val="0"/>
              </a:spcBef>
            </a:pPr>
            <a:r>
              <a:rPr lang="sv-FI" sz="3200">
                <a:solidFill>
                  <a:schemeClr val="bg1"/>
                </a:solidFill>
                <a:latin typeface="Georgia" panose="02040502050405020303" pitchFamily="18" charset="0"/>
                <a:ea typeface="Proxima Nova Bold"/>
                <a:cs typeface="Proxima Nova Bold"/>
                <a:sym typeface="Proxima Nova Bold"/>
              </a:rPr>
              <a:t>en specifik grej</a:t>
            </a:r>
            <a:endParaRPr lang="sv-FI" sz="3200">
              <a:solidFill>
                <a:schemeClr val="bg1"/>
              </a:solidFill>
              <a:latin typeface="Georgia" panose="02040502050405020303" pitchFamily="18" charset="0"/>
              <a:ea typeface="Proxima Nova Bold"/>
              <a:cs typeface="Proxima Nova Bold"/>
            </a:endParaRPr>
          </a:p>
        </p:txBody>
      </p:sp>
      <p:sp>
        <p:nvSpPr>
          <p:cNvPr id="5" name="TextBox 5"/>
          <p:cNvSpPr txBox="1"/>
          <p:nvPr/>
        </p:nvSpPr>
        <p:spPr>
          <a:xfrm>
            <a:off x="49623" y="8516634"/>
            <a:ext cx="18003405" cy="852477"/>
          </a:xfrm>
          <a:prstGeom prst="rect">
            <a:avLst/>
          </a:prstGeom>
        </p:spPr>
        <p:txBody>
          <a:bodyPr wrap="square" lIns="0" tIns="0" rIns="0" bIns="0" rtlCol="0" anchor="t">
            <a:spAutoFit/>
          </a:bodyPr>
          <a:lstStyle/>
          <a:p>
            <a:pPr algn="ctr">
              <a:lnSpc>
                <a:spcPts val="7279"/>
              </a:lnSpc>
              <a:spcBef>
                <a:spcPct val="0"/>
              </a:spcBef>
            </a:pPr>
            <a:r>
              <a:rPr lang="sv-FI" sz="5150" b="1">
                <a:solidFill>
                  <a:schemeClr val="bg1"/>
                </a:solidFill>
                <a:latin typeface="FUTURA MEDIUM" panose="020B0602020204020303" pitchFamily="34" charset="-79"/>
                <a:ea typeface="Proxima Nova Bold"/>
                <a:cs typeface="FUTURA MEDIUM"/>
                <a:sym typeface="Proxima Nova Bold"/>
              </a:rPr>
              <a:t>När det gäller bildmodeller används bilder som data!</a:t>
            </a:r>
          </a:p>
        </p:txBody>
      </p:sp>
      <p:sp>
        <p:nvSpPr>
          <p:cNvPr id="6" name="TextBox 6"/>
          <p:cNvSpPr txBox="1"/>
          <p:nvPr/>
        </p:nvSpPr>
        <p:spPr>
          <a:xfrm>
            <a:off x="1597194" y="7468540"/>
            <a:ext cx="15093611" cy="800668"/>
          </a:xfrm>
          <a:prstGeom prst="rect">
            <a:avLst/>
          </a:prstGeom>
        </p:spPr>
        <p:txBody>
          <a:bodyPr lIns="0" tIns="0" rIns="0" bIns="0" rtlCol="0" anchor="t">
            <a:spAutoFit/>
          </a:bodyPr>
          <a:lstStyle/>
          <a:p>
            <a:pPr algn="ctr">
              <a:lnSpc>
                <a:spcPts val="7279"/>
              </a:lnSpc>
              <a:spcBef>
                <a:spcPct val="0"/>
              </a:spcBef>
            </a:pPr>
            <a:r>
              <a:rPr lang="sv-FI" sz="3200" b="1">
                <a:solidFill>
                  <a:schemeClr val="bg1"/>
                </a:solidFill>
                <a:latin typeface="FUTURA MEDIUM" panose="020B0602020204020303" pitchFamily="34" charset="-79"/>
                <a:ea typeface="Proxima Nova Bold"/>
                <a:cs typeface="FUTURA MEDIUM" panose="020B0602020204020303" pitchFamily="34" charset="-79"/>
                <a:sym typeface="Proxima Nova Bold"/>
              </a:rPr>
              <a:t>Alla katter i din stad skulle vara data!</a:t>
            </a:r>
            <a:endParaRPr lang="sv-FI" sz="3200" b="1">
              <a:solidFill>
                <a:schemeClr val="bg1"/>
              </a:solidFill>
              <a:latin typeface="FUTURA MEDIUM" panose="020B0602020204020303" pitchFamily="34" charset="-79"/>
              <a:ea typeface="Proxima Nova Bold"/>
              <a:cs typeface="FUTURA MEDIUM" panose="020B0602020204020303" pitchFamily="34" charset="-79"/>
            </a:endParaRPr>
          </a:p>
        </p:txBody>
      </p:sp>
      <p:pic>
        <p:nvPicPr>
          <p:cNvPr id="11" name="Bildobjekt 10" descr="En bild som visar skärmbild, tecknad serie, konst&#10;&#10;Automatiskt genererad beskrivning">
            <a:extLst>
              <a:ext uri="{FF2B5EF4-FFF2-40B4-BE49-F238E27FC236}">
                <a16:creationId xmlns:a16="http://schemas.microsoft.com/office/drawing/2014/main" id="{13974D6A-D724-EC85-C970-573D87F05DE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92574" y="917404"/>
            <a:ext cx="12643735" cy="7112101"/>
          </a:xfrm>
          <a:prstGeom prst="rect">
            <a:avLst/>
          </a:prstGeom>
        </p:spPr>
      </p:pic>
    </p:spTree>
    <p:extLst>
      <p:ext uri="{BB962C8B-B14F-4D97-AF65-F5344CB8AC3E}">
        <p14:creationId xmlns:p14="http://schemas.microsoft.com/office/powerpoint/2010/main" val="1174084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10" name="TextBox 10"/>
          <p:cNvSpPr txBox="1"/>
          <p:nvPr/>
        </p:nvSpPr>
        <p:spPr>
          <a:xfrm>
            <a:off x="1645096" y="2747914"/>
            <a:ext cx="4612236" cy="4924425"/>
          </a:xfrm>
          <a:prstGeom prst="rect">
            <a:avLst/>
          </a:prstGeom>
        </p:spPr>
        <p:txBody>
          <a:bodyPr lIns="0" tIns="0" rIns="0" bIns="0" rtlCol="0" anchor="t">
            <a:spAutoFit/>
          </a:bodyPr>
          <a:lstStyle/>
          <a:p>
            <a:pPr algn="ctr"/>
            <a:r>
              <a:rPr lang="en-US" sz="6000" b="1">
                <a:solidFill>
                  <a:schemeClr val="bg1"/>
                </a:solidFill>
                <a:latin typeface="FUTURA MEDIUM" panose="020B0602020204020303" pitchFamily="34" charset="-79"/>
                <a:ea typeface="Proxima Nova Bold"/>
                <a:cs typeface="FUTURA MEDIUM"/>
                <a:sym typeface="Proxima Nova Bold"/>
              </a:rPr>
              <a:t>1</a:t>
            </a:r>
          </a:p>
          <a:p>
            <a:pPr algn="ctr"/>
            <a:endParaRPr lang="en-US" sz="60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endParaRPr lang="en-US" sz="60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endParaRPr lang="en-US" sz="60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endParaRPr lang="en-US" sz="40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r>
              <a:rPr lang="en-US" sz="4000">
                <a:solidFill>
                  <a:schemeClr val="bg1"/>
                </a:solidFill>
                <a:latin typeface="Georgia"/>
                <a:ea typeface="Proxima Nova Bold"/>
                <a:cs typeface="Futura Medium"/>
                <a:sym typeface="Proxima Nova Bold"/>
              </a:rPr>
              <a:t>Se/</a:t>
            </a:r>
            <a:r>
              <a:rPr lang="en-US" sz="4000" err="1">
                <a:solidFill>
                  <a:schemeClr val="bg1"/>
                </a:solidFill>
                <a:latin typeface="Georgia"/>
                <a:ea typeface="Proxima Nova Bold"/>
                <a:cs typeface="Futura Medium"/>
                <a:sym typeface="Proxima Nova Bold"/>
              </a:rPr>
              <a:t>uppfatta</a:t>
            </a:r>
            <a:r>
              <a:rPr lang="en-US" sz="4000">
                <a:solidFill>
                  <a:schemeClr val="bg1"/>
                </a:solidFill>
                <a:latin typeface="Georgia"/>
                <a:ea typeface="Proxima Nova Bold"/>
                <a:cs typeface="Futura Medium"/>
                <a:sym typeface="Proxima Nova Bold"/>
              </a:rPr>
              <a:t> data</a:t>
            </a:r>
            <a:endParaRPr lang="en-US" sz="4000">
              <a:solidFill>
                <a:schemeClr val="bg1"/>
              </a:solidFill>
              <a:latin typeface="Georgia" panose="02040502050405020303" pitchFamily="18" charset="0"/>
              <a:ea typeface="Proxima Nova Bold"/>
              <a:cs typeface="Futura Medium" panose="020B0602020204020303" pitchFamily="34" charset="-79"/>
              <a:sym typeface="Proxima Nova Bold"/>
            </a:endParaRPr>
          </a:p>
        </p:txBody>
      </p:sp>
      <p:sp>
        <p:nvSpPr>
          <p:cNvPr id="11" name="TextBox 11"/>
          <p:cNvSpPr txBox="1"/>
          <p:nvPr/>
        </p:nvSpPr>
        <p:spPr>
          <a:xfrm>
            <a:off x="7167131" y="2655581"/>
            <a:ext cx="4246852" cy="5016758"/>
          </a:xfrm>
          <a:prstGeom prst="rect">
            <a:avLst/>
          </a:prstGeom>
        </p:spPr>
        <p:txBody>
          <a:bodyPr lIns="0" tIns="0" rIns="0" bIns="0" rtlCol="0" anchor="t">
            <a:spAutoFit/>
          </a:bodyPr>
          <a:lstStyle/>
          <a:p>
            <a:pPr algn="ctr"/>
            <a:r>
              <a:rPr lang="en-US" sz="6600" b="1">
                <a:solidFill>
                  <a:schemeClr val="bg1"/>
                </a:solidFill>
                <a:latin typeface="FUTURA MEDIUM" panose="020B0602020204020303" pitchFamily="34" charset="-79"/>
                <a:ea typeface="Proxima Nova Bold"/>
                <a:cs typeface="FUTURA MEDIUM" panose="020B0602020204020303" pitchFamily="34" charset="-79"/>
                <a:sym typeface="Proxima Nova Bold"/>
              </a:rPr>
              <a:t>2</a:t>
            </a:r>
          </a:p>
          <a:p>
            <a:pPr algn="ctr"/>
            <a:endParaRPr lang="en-US" sz="60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endParaRPr lang="en-US" sz="60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endParaRPr lang="en-US" sz="60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endParaRPr lang="en-US" sz="40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r>
              <a:rPr lang="en-US" sz="4000" err="1">
                <a:solidFill>
                  <a:schemeClr val="bg1"/>
                </a:solidFill>
                <a:latin typeface="Georgia" panose="02040502050405020303" pitchFamily="18" charset="0"/>
                <a:ea typeface="Proxima Nova Bold"/>
                <a:cs typeface="Futura Medium" panose="020B0602020204020303" pitchFamily="34" charset="-79"/>
                <a:sym typeface="Proxima Nova Bold"/>
              </a:rPr>
              <a:t>Lära</a:t>
            </a:r>
            <a:r>
              <a:rPr lang="en-US" sz="4000">
                <a:solidFill>
                  <a:schemeClr val="bg1"/>
                </a:solidFill>
                <a:latin typeface="Georgia" panose="02040502050405020303" pitchFamily="18" charset="0"/>
                <a:ea typeface="Proxima Nova Bold"/>
                <a:cs typeface="Futura Medium" panose="020B0602020204020303" pitchFamily="34" charset="-79"/>
                <a:sym typeface="Proxima Nova Bold"/>
              </a:rPr>
              <a:t>/</a:t>
            </a:r>
            <a:r>
              <a:rPr lang="en-US" sz="4000" err="1">
                <a:solidFill>
                  <a:schemeClr val="bg1"/>
                </a:solidFill>
                <a:latin typeface="Georgia" panose="02040502050405020303" pitchFamily="18" charset="0"/>
                <a:ea typeface="Proxima Nova Bold"/>
                <a:cs typeface="Futura Medium" panose="020B0602020204020303" pitchFamily="34" charset="-79"/>
                <a:sym typeface="Proxima Nova Bold"/>
              </a:rPr>
              <a:t>träna</a:t>
            </a:r>
            <a:endParaRPr lang="en-US" sz="4000">
              <a:solidFill>
                <a:schemeClr val="bg1"/>
              </a:solidFill>
              <a:latin typeface="Georgia" panose="02040502050405020303" pitchFamily="18" charset="0"/>
              <a:ea typeface="Proxima Nova Bold"/>
              <a:cs typeface="Futura Medium" panose="020B0602020204020303" pitchFamily="34" charset="-79"/>
              <a:sym typeface="Proxima Nova Bold"/>
            </a:endParaRPr>
          </a:p>
        </p:txBody>
      </p:sp>
      <p:sp>
        <p:nvSpPr>
          <p:cNvPr id="12" name="TextBox 12"/>
          <p:cNvSpPr txBox="1"/>
          <p:nvPr/>
        </p:nvSpPr>
        <p:spPr>
          <a:xfrm>
            <a:off x="11446103" y="2710744"/>
            <a:ext cx="6080362" cy="6822380"/>
          </a:xfrm>
          <a:prstGeom prst="rect">
            <a:avLst/>
          </a:prstGeom>
        </p:spPr>
        <p:txBody>
          <a:bodyPr wrap="square" lIns="0" tIns="0" rIns="0" bIns="0" rtlCol="0" anchor="t">
            <a:spAutoFit/>
          </a:bodyPr>
          <a:lstStyle/>
          <a:p>
            <a:pPr algn="ctr">
              <a:lnSpc>
                <a:spcPts val="7279"/>
              </a:lnSpc>
            </a:pPr>
            <a:r>
              <a:rPr lang="en-US" sz="6600" b="1">
                <a:solidFill>
                  <a:schemeClr val="bg1"/>
                </a:solidFill>
                <a:latin typeface="FUTURA MEDIUM" panose="020B0602020204020303" pitchFamily="34" charset="-79"/>
                <a:ea typeface="Proxima Nova Bold"/>
                <a:cs typeface="FUTURA MEDIUM"/>
                <a:sym typeface="Proxima Nova Bold"/>
              </a:rPr>
              <a:t>3</a:t>
            </a:r>
          </a:p>
          <a:p>
            <a:pPr algn="ctr">
              <a:lnSpc>
                <a:spcPts val="7279"/>
              </a:lnSpc>
            </a:pPr>
            <a:endParaRPr lang="en-US" sz="40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lnSpc>
                <a:spcPts val="7279"/>
              </a:lnSpc>
            </a:pPr>
            <a:endParaRPr lang="en-US" sz="40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lnSpc>
                <a:spcPts val="7279"/>
              </a:lnSpc>
            </a:pPr>
            <a:endParaRPr lang="en-US" sz="40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endParaRPr lang="en-US" sz="4000" b="1">
              <a:solidFill>
                <a:schemeClr val="bg1"/>
              </a:solidFill>
              <a:latin typeface="FUTURA MEDIUM" panose="020B0602020204020303" pitchFamily="34" charset="-79"/>
              <a:ea typeface="Proxima Nova Bold"/>
              <a:cs typeface="FUTURA MEDIUM" panose="020B0602020204020303" pitchFamily="34" charset="-79"/>
              <a:sym typeface="Proxima Nova Bold"/>
            </a:endParaRPr>
          </a:p>
          <a:p>
            <a:pPr algn="ctr"/>
            <a:r>
              <a:rPr lang="en-US" sz="4000" err="1">
                <a:solidFill>
                  <a:schemeClr val="bg1"/>
                </a:solidFill>
                <a:latin typeface="Georgia"/>
                <a:ea typeface="Proxima Nova Bold"/>
                <a:cs typeface="Futura Medium"/>
                <a:sym typeface="Proxima Nova Bold"/>
              </a:rPr>
              <a:t>Använda</a:t>
            </a:r>
            <a:r>
              <a:rPr lang="en-US" sz="4000">
                <a:solidFill>
                  <a:schemeClr val="bg1"/>
                </a:solidFill>
                <a:latin typeface="Georgia"/>
                <a:ea typeface="Proxima Nova Bold"/>
                <a:cs typeface="Futura Medium"/>
                <a:sym typeface="Proxima Nova Bold"/>
              </a:rPr>
              <a:t> den </a:t>
            </a:r>
            <a:r>
              <a:rPr lang="en-US" sz="4000" err="1">
                <a:solidFill>
                  <a:schemeClr val="bg1"/>
                </a:solidFill>
                <a:latin typeface="Georgia"/>
                <a:ea typeface="Proxima Nova Bold"/>
                <a:cs typeface="Futura Medium"/>
                <a:sym typeface="Proxima Nova Bold"/>
              </a:rPr>
              <a:t>tränade</a:t>
            </a:r>
            <a:r>
              <a:rPr lang="en-US" sz="4000">
                <a:solidFill>
                  <a:schemeClr val="bg1"/>
                </a:solidFill>
                <a:latin typeface="Georgia"/>
                <a:ea typeface="Proxima Nova Bold"/>
                <a:cs typeface="Futura Medium"/>
                <a:sym typeface="Proxima Nova Bold"/>
              </a:rPr>
              <a:t> </a:t>
            </a:r>
            <a:r>
              <a:rPr lang="en-US" sz="4000" err="1">
                <a:solidFill>
                  <a:schemeClr val="bg1"/>
                </a:solidFill>
                <a:latin typeface="Georgia"/>
                <a:ea typeface="Proxima Nova Bold"/>
                <a:cs typeface="Futura Medium"/>
                <a:sym typeface="Proxima Nova Bold"/>
              </a:rPr>
              <a:t>modellen</a:t>
            </a:r>
            <a:r>
              <a:rPr lang="en-US" sz="4000">
                <a:solidFill>
                  <a:schemeClr val="bg1"/>
                </a:solidFill>
                <a:latin typeface="Georgia"/>
                <a:ea typeface="Proxima Nova Bold"/>
                <a:cs typeface="Futura Medium"/>
                <a:sym typeface="Proxima Nova Bold"/>
              </a:rPr>
              <a:t> för </a:t>
            </a:r>
            <a:r>
              <a:rPr lang="en-US" sz="4000" err="1">
                <a:solidFill>
                  <a:schemeClr val="bg1"/>
                </a:solidFill>
                <a:latin typeface="Georgia"/>
                <a:ea typeface="Proxima Nova Bold"/>
                <a:cs typeface="Futura Medium"/>
                <a:sym typeface="Proxima Nova Bold"/>
              </a:rPr>
              <a:t>att</a:t>
            </a:r>
            <a:r>
              <a:rPr lang="en-US" sz="4000">
                <a:solidFill>
                  <a:schemeClr val="bg1"/>
                </a:solidFill>
                <a:latin typeface="Georgia"/>
                <a:ea typeface="Proxima Nova Bold"/>
                <a:cs typeface="Futura Medium"/>
                <a:sym typeface="Proxima Nova Bold"/>
              </a:rPr>
              <a:t> </a:t>
            </a:r>
            <a:r>
              <a:rPr lang="en-US" sz="4000" err="1">
                <a:solidFill>
                  <a:schemeClr val="bg1"/>
                </a:solidFill>
                <a:latin typeface="Georgia"/>
                <a:ea typeface="Proxima Nova Bold"/>
                <a:cs typeface="Futura Medium"/>
                <a:sym typeface="Proxima Nova Bold"/>
              </a:rPr>
              <a:t>t.ex</a:t>
            </a:r>
            <a:r>
              <a:rPr lang="en-US" sz="4000">
                <a:solidFill>
                  <a:schemeClr val="bg1"/>
                </a:solidFill>
                <a:latin typeface="Georgia"/>
                <a:ea typeface="Proxima Nova Bold"/>
                <a:cs typeface="Futura Medium"/>
                <a:sym typeface="Proxima Nova Bold"/>
              </a:rPr>
              <a:t>. </a:t>
            </a:r>
            <a:r>
              <a:rPr lang="en-US" sz="4000" err="1">
                <a:solidFill>
                  <a:schemeClr val="bg1"/>
                </a:solidFill>
                <a:latin typeface="Georgia"/>
                <a:ea typeface="Proxima Nova Bold"/>
                <a:cs typeface="Futura Medium"/>
                <a:sym typeface="Proxima Nova Bold"/>
              </a:rPr>
              <a:t>känna</a:t>
            </a:r>
            <a:r>
              <a:rPr lang="en-US" sz="4000">
                <a:solidFill>
                  <a:schemeClr val="bg1"/>
                </a:solidFill>
                <a:latin typeface="Georgia"/>
                <a:ea typeface="Proxima Nova Bold"/>
                <a:cs typeface="Futura Medium"/>
                <a:sym typeface="Proxima Nova Bold"/>
              </a:rPr>
              <a:t> </a:t>
            </a:r>
            <a:r>
              <a:rPr lang="en-US" sz="4000" err="1">
                <a:solidFill>
                  <a:schemeClr val="bg1"/>
                </a:solidFill>
                <a:latin typeface="Georgia"/>
                <a:ea typeface="Proxima Nova Bold"/>
                <a:cs typeface="Futura Medium"/>
                <a:sym typeface="Proxima Nova Bold"/>
              </a:rPr>
              <a:t>igen</a:t>
            </a:r>
            <a:r>
              <a:rPr lang="en-US" sz="4000">
                <a:solidFill>
                  <a:schemeClr val="bg1"/>
                </a:solidFill>
                <a:latin typeface="Georgia"/>
                <a:ea typeface="Proxima Nova Bold"/>
                <a:cs typeface="Futura Medium"/>
                <a:sym typeface="Proxima Nova Bold"/>
              </a:rPr>
              <a:t> </a:t>
            </a:r>
            <a:r>
              <a:rPr lang="en-US" sz="4000" err="1">
                <a:solidFill>
                  <a:schemeClr val="bg1"/>
                </a:solidFill>
                <a:latin typeface="Georgia"/>
                <a:ea typeface="Proxima Nova Bold"/>
                <a:cs typeface="Futura Medium"/>
                <a:sym typeface="Proxima Nova Bold"/>
              </a:rPr>
              <a:t>eller</a:t>
            </a:r>
            <a:r>
              <a:rPr lang="en-US" sz="4000">
                <a:solidFill>
                  <a:schemeClr val="bg1"/>
                </a:solidFill>
                <a:latin typeface="Georgia"/>
                <a:ea typeface="Proxima Nova Bold"/>
                <a:cs typeface="Futura Medium"/>
                <a:sym typeface="Proxima Nova Bold"/>
              </a:rPr>
              <a:t> </a:t>
            </a:r>
            <a:br>
              <a:rPr lang="en-US" sz="4000">
                <a:solidFill>
                  <a:schemeClr val="bg1"/>
                </a:solidFill>
                <a:latin typeface="Georgia"/>
                <a:ea typeface="Proxima Nova Bold"/>
                <a:cs typeface="Futura Medium"/>
              </a:rPr>
            </a:br>
            <a:r>
              <a:rPr lang="en-US" sz="4000" err="1">
                <a:solidFill>
                  <a:schemeClr val="bg1"/>
                </a:solidFill>
                <a:latin typeface="Georgia"/>
                <a:ea typeface="Proxima Nova Bold"/>
                <a:cs typeface="Futura Medium"/>
                <a:sym typeface="Proxima Nova Bold"/>
              </a:rPr>
              <a:t>förutspå</a:t>
            </a:r>
            <a:r>
              <a:rPr lang="en-US" sz="4000">
                <a:solidFill>
                  <a:schemeClr val="bg1"/>
                </a:solidFill>
                <a:latin typeface="Georgia"/>
                <a:ea typeface="Proxima Nova Bold"/>
                <a:cs typeface="Futura Medium"/>
                <a:sym typeface="Proxima Nova Bold"/>
              </a:rPr>
              <a:t> </a:t>
            </a:r>
            <a:r>
              <a:rPr lang="en-US" sz="4000" err="1">
                <a:solidFill>
                  <a:schemeClr val="bg1"/>
                </a:solidFill>
                <a:latin typeface="Georgia"/>
                <a:ea typeface="Proxima Nova Bold"/>
                <a:cs typeface="Futura Medium"/>
                <a:sym typeface="Proxima Nova Bold"/>
              </a:rPr>
              <a:t>något</a:t>
            </a:r>
            <a:endParaRPr lang="en-US" sz="4000" err="1">
              <a:solidFill>
                <a:schemeClr val="bg1"/>
              </a:solidFill>
              <a:latin typeface="Georgia"/>
              <a:ea typeface="Proxima Nova Bold"/>
              <a:cs typeface="Futura Medium"/>
            </a:endParaRPr>
          </a:p>
        </p:txBody>
      </p:sp>
      <p:sp>
        <p:nvSpPr>
          <p:cNvPr id="13" name="TextBox 13"/>
          <p:cNvSpPr txBox="1"/>
          <p:nvPr/>
        </p:nvSpPr>
        <p:spPr>
          <a:xfrm>
            <a:off x="5768860" y="607329"/>
            <a:ext cx="7679549" cy="852477"/>
          </a:xfrm>
          <a:prstGeom prst="rect">
            <a:avLst/>
          </a:prstGeom>
        </p:spPr>
        <p:txBody>
          <a:bodyPr wrap="square" lIns="0" tIns="0" rIns="0" bIns="0" rtlCol="0" anchor="t">
            <a:spAutoFit/>
          </a:bodyPr>
          <a:lstStyle/>
          <a:p>
            <a:pPr algn="ctr">
              <a:lnSpc>
                <a:spcPts val="7279"/>
              </a:lnSpc>
            </a:pPr>
            <a:r>
              <a:rPr lang="en-US" sz="5150" b="1">
                <a:solidFill>
                  <a:schemeClr val="bg1"/>
                </a:solidFill>
                <a:latin typeface="FUTURA MEDIUM" panose="020B0602020204020303" pitchFamily="34" charset="-79"/>
                <a:ea typeface="Proxima Nova Bold"/>
                <a:cs typeface="FUTURA MEDIUM"/>
                <a:sym typeface="Proxima Nova Bold"/>
              </a:rPr>
              <a:t>Data </a:t>
            </a:r>
            <a:r>
              <a:rPr lang="en-US" sz="5150" b="1" err="1">
                <a:solidFill>
                  <a:schemeClr val="bg1"/>
                </a:solidFill>
                <a:latin typeface="FUTURA MEDIUM" panose="020B0602020204020303" pitchFamily="34" charset="-79"/>
                <a:ea typeface="Proxima Nova Bold"/>
                <a:cs typeface="FUTURA MEDIUM"/>
                <a:sym typeface="Proxima Nova Bold"/>
              </a:rPr>
              <a:t>och</a:t>
            </a:r>
            <a:r>
              <a:rPr lang="en-US" sz="5150" b="1">
                <a:solidFill>
                  <a:schemeClr val="bg1"/>
                </a:solidFill>
                <a:latin typeface="FUTURA MEDIUM" panose="020B0602020204020303" pitchFamily="34" charset="-79"/>
                <a:ea typeface="Proxima Nova Bold"/>
                <a:cs typeface="FUTURA MEDIUM"/>
                <a:sym typeface="Proxima Nova Bold"/>
              </a:rPr>
              <a:t> </a:t>
            </a:r>
            <a:r>
              <a:rPr lang="en-US" sz="5150" b="1" err="1">
                <a:solidFill>
                  <a:schemeClr val="bg1"/>
                </a:solidFill>
                <a:latin typeface="FUTURA MEDIUM" panose="020B0602020204020303" pitchFamily="34" charset="-79"/>
                <a:ea typeface="Proxima Nova Bold"/>
                <a:cs typeface="FUTURA MEDIUM"/>
                <a:sym typeface="Proxima Nova Bold"/>
              </a:rPr>
              <a:t>modell</a:t>
            </a:r>
            <a:endParaRPr lang="en-US" sz="5199" b="1" err="1">
              <a:solidFill>
                <a:schemeClr val="bg1"/>
              </a:solidFill>
              <a:latin typeface="FUTURA MEDIUM" panose="020B0602020204020303" pitchFamily="34" charset="-79"/>
              <a:ea typeface="Proxima Nova Bold"/>
              <a:cs typeface="FUTURA MEDIUM" panose="020B0602020204020303" pitchFamily="34" charset="-79"/>
              <a:sym typeface="Proxima Nova Bold"/>
            </a:endParaRPr>
          </a:p>
        </p:txBody>
      </p:sp>
      <p:pic>
        <p:nvPicPr>
          <p:cNvPr id="17" name="Bildobjekt 16">
            <a:extLst>
              <a:ext uri="{FF2B5EF4-FFF2-40B4-BE49-F238E27FC236}">
                <a16:creationId xmlns:a16="http://schemas.microsoft.com/office/drawing/2014/main" id="{1F67E068-385D-B074-4D44-63E2BB32219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30690" y="3715544"/>
            <a:ext cx="5336207" cy="2933719"/>
          </a:xfrm>
          <a:prstGeom prst="rect">
            <a:avLst/>
          </a:prstGeom>
        </p:spPr>
      </p:pic>
      <p:grpSp>
        <p:nvGrpSpPr>
          <p:cNvPr id="2" name="Grupp 1">
            <a:extLst>
              <a:ext uri="{FF2B5EF4-FFF2-40B4-BE49-F238E27FC236}">
                <a16:creationId xmlns:a16="http://schemas.microsoft.com/office/drawing/2014/main" id="{B3794E37-0E98-F97E-B71B-AC081A5F5777}"/>
              </a:ext>
            </a:extLst>
          </p:cNvPr>
          <p:cNvGrpSpPr/>
          <p:nvPr/>
        </p:nvGrpSpPr>
        <p:grpSpPr>
          <a:xfrm>
            <a:off x="7361876" y="3715545"/>
            <a:ext cx="4069751" cy="3734549"/>
            <a:chOff x="7361876" y="3715545"/>
            <a:chExt cx="4069751" cy="3734549"/>
          </a:xfrm>
        </p:grpSpPr>
        <p:pic>
          <p:nvPicPr>
            <p:cNvPr id="19" name="Bildobjekt 18" descr="En bild som visar Grafik&#10;&#10;Automatiskt genererad beskrivning">
              <a:extLst>
                <a:ext uri="{FF2B5EF4-FFF2-40B4-BE49-F238E27FC236}">
                  <a16:creationId xmlns:a16="http://schemas.microsoft.com/office/drawing/2014/main" id="{3DB2BEE4-9942-57C7-0063-39258753837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61876" y="5146421"/>
              <a:ext cx="1667107" cy="1667107"/>
            </a:xfrm>
            <a:prstGeom prst="rect">
              <a:avLst/>
            </a:prstGeom>
          </p:spPr>
        </p:pic>
        <p:pic>
          <p:nvPicPr>
            <p:cNvPr id="20" name="Bildobjekt 19" descr="En bild som visar Grafik&#10;&#10;Automatiskt genererad beskrivning">
              <a:extLst>
                <a:ext uri="{FF2B5EF4-FFF2-40B4-BE49-F238E27FC236}">
                  <a16:creationId xmlns:a16="http://schemas.microsoft.com/office/drawing/2014/main" id="{B08FFA00-D6E9-9806-9DD1-90250D74EBB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9345005" y="3784111"/>
              <a:ext cx="1604437" cy="1667107"/>
            </a:xfrm>
            <a:prstGeom prst="rect">
              <a:avLst/>
            </a:prstGeom>
          </p:spPr>
        </p:pic>
        <p:pic>
          <p:nvPicPr>
            <p:cNvPr id="22" name="Bildobjekt 21" descr="En bild som visar Grafik, grafisk design, kreativitet, design&#10;&#10;Automatiskt genererad beskrivning">
              <a:extLst>
                <a:ext uri="{FF2B5EF4-FFF2-40B4-BE49-F238E27FC236}">
                  <a16:creationId xmlns:a16="http://schemas.microsoft.com/office/drawing/2014/main" id="{A4307A7A-2C93-8402-514F-B0AD9AC7947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21106" y="3715545"/>
              <a:ext cx="1654824" cy="1654824"/>
            </a:xfrm>
            <a:prstGeom prst="rect">
              <a:avLst/>
            </a:prstGeom>
          </p:spPr>
        </p:pic>
        <p:pic>
          <p:nvPicPr>
            <p:cNvPr id="24" name="Bildobjekt 23" descr="En bild som visar svart, svart och vit&#10;&#10;Automatiskt genererad beskrivning">
              <a:extLst>
                <a:ext uri="{FF2B5EF4-FFF2-40B4-BE49-F238E27FC236}">
                  <a16:creationId xmlns:a16="http://schemas.microsoft.com/office/drawing/2014/main" id="{40216BC4-A4F5-D129-6704-DED57700E92C}"/>
                </a:ext>
              </a:extLst>
            </p:cNvPr>
            <p:cNvPicPr>
              <a:picLocks noChangeAspect="1"/>
            </p:cNvPicPr>
            <p:nvPr/>
          </p:nvPicPr>
          <p:blipFill>
            <a:blip r:embed="rId7" cstate="screen">
              <a:lum bright="70000" contrast="-70000"/>
              <a:extLst>
                <a:ext uri="{28A0092B-C50C-407E-A947-70E740481C1C}">
                  <a14:useLocalDpi xmlns:a14="http://schemas.microsoft.com/office/drawing/2010/main"/>
                </a:ext>
              </a:extLst>
            </a:blip>
            <a:stretch>
              <a:fillRect/>
            </a:stretch>
          </p:blipFill>
          <p:spPr>
            <a:xfrm rot="1083005">
              <a:off x="9081585" y="5100052"/>
              <a:ext cx="2350042" cy="2350042"/>
            </a:xfrm>
            <a:prstGeom prst="rect">
              <a:avLst/>
            </a:prstGeom>
          </p:spPr>
        </p:pic>
      </p:grpSp>
      <p:grpSp>
        <p:nvGrpSpPr>
          <p:cNvPr id="27" name="Grupp 26">
            <a:extLst>
              <a:ext uri="{FF2B5EF4-FFF2-40B4-BE49-F238E27FC236}">
                <a16:creationId xmlns:a16="http://schemas.microsoft.com/office/drawing/2014/main" id="{89F1A546-F8E9-77A5-A389-A8183040AD14}"/>
              </a:ext>
            </a:extLst>
          </p:cNvPr>
          <p:cNvGrpSpPr/>
          <p:nvPr/>
        </p:nvGrpSpPr>
        <p:grpSpPr>
          <a:xfrm>
            <a:off x="11456586" y="3566324"/>
            <a:ext cx="6148803" cy="3458702"/>
            <a:chOff x="7561956" y="5311329"/>
            <a:chExt cx="7772400" cy="4371975"/>
          </a:xfrm>
        </p:grpSpPr>
        <p:pic>
          <p:nvPicPr>
            <p:cNvPr id="26" name="Bildobjekt 25" descr="En bild som visar trefot, staffli, design, konst&#10;&#10;Automatiskt genererad beskrivning">
              <a:extLst>
                <a:ext uri="{FF2B5EF4-FFF2-40B4-BE49-F238E27FC236}">
                  <a16:creationId xmlns:a16="http://schemas.microsoft.com/office/drawing/2014/main" id="{04C1CCFA-F285-D489-A180-E578B62F7B3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561956" y="5311329"/>
              <a:ext cx="7772400" cy="4371975"/>
            </a:xfrm>
            <a:prstGeom prst="rect">
              <a:avLst/>
            </a:prstGeom>
          </p:spPr>
        </p:pic>
        <p:sp>
          <p:nvSpPr>
            <p:cNvPr id="9" name="Freeform 9"/>
            <p:cNvSpPr/>
            <p:nvPr/>
          </p:nvSpPr>
          <p:spPr>
            <a:xfrm>
              <a:off x="10054065" y="6285979"/>
              <a:ext cx="2788182" cy="1635340"/>
            </a:xfrm>
            <a:custGeom>
              <a:avLst/>
              <a:gdLst/>
              <a:ahLst/>
              <a:cxnLst/>
              <a:rect l="l" t="t" r="r" b="b"/>
              <a:pathLst>
                <a:path w="4053037" h="2127681">
                  <a:moveTo>
                    <a:pt x="0" y="0"/>
                  </a:moveTo>
                  <a:lnTo>
                    <a:pt x="4053037" y="0"/>
                  </a:lnTo>
                  <a:lnTo>
                    <a:pt x="4053037" y="2127681"/>
                  </a:lnTo>
                  <a:lnTo>
                    <a:pt x="0" y="2127681"/>
                  </a:lnTo>
                  <a:lnTo>
                    <a:pt x="0" y="0"/>
                  </a:lnTo>
                  <a:close/>
                </a:path>
              </a:pathLst>
            </a:custGeom>
            <a:blipFill>
              <a:blip r:embed="rId9" cstate="screen">
                <a:extLst>
                  <a:ext uri="{BEBA8EAE-BF5A-486C-A8C5-ECC9F3942E4B}">
                    <a14:imgProps xmlns:a14="http://schemas.microsoft.com/office/drawing/2010/main">
                      <a14:imgLayer r:embed="rId10">
                        <a14:imgEffect>
                          <a14:brightnessContrast bright="-7000"/>
                        </a14:imgEffect>
                      </a14:imgLayer>
                    </a14:imgProps>
                  </a:ext>
                  <a:ext uri="{28A0092B-C50C-407E-A947-70E740481C1C}">
                    <a14:useLocalDpi xmlns:a14="http://schemas.microsoft.com/office/drawing/2010/main"/>
                  </a:ext>
                </a:extLst>
              </a:blip>
              <a:stretch>
                <a:fillRect/>
              </a:stretch>
            </a:blipFill>
          </p:spPr>
          <p:txBody>
            <a:bodyPr/>
            <a:lstStyle/>
            <a:p>
              <a:endParaRPr lang="sv-FI"/>
            </a:p>
          </p:txBody>
        </p:sp>
      </p:grpSp>
      <p:pic>
        <p:nvPicPr>
          <p:cNvPr id="29" name="Bildobjekt 28" descr="En bild som visar verktyg&#10;&#10;Automatiskt genererad beskrivning">
            <a:extLst>
              <a:ext uri="{FF2B5EF4-FFF2-40B4-BE49-F238E27FC236}">
                <a16:creationId xmlns:a16="http://schemas.microsoft.com/office/drawing/2014/main" id="{D8935901-A86A-9460-03FD-68F561CA5F6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21176248">
            <a:off x="13667398" y="4176777"/>
            <a:ext cx="7772400" cy="4371975"/>
          </a:xfrm>
          <a:prstGeom prst="rect">
            <a:avLst/>
          </a:prstGeom>
        </p:spPr>
      </p:pic>
      <p:pic>
        <p:nvPicPr>
          <p:cNvPr id="30" name="Bildobjekt 29" descr="En bild som visar cirkel, gem, svart och vit, stationär&#10;&#10;Automatiskt genererad beskrivning">
            <a:extLst>
              <a:ext uri="{FF2B5EF4-FFF2-40B4-BE49-F238E27FC236}">
                <a16:creationId xmlns:a16="http://schemas.microsoft.com/office/drawing/2014/main" id="{7496F1E5-46EE-FF73-4E09-2D5AE127995A}"/>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rot="9797470">
            <a:off x="-3170349" y="-372807"/>
            <a:ext cx="9148866" cy="514623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p:cNvGrpSpPr/>
        <p:nvPr/>
      </p:nvGrpSpPr>
      <p:grpSpPr>
        <a:xfrm>
          <a:off x="0" y="0"/>
          <a:ext cx="0" cy="0"/>
          <a:chOff x="0" y="0"/>
          <a:chExt cx="0" cy="0"/>
        </a:xfrm>
      </p:grpSpPr>
      <p:sp>
        <p:nvSpPr>
          <p:cNvPr id="4" name="TextBox 4"/>
          <p:cNvSpPr txBox="1"/>
          <p:nvPr/>
        </p:nvSpPr>
        <p:spPr>
          <a:xfrm>
            <a:off x="6587027" y="5121512"/>
            <a:ext cx="8953500" cy="1524007"/>
          </a:xfrm>
          <a:prstGeom prst="rect">
            <a:avLst/>
          </a:prstGeom>
        </p:spPr>
        <p:txBody>
          <a:bodyPr lIns="0" tIns="0" rIns="0" bIns="0" rtlCol="0" anchor="t">
            <a:spAutoFit/>
          </a:bodyPr>
          <a:lstStyle/>
          <a:p>
            <a:pPr algn="ctr">
              <a:lnSpc>
                <a:spcPts val="12880"/>
              </a:lnSpc>
            </a:pPr>
            <a:r>
              <a:rPr lang="en-US" sz="9200" b="1">
                <a:solidFill>
                  <a:schemeClr val="bg1"/>
                </a:solidFill>
                <a:latin typeface="FUTURA MEDIUM" panose="020B0602020204020303" pitchFamily="34" charset="-79"/>
                <a:ea typeface="Proxima Nova Bold"/>
                <a:cs typeface="FUTURA MEDIUM" panose="020B0602020204020303" pitchFamily="34" charset="-79"/>
                <a:sym typeface="Proxima Nova Bold"/>
              </a:rPr>
              <a:t> ELLER             ?</a:t>
            </a:r>
          </a:p>
        </p:txBody>
      </p:sp>
      <p:sp>
        <p:nvSpPr>
          <p:cNvPr id="5" name="TextBox 5"/>
          <p:cNvSpPr txBox="1"/>
          <p:nvPr/>
        </p:nvSpPr>
        <p:spPr>
          <a:xfrm>
            <a:off x="631988" y="8025060"/>
            <a:ext cx="17662294" cy="820866"/>
          </a:xfrm>
          <a:prstGeom prst="rect">
            <a:avLst/>
          </a:prstGeom>
        </p:spPr>
        <p:txBody>
          <a:bodyPr wrap="square" lIns="0" tIns="0" rIns="0" bIns="0" rtlCol="0" anchor="t">
            <a:spAutoFit/>
          </a:bodyPr>
          <a:lstStyle/>
          <a:p>
            <a:pPr algn="ctr">
              <a:lnSpc>
                <a:spcPts val="7279"/>
              </a:lnSpc>
            </a:pPr>
            <a:r>
              <a:rPr lang="sv-FI" sz="4000">
                <a:solidFill>
                  <a:schemeClr val="bg1"/>
                </a:solidFill>
                <a:latin typeface="Georgia" panose="02040502050405020303" pitchFamily="18" charset="0"/>
                <a:ea typeface="Proxima Nova Bold"/>
                <a:cs typeface="Futura Medium" panose="020B0602020204020303" pitchFamily="34" charset="-79"/>
                <a:sym typeface="Proxima Nova Bold"/>
              </a:rPr>
              <a:t>Ropa ut det rätta svaret då du sett bilden!</a:t>
            </a:r>
            <a:endParaRPr lang="sv-FI" sz="4000">
              <a:solidFill>
                <a:schemeClr val="bg1"/>
              </a:solidFill>
              <a:latin typeface="Georgia" panose="02040502050405020303" pitchFamily="18" charset="0"/>
              <a:ea typeface="Calibri"/>
              <a:cs typeface="Futura Medium" panose="020B0602020204020303" pitchFamily="34" charset="-79"/>
            </a:endParaRPr>
          </a:p>
        </p:txBody>
      </p:sp>
      <p:sp>
        <p:nvSpPr>
          <p:cNvPr id="8" name="TextBox 7">
            <a:extLst>
              <a:ext uri="{FF2B5EF4-FFF2-40B4-BE49-F238E27FC236}">
                <a16:creationId xmlns:a16="http://schemas.microsoft.com/office/drawing/2014/main" id="{DD4495DB-25A8-D7CA-E96B-84D8263EB55E}"/>
              </a:ext>
            </a:extLst>
          </p:cNvPr>
          <p:cNvSpPr txBox="1"/>
          <p:nvPr/>
        </p:nvSpPr>
        <p:spPr>
          <a:xfrm>
            <a:off x="2518612" y="1305426"/>
            <a:ext cx="13872408"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sv-FI" sz="6000" b="1">
                <a:solidFill>
                  <a:srgbClr val="92E2D2"/>
                </a:solidFill>
                <a:latin typeface="FUTURA MEDIUM" panose="020B0602020204020303" pitchFamily="34" charset="-79"/>
                <a:cs typeface="FUTURA MEDIUM" panose="020B0602020204020303" pitchFamily="34" charset="-79"/>
              </a:rPr>
              <a:t>Maskininlärning</a:t>
            </a:r>
            <a:r>
              <a:rPr lang="sv-FI" sz="6000" b="1">
                <a:solidFill>
                  <a:schemeClr val="bg1"/>
                </a:solidFill>
                <a:latin typeface="FUTURA MEDIUM" panose="020B0602020204020303" pitchFamily="34" charset="-79"/>
                <a:cs typeface="FUTURA MEDIUM" panose="020B0602020204020303" pitchFamily="34" charset="-79"/>
              </a:rPr>
              <a:t> används ofta för att känna igen eller klassificera. </a:t>
            </a:r>
            <a:endParaRPr lang="sv-FI" sz="6000">
              <a:solidFill>
                <a:schemeClr val="bg1"/>
              </a:solidFill>
              <a:latin typeface="Futura Medium" panose="020B0602020204020303" pitchFamily="34" charset="-79"/>
              <a:ea typeface="Calibri"/>
              <a:cs typeface="Futura Medium" panose="020B0602020204020303" pitchFamily="34" charset="-79"/>
            </a:endParaRPr>
          </a:p>
        </p:txBody>
      </p:sp>
      <p:pic>
        <p:nvPicPr>
          <p:cNvPr id="10" name="Bildobjekt 9" descr="En bild som visar tecknad serie&#10;&#10;Automatiskt genererad beskrivning">
            <a:extLst>
              <a:ext uri="{FF2B5EF4-FFF2-40B4-BE49-F238E27FC236}">
                <a16:creationId xmlns:a16="http://schemas.microsoft.com/office/drawing/2014/main" id="{C4FB1617-C58D-B818-884F-9484F2CDAD0F}"/>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0" b="100000" l="0" r="100000">
                        <a14:foregroundMark x1="75436" y1="65778" x2="73826" y2="86000"/>
                      </a14:backgroundRemoval>
                    </a14:imgEffect>
                  </a14:imgLayer>
                </a14:imgProps>
              </a:ext>
              <a:ext uri="{28A0092B-C50C-407E-A947-70E740481C1C}">
                <a14:useLocalDpi xmlns:a14="http://schemas.microsoft.com/office/drawing/2010/main"/>
              </a:ext>
            </a:extLst>
          </a:blip>
          <a:srcRect/>
          <a:stretch/>
        </p:blipFill>
        <p:spPr>
          <a:xfrm>
            <a:off x="10562830" y="3935936"/>
            <a:ext cx="3523787" cy="4259767"/>
          </a:xfrm>
          <a:prstGeom prst="rect">
            <a:avLst/>
          </a:prstGeom>
        </p:spPr>
      </p:pic>
      <p:pic>
        <p:nvPicPr>
          <p:cNvPr id="3" name="Bildobjekt 2" descr="En bild som visar hund, däggdjur, mule, tecknad serie&#10;&#10;Automatiskt genererad beskrivning">
            <a:extLst>
              <a:ext uri="{FF2B5EF4-FFF2-40B4-BE49-F238E27FC236}">
                <a16:creationId xmlns:a16="http://schemas.microsoft.com/office/drawing/2014/main" id="{C9135B5B-A00A-45C7-52CE-3D7B8347BE8C}"/>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557052" y="2995696"/>
            <a:ext cx="4488963" cy="5775640"/>
          </a:xfrm>
          <a:prstGeom prst="rect">
            <a:avLst/>
          </a:prstGeom>
        </p:spPr>
      </p:pic>
    </p:spTree>
    <p:extLst>
      <p:ext uri="{BB962C8B-B14F-4D97-AF65-F5344CB8AC3E}">
        <p14:creationId xmlns:p14="http://schemas.microsoft.com/office/powerpoint/2010/main" val="4137020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p:cNvGrpSpPr/>
        <p:nvPr/>
      </p:nvGrpSpPr>
      <p:grpSpPr>
        <a:xfrm>
          <a:off x="0" y="0"/>
          <a:ext cx="0" cy="0"/>
          <a:chOff x="0" y="0"/>
          <a:chExt cx="0" cy="0"/>
        </a:xfrm>
      </p:grpSpPr>
      <p:pic>
        <p:nvPicPr>
          <p:cNvPr id="5" name="Bildobjekt 4" descr="En bild som visar husdjur, hund, däggdjur, valp&#10;&#10;Automatiskt genererad beskrivning">
            <a:extLst>
              <a:ext uri="{FF2B5EF4-FFF2-40B4-BE49-F238E27FC236}">
                <a16:creationId xmlns:a16="http://schemas.microsoft.com/office/drawing/2014/main" id="{0CB1769A-B254-ABDC-121E-078D2965AE34}"/>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9770095" y="1876829"/>
            <a:ext cx="6107518" cy="5935301"/>
          </a:xfrm>
          <a:prstGeom prst="rect">
            <a:avLst/>
          </a:prstGeom>
          <a:effectLst>
            <a:glow>
              <a:schemeClr val="accent1">
                <a:alpha val="40000"/>
              </a:schemeClr>
            </a:glow>
            <a:reflection blurRad="748589" stA="18000" endPos="26541" dir="5400000" sy="-100000" algn="bl" rotWithShape="0"/>
          </a:effectLst>
        </p:spPr>
      </p:pic>
      <p:sp>
        <p:nvSpPr>
          <p:cNvPr id="10" name="TextBox 4">
            <a:extLst>
              <a:ext uri="{FF2B5EF4-FFF2-40B4-BE49-F238E27FC236}">
                <a16:creationId xmlns:a16="http://schemas.microsoft.com/office/drawing/2014/main" id="{A09B7E3F-388F-DA51-73EE-8760BCF430EE}"/>
              </a:ext>
            </a:extLst>
          </p:cNvPr>
          <p:cNvSpPr txBox="1"/>
          <p:nvPr/>
        </p:nvSpPr>
        <p:spPr>
          <a:xfrm>
            <a:off x="1569830" y="4418229"/>
            <a:ext cx="8953500" cy="1406988"/>
          </a:xfrm>
          <a:prstGeom prst="rect">
            <a:avLst/>
          </a:prstGeom>
        </p:spPr>
        <p:txBody>
          <a:bodyPr lIns="0" tIns="0" rIns="0" bIns="0" rtlCol="0" anchor="t">
            <a:spAutoFit/>
          </a:bodyPr>
          <a:lstStyle/>
          <a:p>
            <a:pPr algn="ctr">
              <a:lnSpc>
                <a:spcPts val="12880"/>
              </a:lnSpc>
            </a:pPr>
            <a:r>
              <a:rPr lang="en-US" sz="5400" b="1">
                <a:solidFill>
                  <a:schemeClr val="bg1"/>
                </a:solidFill>
                <a:latin typeface="FUTURA MEDIUM" panose="020B0602020204020303" pitchFamily="34" charset="-79"/>
                <a:ea typeface="Proxima Nova Bold"/>
                <a:cs typeface="FUTURA MEDIUM" panose="020B0602020204020303" pitchFamily="34" charset="-79"/>
                <a:sym typeface="Proxima Nova Bold"/>
              </a:rPr>
              <a:t> ELLER            ?</a:t>
            </a:r>
          </a:p>
        </p:txBody>
      </p:sp>
      <p:pic>
        <p:nvPicPr>
          <p:cNvPr id="11" name="Bildobjekt 10" descr="En bild som visar tecknad serie&#10;&#10;Automatiskt genererad beskrivning">
            <a:extLst>
              <a:ext uri="{FF2B5EF4-FFF2-40B4-BE49-F238E27FC236}">
                <a16:creationId xmlns:a16="http://schemas.microsoft.com/office/drawing/2014/main" id="{04E711DF-3A94-EC79-5681-A7DC2CEC8E3B}"/>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0" b="100000" l="0" r="100000">
                        <a14:foregroundMark x1="75436" y1="65778" x2="73826" y2="86000"/>
                      </a14:backgroundRemoval>
                    </a14:imgEffect>
                  </a14:imgLayer>
                </a14:imgProps>
              </a:ext>
              <a:ext uri="{28A0092B-C50C-407E-A947-70E740481C1C}">
                <a14:useLocalDpi xmlns:a14="http://schemas.microsoft.com/office/drawing/2010/main"/>
              </a:ext>
            </a:extLst>
          </a:blip>
          <a:srcRect/>
          <a:stretch/>
        </p:blipFill>
        <p:spPr>
          <a:xfrm>
            <a:off x="5778758" y="4076836"/>
            <a:ext cx="2068309" cy="2500297"/>
          </a:xfrm>
          <a:prstGeom prst="rect">
            <a:avLst/>
          </a:prstGeom>
        </p:spPr>
      </p:pic>
      <p:pic>
        <p:nvPicPr>
          <p:cNvPr id="12" name="Bildobjekt 11" descr="En bild som visar hund, däggdjur, mule, tecknad serie&#10;&#10;Automatiskt genererad beskrivning">
            <a:extLst>
              <a:ext uri="{FF2B5EF4-FFF2-40B4-BE49-F238E27FC236}">
                <a16:creationId xmlns:a16="http://schemas.microsoft.com/office/drawing/2014/main" id="{273A36F7-86F5-4C8F-8B98-2031CB4412BA}"/>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379852" y="3708088"/>
            <a:ext cx="2475878" cy="3185542"/>
          </a:xfrm>
          <a:prstGeom prst="rect">
            <a:avLst/>
          </a:prstGeom>
        </p:spPr>
      </p:pic>
      <p:pic>
        <p:nvPicPr>
          <p:cNvPr id="13" name="Bildobjekt 12" descr="En bild som visar cirkel, gem, svart och vit, stationär&#10;&#10;Automatiskt genererad beskrivning">
            <a:extLst>
              <a:ext uri="{FF2B5EF4-FFF2-40B4-BE49-F238E27FC236}">
                <a16:creationId xmlns:a16="http://schemas.microsoft.com/office/drawing/2014/main" id="{648183EF-9244-BFB8-9084-100EA541639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76356">
            <a:off x="10546370" y="5761583"/>
            <a:ext cx="10563138" cy="5941765"/>
          </a:xfrm>
          <a:prstGeom prst="rect">
            <a:avLst/>
          </a:prstGeom>
        </p:spPr>
      </p:pic>
      <p:pic>
        <p:nvPicPr>
          <p:cNvPr id="14" name="Bildobjekt 13">
            <a:extLst>
              <a:ext uri="{FF2B5EF4-FFF2-40B4-BE49-F238E27FC236}">
                <a16:creationId xmlns:a16="http://schemas.microsoft.com/office/drawing/2014/main" id="{8D9CF94A-ABF7-883F-4141-D17DF515E6E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487259">
            <a:off x="611775" y="-1003315"/>
            <a:ext cx="8687057" cy="4886469"/>
          </a:xfrm>
          <a:prstGeom prst="rect">
            <a:avLst/>
          </a:prstGeom>
        </p:spPr>
      </p:pic>
    </p:spTree>
    <p:extLst>
      <p:ext uri="{BB962C8B-B14F-4D97-AF65-F5344CB8AC3E}">
        <p14:creationId xmlns:p14="http://schemas.microsoft.com/office/powerpoint/2010/main" val="1750906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a:extLst>
            <a:ext uri="{FF2B5EF4-FFF2-40B4-BE49-F238E27FC236}">
              <a16:creationId xmlns:a16="http://schemas.microsoft.com/office/drawing/2014/main" id="{D7947704-F3E0-75C1-6EBF-51821529D05F}"/>
            </a:ext>
          </a:extLst>
        </p:cNvPr>
        <p:cNvGrpSpPr/>
        <p:nvPr/>
      </p:nvGrpSpPr>
      <p:grpSpPr>
        <a:xfrm>
          <a:off x="0" y="0"/>
          <a:ext cx="0" cy="0"/>
          <a:chOff x="0" y="0"/>
          <a:chExt cx="0" cy="0"/>
        </a:xfrm>
      </p:grpSpPr>
      <p:pic>
        <p:nvPicPr>
          <p:cNvPr id="5" name="Bildobjekt 4" descr="En bild som visar husdjur, hund, däggdjur, valp&#10;&#10;Automatiskt genererad beskrivning">
            <a:extLst>
              <a:ext uri="{FF2B5EF4-FFF2-40B4-BE49-F238E27FC236}">
                <a16:creationId xmlns:a16="http://schemas.microsoft.com/office/drawing/2014/main" id="{9742B6C1-ED24-84AA-0AF8-A842F39FDB72}"/>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9980023" y="2194560"/>
            <a:ext cx="5773783" cy="5617570"/>
          </a:xfrm>
          <a:prstGeom prst="rect">
            <a:avLst/>
          </a:prstGeom>
          <a:effectLst>
            <a:glow>
              <a:schemeClr val="accent1">
                <a:alpha val="40000"/>
              </a:schemeClr>
            </a:glow>
            <a:reflection blurRad="748589" stA="18000" endPos="26541" dir="5400000" sy="-100000" algn="bl" rotWithShape="0"/>
          </a:effectLst>
        </p:spPr>
      </p:pic>
      <p:pic>
        <p:nvPicPr>
          <p:cNvPr id="2" name="Bildobjekt 1" descr="En bild som visar cirkel, gem, svart och vit, stationär&#10;&#10;Automatiskt genererad beskrivning">
            <a:extLst>
              <a:ext uri="{FF2B5EF4-FFF2-40B4-BE49-F238E27FC236}">
                <a16:creationId xmlns:a16="http://schemas.microsoft.com/office/drawing/2014/main" id="{E32141F9-3BF6-6D7F-E996-561AC686FF9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76356">
            <a:off x="10546370" y="5761583"/>
            <a:ext cx="10563138" cy="5941765"/>
          </a:xfrm>
          <a:prstGeom prst="rect">
            <a:avLst/>
          </a:prstGeom>
        </p:spPr>
      </p:pic>
      <p:pic>
        <p:nvPicPr>
          <p:cNvPr id="3" name="Bildobjekt 2">
            <a:extLst>
              <a:ext uri="{FF2B5EF4-FFF2-40B4-BE49-F238E27FC236}">
                <a16:creationId xmlns:a16="http://schemas.microsoft.com/office/drawing/2014/main" id="{D7617A9F-2F98-AB23-E84C-5C6C949A549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487259">
            <a:off x="611775" y="-1003315"/>
            <a:ext cx="8687057" cy="4886469"/>
          </a:xfrm>
          <a:prstGeom prst="rect">
            <a:avLst/>
          </a:prstGeom>
        </p:spPr>
      </p:pic>
      <p:sp>
        <p:nvSpPr>
          <p:cNvPr id="4" name="TextBox 4">
            <a:extLst>
              <a:ext uri="{FF2B5EF4-FFF2-40B4-BE49-F238E27FC236}">
                <a16:creationId xmlns:a16="http://schemas.microsoft.com/office/drawing/2014/main" id="{34E5BBF1-DE56-ADBE-E067-CD71C9982237}"/>
              </a:ext>
            </a:extLst>
          </p:cNvPr>
          <p:cNvSpPr txBox="1"/>
          <p:nvPr/>
        </p:nvSpPr>
        <p:spPr>
          <a:xfrm>
            <a:off x="1569830" y="4418229"/>
            <a:ext cx="8953500" cy="1406988"/>
          </a:xfrm>
          <a:prstGeom prst="rect">
            <a:avLst/>
          </a:prstGeom>
        </p:spPr>
        <p:txBody>
          <a:bodyPr lIns="0" tIns="0" rIns="0" bIns="0" rtlCol="0" anchor="t">
            <a:spAutoFit/>
          </a:bodyPr>
          <a:lstStyle/>
          <a:p>
            <a:pPr algn="ctr">
              <a:lnSpc>
                <a:spcPts val="12880"/>
              </a:lnSpc>
            </a:pPr>
            <a:r>
              <a:rPr lang="en-US" sz="5400" b="1">
                <a:solidFill>
                  <a:schemeClr val="bg1"/>
                </a:solidFill>
                <a:latin typeface="FUTURA MEDIUM" panose="020B0602020204020303" pitchFamily="34" charset="-79"/>
                <a:ea typeface="Proxima Nova Bold"/>
                <a:cs typeface="FUTURA MEDIUM" panose="020B0602020204020303" pitchFamily="34" charset="-79"/>
                <a:sym typeface="Proxima Nova Bold"/>
              </a:rPr>
              <a:t> ELLER            ?</a:t>
            </a:r>
          </a:p>
        </p:txBody>
      </p:sp>
      <p:pic>
        <p:nvPicPr>
          <p:cNvPr id="6" name="Bildobjekt 5" descr="En bild som visar tecknad serie&#10;&#10;Automatiskt genererad beskrivning">
            <a:extLst>
              <a:ext uri="{FF2B5EF4-FFF2-40B4-BE49-F238E27FC236}">
                <a16:creationId xmlns:a16="http://schemas.microsoft.com/office/drawing/2014/main" id="{01421AA4-B9AF-400A-6591-F9B885A1799E}"/>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0" b="100000" l="0" r="100000">
                        <a14:foregroundMark x1="75436" y1="65778" x2="73826" y2="86000"/>
                      </a14:backgroundRemoval>
                    </a14:imgEffect>
                  </a14:imgLayer>
                </a14:imgProps>
              </a:ext>
              <a:ext uri="{28A0092B-C50C-407E-A947-70E740481C1C}">
                <a14:useLocalDpi xmlns:a14="http://schemas.microsoft.com/office/drawing/2010/main"/>
              </a:ext>
            </a:extLst>
          </a:blip>
          <a:srcRect/>
          <a:stretch/>
        </p:blipFill>
        <p:spPr>
          <a:xfrm>
            <a:off x="5778758" y="4076836"/>
            <a:ext cx="2068309" cy="2500297"/>
          </a:xfrm>
          <a:prstGeom prst="rect">
            <a:avLst/>
          </a:prstGeom>
        </p:spPr>
      </p:pic>
      <p:pic>
        <p:nvPicPr>
          <p:cNvPr id="7" name="Bildobjekt 6" descr="En bild som visar hund, däggdjur, mule, tecknad serie&#10;&#10;Automatiskt genererad beskrivning">
            <a:extLst>
              <a:ext uri="{FF2B5EF4-FFF2-40B4-BE49-F238E27FC236}">
                <a16:creationId xmlns:a16="http://schemas.microsoft.com/office/drawing/2014/main" id="{C811AB36-6382-CC2A-3C78-C3A5A41B86EB}"/>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379852" y="3708088"/>
            <a:ext cx="2475878" cy="3185542"/>
          </a:xfrm>
          <a:prstGeom prst="rect">
            <a:avLst/>
          </a:prstGeom>
        </p:spPr>
      </p:pic>
    </p:spTree>
    <p:extLst>
      <p:ext uri="{BB962C8B-B14F-4D97-AF65-F5344CB8AC3E}">
        <p14:creationId xmlns:p14="http://schemas.microsoft.com/office/powerpoint/2010/main" val="3567798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a:extLst>
            <a:ext uri="{FF2B5EF4-FFF2-40B4-BE49-F238E27FC236}">
              <a16:creationId xmlns:a16="http://schemas.microsoft.com/office/drawing/2014/main" id="{ADFD0131-00AC-2AC7-EF45-C3DA7D713518}"/>
            </a:ext>
          </a:extLst>
        </p:cNvPr>
        <p:cNvGrpSpPr/>
        <p:nvPr/>
      </p:nvGrpSpPr>
      <p:grpSpPr>
        <a:xfrm>
          <a:off x="0" y="0"/>
          <a:ext cx="0" cy="0"/>
          <a:chOff x="0" y="0"/>
          <a:chExt cx="0" cy="0"/>
        </a:xfrm>
      </p:grpSpPr>
      <p:pic>
        <p:nvPicPr>
          <p:cNvPr id="5" name="Bildobjekt 4" descr="En bild som visar husdjur, hund, däggdjur, valp&#10;&#10;Automatiskt genererad beskrivning">
            <a:extLst>
              <a:ext uri="{FF2B5EF4-FFF2-40B4-BE49-F238E27FC236}">
                <a16:creationId xmlns:a16="http://schemas.microsoft.com/office/drawing/2014/main" id="{0A73E850-161F-CBFA-2157-CA488C955EEF}"/>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9980023" y="2194560"/>
            <a:ext cx="5773783" cy="5617570"/>
          </a:xfrm>
          <a:prstGeom prst="rect">
            <a:avLst/>
          </a:prstGeom>
          <a:effectLst>
            <a:glow>
              <a:schemeClr val="accent1">
                <a:alpha val="40000"/>
              </a:schemeClr>
            </a:glow>
            <a:reflection blurRad="748589" stA="18000" endPos="26541" dir="5400000" sy="-100000" algn="bl" rotWithShape="0"/>
          </a:effectLst>
        </p:spPr>
      </p:pic>
      <p:pic>
        <p:nvPicPr>
          <p:cNvPr id="2" name="Bildobjekt 1" descr="En bild som visar cirkel, gem, svart och vit, stationär&#10;&#10;Automatiskt genererad beskrivning">
            <a:extLst>
              <a:ext uri="{FF2B5EF4-FFF2-40B4-BE49-F238E27FC236}">
                <a16:creationId xmlns:a16="http://schemas.microsoft.com/office/drawing/2014/main" id="{822955F7-2C98-771B-EB96-9EA682F0CD4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76356">
            <a:off x="10546370" y="5761583"/>
            <a:ext cx="10563138" cy="5941765"/>
          </a:xfrm>
          <a:prstGeom prst="rect">
            <a:avLst/>
          </a:prstGeom>
        </p:spPr>
      </p:pic>
      <p:pic>
        <p:nvPicPr>
          <p:cNvPr id="3" name="Bildobjekt 2">
            <a:extLst>
              <a:ext uri="{FF2B5EF4-FFF2-40B4-BE49-F238E27FC236}">
                <a16:creationId xmlns:a16="http://schemas.microsoft.com/office/drawing/2014/main" id="{E36469CD-1D02-577E-2F2B-FCFB0019B51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487259">
            <a:off x="611775" y="-1003315"/>
            <a:ext cx="8687057" cy="4886469"/>
          </a:xfrm>
          <a:prstGeom prst="rect">
            <a:avLst/>
          </a:prstGeom>
        </p:spPr>
      </p:pic>
      <p:sp>
        <p:nvSpPr>
          <p:cNvPr id="4" name="TextBox 4">
            <a:extLst>
              <a:ext uri="{FF2B5EF4-FFF2-40B4-BE49-F238E27FC236}">
                <a16:creationId xmlns:a16="http://schemas.microsoft.com/office/drawing/2014/main" id="{EA5EF403-547D-90BB-705B-76D4CDBA314C}"/>
              </a:ext>
            </a:extLst>
          </p:cNvPr>
          <p:cNvSpPr txBox="1"/>
          <p:nvPr/>
        </p:nvSpPr>
        <p:spPr>
          <a:xfrm>
            <a:off x="1569830" y="4418229"/>
            <a:ext cx="8953500" cy="1406988"/>
          </a:xfrm>
          <a:prstGeom prst="rect">
            <a:avLst/>
          </a:prstGeom>
        </p:spPr>
        <p:txBody>
          <a:bodyPr lIns="0" tIns="0" rIns="0" bIns="0" rtlCol="0" anchor="t">
            <a:spAutoFit/>
          </a:bodyPr>
          <a:lstStyle/>
          <a:p>
            <a:pPr algn="ctr">
              <a:lnSpc>
                <a:spcPts val="12880"/>
              </a:lnSpc>
            </a:pPr>
            <a:r>
              <a:rPr lang="en-US" sz="5400" b="1">
                <a:solidFill>
                  <a:schemeClr val="bg1"/>
                </a:solidFill>
                <a:latin typeface="FUTURA MEDIUM" panose="020B0602020204020303" pitchFamily="34" charset="-79"/>
                <a:ea typeface="Proxima Nova Bold"/>
                <a:cs typeface="FUTURA MEDIUM" panose="020B0602020204020303" pitchFamily="34" charset="-79"/>
                <a:sym typeface="Proxima Nova Bold"/>
              </a:rPr>
              <a:t> ELLER            ?</a:t>
            </a:r>
          </a:p>
        </p:txBody>
      </p:sp>
      <p:pic>
        <p:nvPicPr>
          <p:cNvPr id="6" name="Bildobjekt 5" descr="En bild som visar tecknad serie&#10;&#10;Automatiskt genererad beskrivning">
            <a:extLst>
              <a:ext uri="{FF2B5EF4-FFF2-40B4-BE49-F238E27FC236}">
                <a16:creationId xmlns:a16="http://schemas.microsoft.com/office/drawing/2014/main" id="{24D9ED5C-FA72-3F40-DF6B-3E5685647979}"/>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0" b="100000" l="0" r="100000">
                        <a14:foregroundMark x1="75436" y1="65778" x2="73826" y2="86000"/>
                      </a14:backgroundRemoval>
                    </a14:imgEffect>
                  </a14:imgLayer>
                </a14:imgProps>
              </a:ext>
              <a:ext uri="{28A0092B-C50C-407E-A947-70E740481C1C}">
                <a14:useLocalDpi xmlns:a14="http://schemas.microsoft.com/office/drawing/2010/main"/>
              </a:ext>
            </a:extLst>
          </a:blip>
          <a:srcRect/>
          <a:stretch/>
        </p:blipFill>
        <p:spPr>
          <a:xfrm>
            <a:off x="5778758" y="4076836"/>
            <a:ext cx="2068309" cy="2500297"/>
          </a:xfrm>
          <a:prstGeom prst="rect">
            <a:avLst/>
          </a:prstGeom>
        </p:spPr>
      </p:pic>
      <p:pic>
        <p:nvPicPr>
          <p:cNvPr id="7" name="Bildobjekt 6" descr="En bild som visar hund, däggdjur, mule, tecknad serie&#10;&#10;Automatiskt genererad beskrivning">
            <a:extLst>
              <a:ext uri="{FF2B5EF4-FFF2-40B4-BE49-F238E27FC236}">
                <a16:creationId xmlns:a16="http://schemas.microsoft.com/office/drawing/2014/main" id="{40B4BAF7-690C-BD2D-B047-73147E6CDFC1}"/>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379852" y="3708088"/>
            <a:ext cx="2475878" cy="3185542"/>
          </a:xfrm>
          <a:prstGeom prst="rect">
            <a:avLst/>
          </a:prstGeom>
        </p:spPr>
      </p:pic>
    </p:spTree>
    <p:extLst>
      <p:ext uri="{BB962C8B-B14F-4D97-AF65-F5344CB8AC3E}">
        <p14:creationId xmlns:p14="http://schemas.microsoft.com/office/powerpoint/2010/main" val="1218247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p:cNvGrpSpPr/>
        <p:nvPr/>
      </p:nvGrpSpPr>
      <p:grpSpPr>
        <a:xfrm>
          <a:off x="0" y="0"/>
          <a:ext cx="0" cy="0"/>
          <a:chOff x="0" y="0"/>
          <a:chExt cx="0" cy="0"/>
        </a:xfrm>
      </p:grpSpPr>
      <p:pic>
        <p:nvPicPr>
          <p:cNvPr id="5" name="Bildobjekt 4" descr="En bild som visar husdjur, hund, däggdjur, valp&#10;&#10;Automatiskt genererad beskrivning">
            <a:extLst>
              <a:ext uri="{FF2B5EF4-FFF2-40B4-BE49-F238E27FC236}">
                <a16:creationId xmlns:a16="http://schemas.microsoft.com/office/drawing/2014/main" id="{BACB4685-8EF0-EE87-1398-DAABBDF6AA94}"/>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6257108" y="3758837"/>
            <a:ext cx="5773783" cy="2769325"/>
          </a:xfrm>
          <a:prstGeom prst="rect">
            <a:avLst/>
          </a:prstGeom>
          <a:effectLst>
            <a:glow>
              <a:schemeClr val="accent1">
                <a:alpha val="40000"/>
              </a:schemeClr>
            </a:glow>
            <a:reflection blurRad="748589" stA="18000" endPos="26541" dir="5400000" sy="-100000" algn="bl" rotWithShape="0"/>
          </a:effectLst>
        </p:spPr>
      </p:pic>
      <p:pic>
        <p:nvPicPr>
          <p:cNvPr id="6" name="Bildobjekt 5" descr="En bild som visar cirkel, gem, svart och vit, stationär&#10;&#10;Automatiskt genererad beskrivning">
            <a:extLst>
              <a:ext uri="{FF2B5EF4-FFF2-40B4-BE49-F238E27FC236}">
                <a16:creationId xmlns:a16="http://schemas.microsoft.com/office/drawing/2014/main" id="{67A1E124-CE6F-9BED-30AC-6EEBC387175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76356">
            <a:off x="8516523" y="4449552"/>
            <a:ext cx="12526034" cy="7045894"/>
          </a:xfrm>
          <a:prstGeom prst="rect">
            <a:avLst/>
          </a:prstGeom>
        </p:spPr>
      </p:pic>
      <p:pic>
        <p:nvPicPr>
          <p:cNvPr id="7" name="Bildobjekt 6">
            <a:extLst>
              <a:ext uri="{FF2B5EF4-FFF2-40B4-BE49-F238E27FC236}">
                <a16:creationId xmlns:a16="http://schemas.microsoft.com/office/drawing/2014/main" id="{890EB1DD-E959-AC6B-F17B-40EF74F3A6E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487259">
            <a:off x="-1846738" y="-1123529"/>
            <a:ext cx="10253990" cy="5767869"/>
          </a:xfrm>
          <a:prstGeom prst="rect">
            <a:avLst/>
          </a:prstGeom>
        </p:spPr>
      </p:pic>
    </p:spTree>
    <p:extLst>
      <p:ext uri="{BB962C8B-B14F-4D97-AF65-F5344CB8AC3E}">
        <p14:creationId xmlns:p14="http://schemas.microsoft.com/office/powerpoint/2010/main" val="704276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7E56816D-83AB-8837-2733-2DD373D67B8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15"/>
            <a:ext cx="18423177" cy="10286308"/>
          </a:xfrm>
          <a:prstGeom prst="rect">
            <a:avLst/>
          </a:prstGeom>
        </p:spPr>
      </p:pic>
      <p:sp>
        <p:nvSpPr>
          <p:cNvPr id="10" name="Rektangel 9">
            <a:extLst>
              <a:ext uri="{FF2B5EF4-FFF2-40B4-BE49-F238E27FC236}">
                <a16:creationId xmlns:a16="http://schemas.microsoft.com/office/drawing/2014/main" id="{C06DADAF-BBC3-4E5E-9D78-76D9758BE687}"/>
              </a:ext>
            </a:extLst>
          </p:cNvPr>
          <p:cNvSpPr/>
          <p:nvPr/>
        </p:nvSpPr>
        <p:spPr>
          <a:xfrm>
            <a:off x="0" y="1907"/>
            <a:ext cx="18423177" cy="10285093"/>
          </a:xfrm>
          <a:prstGeom prst="rect">
            <a:avLst/>
          </a:prstGeom>
          <a:solidFill>
            <a:schemeClr val="tx1">
              <a:alpha val="2903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a:p>
        </p:txBody>
      </p:sp>
      <p:pic>
        <p:nvPicPr>
          <p:cNvPr id="8" name="Bildobjekt 7" descr="En bild som visar husdjur, hund, däggdjur, valp&#10;&#10;Automatiskt genererad beskrivning">
            <a:extLst>
              <a:ext uri="{FF2B5EF4-FFF2-40B4-BE49-F238E27FC236}">
                <a16:creationId xmlns:a16="http://schemas.microsoft.com/office/drawing/2014/main" id="{57A83118-7C83-1F09-C334-356F9CA033D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456176" y="1316567"/>
            <a:ext cx="13794811" cy="4997923"/>
          </a:xfrm>
          <a:prstGeom prst="rect">
            <a:avLst/>
          </a:prstGeom>
          <a:ln w="57150">
            <a:solidFill>
              <a:srgbClr val="252324"/>
            </a:solidFill>
          </a:ln>
        </p:spPr>
      </p:pic>
      <p:grpSp>
        <p:nvGrpSpPr>
          <p:cNvPr id="13" name="Grupp 12">
            <a:extLst>
              <a:ext uri="{FF2B5EF4-FFF2-40B4-BE49-F238E27FC236}">
                <a16:creationId xmlns:a16="http://schemas.microsoft.com/office/drawing/2014/main" id="{7FC66E37-C5F1-5AD7-198B-3DB9588FFFAE}"/>
              </a:ext>
            </a:extLst>
          </p:cNvPr>
          <p:cNvGrpSpPr/>
          <p:nvPr/>
        </p:nvGrpSpPr>
        <p:grpSpPr>
          <a:xfrm>
            <a:off x="-133125" y="3638646"/>
            <a:ext cx="5108028" cy="6123931"/>
            <a:chOff x="233961" y="2862414"/>
            <a:chExt cx="4229964" cy="5038939"/>
          </a:xfrm>
        </p:grpSpPr>
        <p:pic>
          <p:nvPicPr>
            <p:cNvPr id="14" name="Bildobjekt 13" descr="En bild som visar tecknad serie, leksak&#10;&#10;Automatiskt genererad beskrivning">
              <a:extLst>
                <a:ext uri="{FF2B5EF4-FFF2-40B4-BE49-F238E27FC236}">
                  <a16:creationId xmlns:a16="http://schemas.microsoft.com/office/drawing/2014/main" id="{CD806B07-D8A1-CFB7-CBB3-7A13BE002F82}"/>
                </a:ext>
              </a:extLst>
            </p:cNvPr>
            <p:cNvPicPr>
              <a:picLocks noChangeAspect="1"/>
            </p:cNvPicPr>
            <p:nvPr/>
          </p:nvPicPr>
          <p:blipFill>
            <a:blip r:embed="rId5" cstate="screen">
              <a:extLst>
                <a:ext uri="{BEBA8EAE-BF5A-486C-A8C5-ECC9F3942E4B}">
                  <a14:imgProps xmlns:a14="http://schemas.microsoft.com/office/drawing/2010/main">
                    <a14:imgLayer r:embed="rId6">
                      <a14:imgEffect>
                        <a14:saturation sat="67000"/>
                      </a14:imgEffect>
                    </a14:imgLayer>
                  </a14:imgProps>
                </a:ext>
                <a:ext uri="{28A0092B-C50C-407E-A947-70E740481C1C}">
                  <a14:useLocalDpi xmlns:a14="http://schemas.microsoft.com/office/drawing/2010/main"/>
                </a:ext>
              </a:extLst>
            </a:blip>
            <a:srcRect/>
            <a:stretch/>
          </p:blipFill>
          <p:spPr>
            <a:xfrm flipH="1">
              <a:off x="233961" y="2862414"/>
              <a:ext cx="4229964" cy="5038939"/>
            </a:xfrm>
            <a:prstGeom prst="rect">
              <a:avLst/>
            </a:prstGeom>
          </p:spPr>
        </p:pic>
        <p:grpSp>
          <p:nvGrpSpPr>
            <p:cNvPr id="15" name="Grupp 14">
              <a:extLst>
                <a:ext uri="{FF2B5EF4-FFF2-40B4-BE49-F238E27FC236}">
                  <a16:creationId xmlns:a16="http://schemas.microsoft.com/office/drawing/2014/main" id="{152907D0-4F38-DF41-1F9B-2DFAF896F0BC}"/>
                </a:ext>
              </a:extLst>
            </p:cNvPr>
            <p:cNvGrpSpPr/>
            <p:nvPr/>
          </p:nvGrpSpPr>
          <p:grpSpPr>
            <a:xfrm flipH="1">
              <a:off x="846665" y="3505200"/>
              <a:ext cx="3047999" cy="2388215"/>
              <a:chOff x="14971263" y="2652189"/>
              <a:chExt cx="2814158" cy="2292960"/>
            </a:xfrm>
          </p:grpSpPr>
          <p:sp>
            <p:nvSpPr>
              <p:cNvPr id="16" name="Freeform 5">
                <a:extLst>
                  <a:ext uri="{FF2B5EF4-FFF2-40B4-BE49-F238E27FC236}">
                    <a16:creationId xmlns:a16="http://schemas.microsoft.com/office/drawing/2014/main" id="{0040933D-A4C1-EB06-B295-ED1C4BDD6911}"/>
                  </a:ext>
                </a:extLst>
              </p:cNvPr>
              <p:cNvSpPr/>
              <p:nvPr/>
            </p:nvSpPr>
            <p:spPr>
              <a:xfrm>
                <a:off x="14971263" y="2652189"/>
                <a:ext cx="2814158" cy="2292960"/>
              </a:xfrm>
              <a:custGeom>
                <a:avLst/>
                <a:gdLst/>
                <a:ahLst/>
                <a:cxnLst/>
                <a:rect l="l" t="t" r="r" b="b"/>
                <a:pathLst>
                  <a:path w="2814158" h="2292960">
                    <a:moveTo>
                      <a:pt x="0" y="0"/>
                    </a:moveTo>
                    <a:lnTo>
                      <a:pt x="2814158" y="0"/>
                    </a:lnTo>
                    <a:lnTo>
                      <a:pt x="2814158" y="2292959"/>
                    </a:lnTo>
                    <a:lnTo>
                      <a:pt x="0" y="2292959"/>
                    </a:lnTo>
                    <a:lnTo>
                      <a:pt x="0" y="0"/>
                    </a:lnTo>
                    <a:close/>
                  </a:path>
                </a:pathLst>
              </a:custGeom>
              <a:blipFill>
                <a:blip r:embed="rId7" cstate="hqprint">
                  <a:extLst>
                    <a:ext uri="{28A0092B-C50C-407E-A947-70E740481C1C}">
                      <a14:useLocalDpi xmlns:a14="http://schemas.microsoft.com/office/drawing/2010/main"/>
                    </a:ext>
                  </a:extLst>
                </a:blip>
                <a:stretch>
                  <a:fillRect/>
                </a:stretch>
              </a:blipFill>
            </p:spPr>
            <p:txBody>
              <a:bodyPr/>
              <a:lstStyle/>
              <a:p>
                <a:endParaRPr lang="sv-FI"/>
              </a:p>
            </p:txBody>
          </p:sp>
          <p:sp>
            <p:nvSpPr>
              <p:cNvPr id="17" name="Freeform 8">
                <a:extLst>
                  <a:ext uri="{FF2B5EF4-FFF2-40B4-BE49-F238E27FC236}">
                    <a16:creationId xmlns:a16="http://schemas.microsoft.com/office/drawing/2014/main" id="{DDC9A6E7-CD34-376E-6A92-96EB2D50747D}"/>
                  </a:ext>
                </a:extLst>
              </p:cNvPr>
              <p:cNvSpPr/>
              <p:nvPr/>
            </p:nvSpPr>
            <p:spPr>
              <a:xfrm>
                <a:off x="15520484" y="3957331"/>
                <a:ext cx="1623351" cy="586435"/>
              </a:xfrm>
              <a:custGeom>
                <a:avLst/>
                <a:gdLst/>
                <a:ahLst/>
                <a:cxnLst/>
                <a:rect l="l" t="t" r="r" b="b"/>
                <a:pathLst>
                  <a:path w="1623351" h="586435">
                    <a:moveTo>
                      <a:pt x="0" y="0"/>
                    </a:moveTo>
                    <a:lnTo>
                      <a:pt x="1623351" y="0"/>
                    </a:lnTo>
                    <a:lnTo>
                      <a:pt x="1623351" y="586435"/>
                    </a:lnTo>
                    <a:lnTo>
                      <a:pt x="0" y="58643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sv-FI"/>
              </a:p>
            </p:txBody>
          </p:sp>
          <p:grpSp>
            <p:nvGrpSpPr>
              <p:cNvPr id="18" name="Group 10">
                <a:extLst>
                  <a:ext uri="{FF2B5EF4-FFF2-40B4-BE49-F238E27FC236}">
                    <a16:creationId xmlns:a16="http://schemas.microsoft.com/office/drawing/2014/main" id="{953678FD-59A4-C5A6-BB17-2389A6889FF4}"/>
                  </a:ext>
                </a:extLst>
              </p:cNvPr>
              <p:cNvGrpSpPr/>
              <p:nvPr/>
            </p:nvGrpSpPr>
            <p:grpSpPr>
              <a:xfrm>
                <a:off x="15559807" y="4009191"/>
                <a:ext cx="501764" cy="501764"/>
                <a:chOff x="0" y="0"/>
                <a:chExt cx="812800" cy="812800"/>
              </a:xfrm>
            </p:grpSpPr>
            <p:sp>
              <p:nvSpPr>
                <p:cNvPr id="22" name="Freeform 11">
                  <a:extLst>
                    <a:ext uri="{FF2B5EF4-FFF2-40B4-BE49-F238E27FC236}">
                      <a16:creationId xmlns:a16="http://schemas.microsoft.com/office/drawing/2014/main" id="{E0CEB10D-852C-330F-C580-426FD85C5A1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7ED"/>
                </a:solidFill>
              </p:spPr>
              <p:txBody>
                <a:bodyPr/>
                <a:lstStyle/>
                <a:p>
                  <a:endParaRPr lang="sv-FI"/>
                </a:p>
              </p:txBody>
            </p:sp>
            <p:sp>
              <p:nvSpPr>
                <p:cNvPr id="23" name="TextBox 12">
                  <a:extLst>
                    <a:ext uri="{FF2B5EF4-FFF2-40B4-BE49-F238E27FC236}">
                      <a16:creationId xmlns:a16="http://schemas.microsoft.com/office/drawing/2014/main" id="{62B9F0FC-DD17-7F38-6967-B06B58A9C1BF}"/>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9" name="Group 13">
                <a:extLst>
                  <a:ext uri="{FF2B5EF4-FFF2-40B4-BE49-F238E27FC236}">
                    <a16:creationId xmlns:a16="http://schemas.microsoft.com/office/drawing/2014/main" id="{12DAA5A0-A8E4-4C4B-EF1C-A1C879EDC3A2}"/>
                  </a:ext>
                </a:extLst>
              </p:cNvPr>
              <p:cNvGrpSpPr/>
              <p:nvPr/>
            </p:nvGrpSpPr>
            <p:grpSpPr>
              <a:xfrm>
                <a:off x="16632545" y="3985906"/>
                <a:ext cx="501764" cy="501764"/>
                <a:chOff x="0" y="0"/>
                <a:chExt cx="812800" cy="812800"/>
              </a:xfrm>
            </p:grpSpPr>
            <p:sp>
              <p:nvSpPr>
                <p:cNvPr id="20" name="Freeform 14">
                  <a:extLst>
                    <a:ext uri="{FF2B5EF4-FFF2-40B4-BE49-F238E27FC236}">
                      <a16:creationId xmlns:a16="http://schemas.microsoft.com/office/drawing/2014/main" id="{029F19F6-56FD-DF43-002E-7519ED3119A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7ED"/>
                </a:solidFill>
              </p:spPr>
              <p:txBody>
                <a:bodyPr/>
                <a:lstStyle/>
                <a:p>
                  <a:endParaRPr lang="sv-FI"/>
                </a:p>
              </p:txBody>
            </p:sp>
            <p:sp>
              <p:nvSpPr>
                <p:cNvPr id="21" name="TextBox 15">
                  <a:extLst>
                    <a:ext uri="{FF2B5EF4-FFF2-40B4-BE49-F238E27FC236}">
                      <a16:creationId xmlns:a16="http://schemas.microsoft.com/office/drawing/2014/main" id="{3C7ABAE9-1FA5-FC56-4257-C036B93A261E}"/>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grpSp>
      <p:sp>
        <p:nvSpPr>
          <p:cNvPr id="26" name="Freeform 7">
            <a:extLst>
              <a:ext uri="{FF2B5EF4-FFF2-40B4-BE49-F238E27FC236}">
                <a16:creationId xmlns:a16="http://schemas.microsoft.com/office/drawing/2014/main" id="{88511B9C-17E0-09A4-5A75-B7FA29BD7DE9}"/>
              </a:ext>
            </a:extLst>
          </p:cNvPr>
          <p:cNvSpPr/>
          <p:nvPr/>
        </p:nvSpPr>
        <p:spPr>
          <a:xfrm flipV="1">
            <a:off x="1353376" y="5923370"/>
            <a:ext cx="2243887" cy="1004946"/>
          </a:xfrm>
          <a:custGeom>
            <a:avLst/>
            <a:gdLst/>
            <a:ahLst/>
            <a:cxnLst/>
            <a:rect l="l" t="t" r="r" b="b"/>
            <a:pathLst>
              <a:path w="1715716" h="742047">
                <a:moveTo>
                  <a:pt x="0" y="0"/>
                </a:moveTo>
                <a:lnTo>
                  <a:pt x="1715716" y="0"/>
                </a:lnTo>
                <a:lnTo>
                  <a:pt x="1715716" y="742048"/>
                </a:lnTo>
                <a:lnTo>
                  <a:pt x="0" y="74204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sv-FI"/>
          </a:p>
        </p:txBody>
      </p:sp>
    </p:spTree>
    <p:extLst>
      <p:ext uri="{BB962C8B-B14F-4D97-AF65-F5344CB8AC3E}">
        <p14:creationId xmlns:p14="http://schemas.microsoft.com/office/powerpoint/2010/main" val="688408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a:extLst>
            <a:ext uri="{FF2B5EF4-FFF2-40B4-BE49-F238E27FC236}">
              <a16:creationId xmlns:a16="http://schemas.microsoft.com/office/drawing/2014/main" id="{ECEEB59A-E8C8-8D29-CA58-4E52AAE8B401}"/>
            </a:ext>
          </a:extLst>
        </p:cNvPr>
        <p:cNvGrpSpPr/>
        <p:nvPr/>
      </p:nvGrpSpPr>
      <p:grpSpPr>
        <a:xfrm>
          <a:off x="0" y="0"/>
          <a:ext cx="0" cy="0"/>
          <a:chOff x="0" y="0"/>
          <a:chExt cx="0" cy="0"/>
        </a:xfrm>
      </p:grpSpPr>
      <p:pic>
        <p:nvPicPr>
          <p:cNvPr id="4" name="Picture 3" descr="A cat with green eyes&#10;&#10;AI-generated content may be incorrect.">
            <a:extLst>
              <a:ext uri="{FF2B5EF4-FFF2-40B4-BE49-F238E27FC236}">
                <a16:creationId xmlns:a16="http://schemas.microsoft.com/office/drawing/2014/main" id="{836ECE57-8171-5CA0-7162-01DE7949A3C4}"/>
              </a:ext>
            </a:extLst>
          </p:cNvPr>
          <p:cNvPicPr>
            <a:picLocks noChangeAspect="1"/>
          </p:cNvPicPr>
          <p:nvPr/>
        </p:nvPicPr>
        <p:blipFill>
          <a:blip r:embed="rId3"/>
          <a:stretch>
            <a:fillRect/>
          </a:stretch>
        </p:blipFill>
        <p:spPr>
          <a:xfrm>
            <a:off x="851303" y="3760380"/>
            <a:ext cx="4436912" cy="3054998"/>
          </a:xfrm>
          <a:prstGeom prst="rect">
            <a:avLst/>
          </a:prstGeom>
        </p:spPr>
      </p:pic>
      <p:pic>
        <p:nvPicPr>
          <p:cNvPr id="34" name="Picture 33">
            <a:extLst>
              <a:ext uri="{FF2B5EF4-FFF2-40B4-BE49-F238E27FC236}">
                <a16:creationId xmlns:a16="http://schemas.microsoft.com/office/drawing/2014/main" id="{0C275E5D-0E2D-0B72-E941-DCAE9A1045C5}"/>
              </a:ext>
            </a:extLst>
          </p:cNvPr>
          <p:cNvPicPr>
            <a:picLocks noChangeAspect="1"/>
          </p:cNvPicPr>
          <p:nvPr/>
        </p:nvPicPr>
        <p:blipFill>
          <a:blip r:embed="rId4"/>
          <a:stretch>
            <a:fillRect/>
          </a:stretch>
        </p:blipFill>
        <p:spPr>
          <a:xfrm>
            <a:off x="15064952" y="4306957"/>
            <a:ext cx="1961844" cy="1961844"/>
          </a:xfrm>
          <a:prstGeom prst="rect">
            <a:avLst/>
          </a:prstGeom>
        </p:spPr>
      </p:pic>
      <p:sp>
        <p:nvSpPr>
          <p:cNvPr id="35" name="Right Arrow 34">
            <a:extLst>
              <a:ext uri="{FF2B5EF4-FFF2-40B4-BE49-F238E27FC236}">
                <a16:creationId xmlns:a16="http://schemas.microsoft.com/office/drawing/2014/main" id="{0F57B5CB-5E5F-A145-D6CF-19E7574BE816}"/>
              </a:ext>
            </a:extLst>
          </p:cNvPr>
          <p:cNvSpPr/>
          <p:nvPr/>
        </p:nvSpPr>
        <p:spPr>
          <a:xfrm>
            <a:off x="5496188" y="5125170"/>
            <a:ext cx="671640" cy="447542"/>
          </a:xfrm>
          <a:prstGeom prst="rightArrow">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FI" sz="2400">
              <a:ln>
                <a:solidFill>
                  <a:schemeClr val="bg1"/>
                </a:solidFill>
              </a:ln>
            </a:endParaRPr>
          </a:p>
        </p:txBody>
      </p:sp>
      <p:sp>
        <p:nvSpPr>
          <p:cNvPr id="39" name="TextBox 38">
            <a:extLst>
              <a:ext uri="{FF2B5EF4-FFF2-40B4-BE49-F238E27FC236}">
                <a16:creationId xmlns:a16="http://schemas.microsoft.com/office/drawing/2014/main" id="{C8FA72BE-B33E-92BA-95C6-7EFC351C12EE}"/>
              </a:ext>
            </a:extLst>
          </p:cNvPr>
          <p:cNvSpPr txBox="1"/>
          <p:nvPr/>
        </p:nvSpPr>
        <p:spPr>
          <a:xfrm>
            <a:off x="6306575" y="5143104"/>
            <a:ext cx="2265423" cy="461665"/>
          </a:xfrm>
          <a:prstGeom prst="rect">
            <a:avLst/>
          </a:prstGeom>
          <a:noFill/>
        </p:spPr>
        <p:txBody>
          <a:bodyPr wrap="square" rtlCol="0">
            <a:spAutoFit/>
          </a:bodyPr>
          <a:lstStyle/>
          <a:p>
            <a:r>
              <a:rPr lang="en-FI" sz="2400">
                <a:solidFill>
                  <a:schemeClr val="bg1"/>
                </a:solidFill>
                <a:latin typeface="Futura Medium" panose="020B0602020204020303" pitchFamily="34" charset="-79"/>
                <a:cs typeface="Futura Medium" panose="020B0602020204020303" pitchFamily="34" charset="-79"/>
              </a:rPr>
              <a:t>5026</a:t>
            </a:r>
            <a:r>
              <a:rPr lang="sv-SE" sz="2400" dirty="0">
                <a:solidFill>
                  <a:schemeClr val="bg1"/>
                </a:solidFill>
                <a:latin typeface="Futura Medium" panose="020B0602020204020303" pitchFamily="34" charset="-79"/>
                <a:cs typeface="Futura Medium" panose="020B0602020204020303" pitchFamily="34" charset="-79"/>
              </a:rPr>
              <a:t>, </a:t>
            </a:r>
            <a:r>
              <a:rPr lang="en-FI" sz="2400">
                <a:solidFill>
                  <a:schemeClr val="bg1"/>
                </a:solidFill>
                <a:latin typeface="Futura Medium" panose="020B0602020204020303" pitchFamily="34" charset="-79"/>
                <a:cs typeface="Futura Medium" panose="020B0602020204020303" pitchFamily="34" charset="-79"/>
              </a:rPr>
              <a:t>3458, 3</a:t>
            </a:r>
          </a:p>
        </p:txBody>
      </p:sp>
      <p:sp>
        <p:nvSpPr>
          <p:cNvPr id="47" name="TextBox 46">
            <a:extLst>
              <a:ext uri="{FF2B5EF4-FFF2-40B4-BE49-F238E27FC236}">
                <a16:creationId xmlns:a16="http://schemas.microsoft.com/office/drawing/2014/main" id="{7C18A607-E7EA-3E0F-8C5E-96EB5E0D8009}"/>
              </a:ext>
            </a:extLst>
          </p:cNvPr>
          <p:cNvSpPr txBox="1"/>
          <p:nvPr/>
        </p:nvSpPr>
        <p:spPr>
          <a:xfrm>
            <a:off x="9631755" y="5172831"/>
            <a:ext cx="1360111" cy="461665"/>
          </a:xfrm>
          <a:prstGeom prst="rect">
            <a:avLst/>
          </a:prstGeom>
          <a:noFill/>
        </p:spPr>
        <p:txBody>
          <a:bodyPr wrap="square" lIns="91440" tIns="45720" rIns="91440" bIns="45720" rtlCol="0" anchor="t">
            <a:spAutoFit/>
          </a:bodyPr>
          <a:lstStyle/>
          <a:p>
            <a:r>
              <a:rPr lang="en-FI" sz="2400">
                <a:solidFill>
                  <a:schemeClr val="bg1"/>
                </a:solidFill>
                <a:latin typeface="Futura Medium" panose="020B0602020204020303" pitchFamily="34" charset="-79"/>
                <a:cs typeface="Futura Medium"/>
              </a:rPr>
              <a:t>0, 100</a:t>
            </a:r>
            <a:endParaRPr lang="en-FI" sz="2400">
              <a:solidFill>
                <a:schemeClr val="bg1"/>
              </a:solidFill>
              <a:latin typeface="Futura Medium" panose="020B0602020204020303" pitchFamily="34" charset="-79"/>
              <a:cs typeface="Futura Medium" panose="020B0602020204020303" pitchFamily="34" charset="-79"/>
            </a:endParaRPr>
          </a:p>
        </p:txBody>
      </p:sp>
      <p:sp>
        <p:nvSpPr>
          <p:cNvPr id="48" name="Right Arrow 47">
            <a:extLst>
              <a:ext uri="{FF2B5EF4-FFF2-40B4-BE49-F238E27FC236}">
                <a16:creationId xmlns:a16="http://schemas.microsoft.com/office/drawing/2014/main" id="{1D7A4032-03C8-FE77-8BF9-C4E5B2095A80}"/>
              </a:ext>
            </a:extLst>
          </p:cNvPr>
          <p:cNvSpPr/>
          <p:nvPr/>
        </p:nvSpPr>
        <p:spPr>
          <a:xfrm>
            <a:off x="8693210" y="5125170"/>
            <a:ext cx="671640" cy="447542"/>
          </a:xfrm>
          <a:prstGeom prst="rightArrow">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FI" sz="2400">
              <a:ln>
                <a:solidFill>
                  <a:schemeClr val="bg1"/>
                </a:solidFill>
              </a:ln>
            </a:endParaRPr>
          </a:p>
        </p:txBody>
      </p:sp>
      <p:sp>
        <p:nvSpPr>
          <p:cNvPr id="49" name="Right Arrow 48">
            <a:extLst>
              <a:ext uri="{FF2B5EF4-FFF2-40B4-BE49-F238E27FC236}">
                <a16:creationId xmlns:a16="http://schemas.microsoft.com/office/drawing/2014/main" id="{FC252E84-F4A9-94BC-1FD9-4D07DCE45076}"/>
              </a:ext>
            </a:extLst>
          </p:cNvPr>
          <p:cNvSpPr/>
          <p:nvPr/>
        </p:nvSpPr>
        <p:spPr>
          <a:xfrm>
            <a:off x="10965107" y="5118108"/>
            <a:ext cx="671640" cy="447542"/>
          </a:xfrm>
          <a:prstGeom prst="rightArrow">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FI" sz="2400">
              <a:ln>
                <a:solidFill>
                  <a:schemeClr val="bg1"/>
                </a:solidFill>
              </a:ln>
            </a:endParaRPr>
          </a:p>
        </p:txBody>
      </p:sp>
      <p:sp>
        <p:nvSpPr>
          <p:cNvPr id="29" name="TextBox 28">
            <a:extLst>
              <a:ext uri="{FF2B5EF4-FFF2-40B4-BE49-F238E27FC236}">
                <a16:creationId xmlns:a16="http://schemas.microsoft.com/office/drawing/2014/main" id="{83299A49-FC4B-3C26-929D-D285E74DE072}"/>
              </a:ext>
            </a:extLst>
          </p:cNvPr>
          <p:cNvSpPr txBox="1"/>
          <p:nvPr/>
        </p:nvSpPr>
        <p:spPr>
          <a:xfrm>
            <a:off x="11890232" y="5111047"/>
            <a:ext cx="2183504" cy="830997"/>
          </a:xfrm>
          <a:prstGeom prst="rect">
            <a:avLst/>
          </a:prstGeom>
          <a:noFill/>
        </p:spPr>
        <p:txBody>
          <a:bodyPr wrap="square" rtlCol="0">
            <a:spAutoFit/>
          </a:bodyPr>
          <a:lstStyle/>
          <a:p>
            <a:r>
              <a:rPr lang="en-FI" sz="2400">
                <a:solidFill>
                  <a:schemeClr val="bg1"/>
                </a:solidFill>
                <a:latin typeface="Futura Medium" panose="020B0602020204020303" pitchFamily="34" charset="-79"/>
                <a:cs typeface="Futura Medium" panose="020B0602020204020303" pitchFamily="34" charset="-79"/>
              </a:rPr>
              <a:t>70 128 103</a:t>
            </a:r>
          </a:p>
          <a:p>
            <a:endParaRPr lang="en-FI" sz="2400">
              <a:solidFill>
                <a:schemeClr val="bg1"/>
              </a:solidFill>
              <a:latin typeface="Futura Medium" panose="020B0602020204020303" pitchFamily="34" charset="-79"/>
              <a:cs typeface="Futura Medium" panose="020B0602020204020303" pitchFamily="34" charset="-79"/>
            </a:endParaRPr>
          </a:p>
        </p:txBody>
      </p:sp>
      <p:sp>
        <p:nvSpPr>
          <p:cNvPr id="50" name="Right Arrow 49">
            <a:extLst>
              <a:ext uri="{FF2B5EF4-FFF2-40B4-BE49-F238E27FC236}">
                <a16:creationId xmlns:a16="http://schemas.microsoft.com/office/drawing/2014/main" id="{BF0385A6-D11A-C159-8921-05487A2B4CFE}"/>
              </a:ext>
            </a:extLst>
          </p:cNvPr>
          <p:cNvSpPr/>
          <p:nvPr/>
        </p:nvSpPr>
        <p:spPr>
          <a:xfrm>
            <a:off x="13872837" y="5103884"/>
            <a:ext cx="671640" cy="447542"/>
          </a:xfrm>
          <a:prstGeom prst="rightArrow">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FI" sz="2400">
              <a:ln>
                <a:solidFill>
                  <a:schemeClr val="bg1"/>
                </a:solidFill>
              </a:ln>
            </a:endParaRPr>
          </a:p>
        </p:txBody>
      </p:sp>
      <p:cxnSp>
        <p:nvCxnSpPr>
          <p:cNvPr id="52" name="Straight Arrow Connector 51">
            <a:extLst>
              <a:ext uri="{FF2B5EF4-FFF2-40B4-BE49-F238E27FC236}">
                <a16:creationId xmlns:a16="http://schemas.microsoft.com/office/drawing/2014/main" id="{C8214F33-0897-CED7-8096-2BAEF138F9AC}"/>
              </a:ext>
            </a:extLst>
          </p:cNvPr>
          <p:cNvCxnSpPr>
            <a:cxnSpLocks/>
          </p:cNvCxnSpPr>
          <p:nvPr/>
        </p:nvCxnSpPr>
        <p:spPr>
          <a:xfrm>
            <a:off x="5142300" y="2820793"/>
            <a:ext cx="1467047" cy="1974303"/>
          </a:xfrm>
          <a:prstGeom prst="straightConnector1">
            <a:avLst/>
          </a:prstGeom>
          <a:ln w="50800">
            <a:solidFill>
              <a:schemeClr val="bg1"/>
            </a:solidFill>
            <a:tailEnd type="triangle"/>
          </a:ln>
        </p:spPr>
        <p:style>
          <a:lnRef idx="1">
            <a:schemeClr val="dk1"/>
          </a:lnRef>
          <a:fillRef idx="0">
            <a:schemeClr val="dk1"/>
          </a:fillRef>
          <a:effectRef idx="0">
            <a:schemeClr val="dk1"/>
          </a:effectRef>
          <a:fontRef idx="minor">
            <a:schemeClr val="tx1"/>
          </a:fontRef>
        </p:style>
      </p:cxnSp>
      <p:cxnSp>
        <p:nvCxnSpPr>
          <p:cNvPr id="59" name="Straight Arrow Connector 58">
            <a:extLst>
              <a:ext uri="{FF2B5EF4-FFF2-40B4-BE49-F238E27FC236}">
                <a16:creationId xmlns:a16="http://schemas.microsoft.com/office/drawing/2014/main" id="{4173F5FF-E174-602A-2CF0-382179E41875}"/>
              </a:ext>
            </a:extLst>
          </p:cNvPr>
          <p:cNvCxnSpPr>
            <a:cxnSpLocks/>
          </p:cNvCxnSpPr>
          <p:nvPr/>
        </p:nvCxnSpPr>
        <p:spPr>
          <a:xfrm>
            <a:off x="7618327" y="2593910"/>
            <a:ext cx="0" cy="2201186"/>
          </a:xfrm>
          <a:prstGeom prst="straightConnector1">
            <a:avLst/>
          </a:prstGeom>
          <a:ln w="50800">
            <a:solidFill>
              <a:schemeClr val="bg1"/>
            </a:solidFill>
            <a:tailEnd type="triangle"/>
          </a:ln>
        </p:spPr>
        <p:style>
          <a:lnRef idx="1">
            <a:schemeClr val="dk1"/>
          </a:lnRef>
          <a:fillRef idx="0">
            <a:schemeClr val="dk1"/>
          </a:fillRef>
          <a:effectRef idx="0">
            <a:schemeClr val="dk1"/>
          </a:effectRef>
          <a:fontRef idx="minor">
            <a:schemeClr val="tx1"/>
          </a:fontRef>
        </p:style>
      </p:cxnSp>
      <p:cxnSp>
        <p:nvCxnSpPr>
          <p:cNvPr id="61" name="Straight Arrow Connector 60">
            <a:extLst>
              <a:ext uri="{FF2B5EF4-FFF2-40B4-BE49-F238E27FC236}">
                <a16:creationId xmlns:a16="http://schemas.microsoft.com/office/drawing/2014/main" id="{434F4AB8-F782-CA82-8DA1-BCF3750B769E}"/>
              </a:ext>
            </a:extLst>
          </p:cNvPr>
          <p:cNvCxnSpPr>
            <a:cxnSpLocks/>
          </p:cNvCxnSpPr>
          <p:nvPr/>
        </p:nvCxnSpPr>
        <p:spPr>
          <a:xfrm flipH="1">
            <a:off x="8571998" y="2848000"/>
            <a:ext cx="1606448" cy="2003865"/>
          </a:xfrm>
          <a:prstGeom prst="straightConnector1">
            <a:avLst/>
          </a:prstGeom>
          <a:ln w="50800">
            <a:solidFill>
              <a:schemeClr val="bg1"/>
            </a:solidFill>
            <a:tailEnd type="triangle"/>
          </a:ln>
        </p:spPr>
        <p:style>
          <a:lnRef idx="1">
            <a:schemeClr val="dk1"/>
          </a:lnRef>
          <a:fillRef idx="0">
            <a:schemeClr val="dk1"/>
          </a:fillRef>
          <a:effectRef idx="0">
            <a:schemeClr val="dk1"/>
          </a:effectRef>
          <a:fontRef idx="minor">
            <a:schemeClr val="tx1"/>
          </a:fontRef>
        </p:style>
      </p:cxnSp>
      <p:sp>
        <p:nvSpPr>
          <p:cNvPr id="63" name="TextBox 62">
            <a:extLst>
              <a:ext uri="{FF2B5EF4-FFF2-40B4-BE49-F238E27FC236}">
                <a16:creationId xmlns:a16="http://schemas.microsoft.com/office/drawing/2014/main" id="{DFF9EEA2-7D4A-8E34-226F-5633ADDE7182}"/>
              </a:ext>
            </a:extLst>
          </p:cNvPr>
          <p:cNvSpPr txBox="1"/>
          <p:nvPr/>
        </p:nvSpPr>
        <p:spPr>
          <a:xfrm>
            <a:off x="3871528" y="2000918"/>
            <a:ext cx="2327207" cy="461665"/>
          </a:xfrm>
          <a:prstGeom prst="rect">
            <a:avLst/>
          </a:prstGeom>
          <a:noFill/>
        </p:spPr>
        <p:txBody>
          <a:bodyPr wrap="square" lIns="91440" tIns="45720" rIns="91440" bIns="45720" rtlCol="0" anchor="t">
            <a:spAutoFit/>
          </a:bodyPr>
          <a:lstStyle/>
          <a:p>
            <a:r>
              <a:rPr lang="en-FI" sz="2400">
                <a:solidFill>
                  <a:schemeClr val="bg1"/>
                </a:solidFill>
                <a:latin typeface="Futura Medium" panose="020B0602020204020303" pitchFamily="34" charset="-79"/>
                <a:cs typeface="Futura Medium"/>
              </a:rPr>
              <a:t>Rader (vågrätt)</a:t>
            </a:r>
            <a:endParaRPr lang="en-US" sz="2400">
              <a:solidFill>
                <a:schemeClr val="bg1"/>
              </a:solidFill>
              <a:latin typeface="Futura Medium" panose="020B0602020204020303" pitchFamily="34" charset="-79"/>
              <a:cs typeface="Futura Medium" panose="020B0602020204020303" pitchFamily="34" charset="-79"/>
            </a:endParaRPr>
          </a:p>
        </p:txBody>
      </p:sp>
      <p:sp>
        <p:nvSpPr>
          <p:cNvPr id="64" name="TextBox 63">
            <a:extLst>
              <a:ext uri="{FF2B5EF4-FFF2-40B4-BE49-F238E27FC236}">
                <a16:creationId xmlns:a16="http://schemas.microsoft.com/office/drawing/2014/main" id="{E750E1EB-E867-BD23-8438-E76F8083DCAA}"/>
              </a:ext>
            </a:extLst>
          </p:cNvPr>
          <p:cNvSpPr txBox="1"/>
          <p:nvPr/>
        </p:nvSpPr>
        <p:spPr>
          <a:xfrm>
            <a:off x="6381450" y="1835530"/>
            <a:ext cx="3269408" cy="461665"/>
          </a:xfrm>
          <a:prstGeom prst="rect">
            <a:avLst/>
          </a:prstGeom>
          <a:noFill/>
        </p:spPr>
        <p:txBody>
          <a:bodyPr wrap="square" lIns="91440" tIns="45720" rIns="91440" bIns="45720" rtlCol="0" anchor="t">
            <a:spAutoFit/>
          </a:bodyPr>
          <a:lstStyle/>
          <a:p>
            <a:r>
              <a:rPr lang="en-FI" sz="2400" err="1">
                <a:solidFill>
                  <a:schemeClr val="bg1"/>
                </a:solidFill>
                <a:latin typeface="Futura Medium" panose="020B0602020204020303" pitchFamily="34" charset="-79"/>
                <a:cs typeface="Futura Medium"/>
              </a:rPr>
              <a:t>Kolumner</a:t>
            </a:r>
            <a:r>
              <a:rPr lang="en-FI" sz="2400">
                <a:solidFill>
                  <a:schemeClr val="bg1"/>
                </a:solidFill>
                <a:latin typeface="Futura Medium" panose="020B0602020204020303" pitchFamily="34" charset="-79"/>
                <a:cs typeface="Futura Medium"/>
              </a:rPr>
              <a:t> (lodrätt)</a:t>
            </a:r>
            <a:endParaRPr lang="en-US" sz="2400">
              <a:solidFill>
                <a:schemeClr val="bg1"/>
              </a:solidFill>
              <a:latin typeface="Futura Medium" panose="020B0602020204020303" pitchFamily="34" charset="-79"/>
              <a:cs typeface="Futura Medium" panose="020B0602020204020303" pitchFamily="34" charset="-79"/>
            </a:endParaRPr>
          </a:p>
        </p:txBody>
      </p:sp>
      <p:sp>
        <p:nvSpPr>
          <p:cNvPr id="65" name="TextBox 64">
            <a:extLst>
              <a:ext uri="{FF2B5EF4-FFF2-40B4-BE49-F238E27FC236}">
                <a16:creationId xmlns:a16="http://schemas.microsoft.com/office/drawing/2014/main" id="{089D57E8-87A8-60BE-DC0C-FF164A79C60C}"/>
              </a:ext>
            </a:extLst>
          </p:cNvPr>
          <p:cNvSpPr txBox="1"/>
          <p:nvPr/>
        </p:nvSpPr>
        <p:spPr>
          <a:xfrm>
            <a:off x="9150285" y="2257847"/>
            <a:ext cx="4292478" cy="461665"/>
          </a:xfrm>
          <a:prstGeom prst="rect">
            <a:avLst/>
          </a:prstGeom>
          <a:noFill/>
        </p:spPr>
        <p:txBody>
          <a:bodyPr wrap="square" lIns="91440" tIns="45720" rIns="91440" bIns="45720" rtlCol="0" anchor="t">
            <a:spAutoFit/>
          </a:bodyPr>
          <a:lstStyle/>
          <a:p>
            <a:r>
              <a:rPr lang="en-FI" sz="2400" err="1">
                <a:solidFill>
                  <a:schemeClr val="bg1"/>
                </a:solidFill>
                <a:latin typeface="Futura Medium" panose="020B0602020204020303" pitchFamily="34" charset="-79"/>
                <a:cs typeface="Futura Medium"/>
              </a:rPr>
              <a:t>Färger</a:t>
            </a:r>
            <a:r>
              <a:rPr lang="en-FI" sz="2400">
                <a:solidFill>
                  <a:schemeClr val="bg1"/>
                </a:solidFill>
                <a:latin typeface="Futura Medium" panose="020B0602020204020303" pitchFamily="34" charset="-79"/>
                <a:cs typeface="Futura Medium"/>
              </a:rPr>
              <a:t> (RGB: röd, </a:t>
            </a:r>
            <a:r>
              <a:rPr lang="en-FI" sz="2400" err="1">
                <a:solidFill>
                  <a:schemeClr val="bg1"/>
                </a:solidFill>
                <a:latin typeface="Futura Medium" panose="020B0602020204020303" pitchFamily="34" charset="-79"/>
                <a:cs typeface="Futura Medium"/>
              </a:rPr>
              <a:t>grön</a:t>
            </a:r>
            <a:r>
              <a:rPr lang="en-FI" sz="2400">
                <a:solidFill>
                  <a:schemeClr val="bg1"/>
                </a:solidFill>
                <a:latin typeface="Futura Medium" panose="020B0602020204020303" pitchFamily="34" charset="-79"/>
                <a:cs typeface="Futura Medium"/>
              </a:rPr>
              <a:t>, </a:t>
            </a:r>
            <a:r>
              <a:rPr lang="en-FI" sz="2400" err="1">
                <a:solidFill>
                  <a:schemeClr val="bg1"/>
                </a:solidFill>
                <a:latin typeface="Futura Medium" panose="020B0602020204020303" pitchFamily="34" charset="-79"/>
                <a:cs typeface="Futura Medium"/>
              </a:rPr>
              <a:t>blå</a:t>
            </a:r>
            <a:r>
              <a:rPr lang="en-FI" sz="2400">
                <a:solidFill>
                  <a:schemeClr val="bg1"/>
                </a:solidFill>
                <a:latin typeface="Futura Medium" panose="020B0602020204020303" pitchFamily="34" charset="-79"/>
                <a:cs typeface="Futura Medium"/>
              </a:rPr>
              <a:t>)</a:t>
            </a:r>
            <a:endParaRPr lang="en-US" sz="2400">
              <a:solidFill>
                <a:schemeClr val="bg1"/>
              </a:solidFill>
              <a:latin typeface="Futura Medium" panose="020B0602020204020303" pitchFamily="34" charset="-79"/>
              <a:cs typeface="Futura Medium"/>
            </a:endParaRPr>
          </a:p>
        </p:txBody>
      </p:sp>
      <p:cxnSp>
        <p:nvCxnSpPr>
          <p:cNvPr id="66" name="Straight Arrow Connector 65">
            <a:extLst>
              <a:ext uri="{FF2B5EF4-FFF2-40B4-BE49-F238E27FC236}">
                <a16:creationId xmlns:a16="http://schemas.microsoft.com/office/drawing/2014/main" id="{3FD6FDC3-F27E-CE28-B875-A24F3465465E}"/>
              </a:ext>
            </a:extLst>
          </p:cNvPr>
          <p:cNvCxnSpPr>
            <a:cxnSpLocks/>
          </p:cNvCxnSpPr>
          <p:nvPr/>
        </p:nvCxnSpPr>
        <p:spPr>
          <a:xfrm flipV="1">
            <a:off x="4757283" y="5896008"/>
            <a:ext cx="2301469" cy="2339495"/>
          </a:xfrm>
          <a:prstGeom prst="straightConnector1">
            <a:avLst/>
          </a:prstGeom>
          <a:ln w="50800">
            <a:solidFill>
              <a:schemeClr val="bg1"/>
            </a:solidFill>
            <a:tailEnd type="triangle"/>
          </a:ln>
        </p:spPr>
        <p:style>
          <a:lnRef idx="1">
            <a:schemeClr val="dk1"/>
          </a:lnRef>
          <a:fillRef idx="0">
            <a:schemeClr val="dk1"/>
          </a:fillRef>
          <a:effectRef idx="0">
            <a:schemeClr val="dk1"/>
          </a:effectRef>
          <a:fontRef idx="minor">
            <a:schemeClr val="tx1"/>
          </a:fontRef>
        </p:style>
      </p:cxnSp>
      <p:sp>
        <p:nvSpPr>
          <p:cNvPr id="68" name="TextBox 67">
            <a:extLst>
              <a:ext uri="{FF2B5EF4-FFF2-40B4-BE49-F238E27FC236}">
                <a16:creationId xmlns:a16="http://schemas.microsoft.com/office/drawing/2014/main" id="{D6E7F832-72E0-366F-E702-E99A6041F8B7}"/>
              </a:ext>
            </a:extLst>
          </p:cNvPr>
          <p:cNvSpPr txBox="1"/>
          <p:nvPr/>
        </p:nvSpPr>
        <p:spPr>
          <a:xfrm>
            <a:off x="991069" y="8526742"/>
            <a:ext cx="8036996" cy="1200329"/>
          </a:xfrm>
          <a:prstGeom prst="rect">
            <a:avLst/>
          </a:prstGeom>
          <a:noFill/>
        </p:spPr>
        <p:txBody>
          <a:bodyPr wrap="square" lIns="91440" tIns="45720" rIns="91440" bIns="45720" rtlCol="0" anchor="t">
            <a:spAutoFit/>
          </a:bodyPr>
          <a:lstStyle/>
          <a:p>
            <a:r>
              <a:rPr lang="sv-SE" sz="2400" noProof="0" dirty="0">
                <a:solidFill>
                  <a:schemeClr val="bg1"/>
                </a:solidFill>
                <a:latin typeface="Futura Medium" panose="020B0602020204020303" pitchFamily="34" charset="-79"/>
                <a:cs typeface="Futura Medium"/>
              </a:rPr>
              <a:t>Bilden </a:t>
            </a:r>
            <a:r>
              <a:rPr lang="sv-SE" sz="2400" dirty="0">
                <a:solidFill>
                  <a:schemeClr val="bg1"/>
                </a:solidFill>
                <a:latin typeface="Futura Medium" panose="020B0602020204020303" pitchFamily="34" charset="-79"/>
                <a:cs typeface="Futura Medium"/>
              </a:rPr>
              <a:t>består av</a:t>
            </a:r>
            <a:r>
              <a:rPr lang="sv-SE" sz="2400" noProof="0" dirty="0">
                <a:solidFill>
                  <a:schemeClr val="bg1"/>
                </a:solidFill>
                <a:latin typeface="Futura Medium" panose="020B0602020204020303" pitchFamily="34" charset="-79"/>
                <a:cs typeface="Futura Medium"/>
              </a:rPr>
              <a:t> </a:t>
            </a:r>
            <a:r>
              <a:rPr lang="sv-SE" sz="2400" dirty="0">
                <a:solidFill>
                  <a:schemeClr val="bg1"/>
                </a:solidFill>
                <a:latin typeface="Futura Medium" panose="020B0602020204020303" pitchFamily="34" charset="-79"/>
                <a:cs typeface="Futura Medium"/>
              </a:rPr>
              <a:t>5026x3458 pixlar </a:t>
            </a:r>
            <a:br>
              <a:rPr lang="sv-SE" sz="2400" dirty="0">
                <a:latin typeface="Futura Medium" panose="020B0602020204020303" pitchFamily="34" charset="-79"/>
                <a:cs typeface="Futura Medium"/>
              </a:rPr>
            </a:br>
            <a:r>
              <a:rPr lang="sv-SE" sz="2400" dirty="0">
                <a:solidFill>
                  <a:schemeClr val="bg1"/>
                </a:solidFill>
                <a:latin typeface="Futura Medium" panose="020B0602020204020303" pitchFamily="34" charset="-79"/>
                <a:cs typeface="Futura Medium"/>
              </a:rPr>
              <a:t>(5026 </a:t>
            </a:r>
            <a:r>
              <a:rPr lang="sv-SE" sz="2400" noProof="0" dirty="0">
                <a:solidFill>
                  <a:schemeClr val="bg1"/>
                </a:solidFill>
                <a:latin typeface="Futura Medium" panose="020B0602020204020303" pitchFamily="34" charset="-79"/>
                <a:cs typeface="Futura Medium"/>
              </a:rPr>
              <a:t>pixlar </a:t>
            </a:r>
            <a:r>
              <a:rPr lang="sv-SE" sz="2400" dirty="0">
                <a:solidFill>
                  <a:schemeClr val="bg1"/>
                </a:solidFill>
                <a:latin typeface="Futura Medium" panose="020B0602020204020303" pitchFamily="34" charset="-79"/>
                <a:cs typeface="Futura Medium"/>
              </a:rPr>
              <a:t>vågrätt, 3458</a:t>
            </a:r>
            <a:r>
              <a:rPr lang="sv-SE" sz="2400" noProof="0" dirty="0">
                <a:solidFill>
                  <a:schemeClr val="bg1"/>
                </a:solidFill>
                <a:latin typeface="Futura Medium" panose="020B0602020204020303" pitchFamily="34" charset="-79"/>
                <a:cs typeface="Futura Medium"/>
              </a:rPr>
              <a:t> pixlar </a:t>
            </a:r>
            <a:r>
              <a:rPr lang="sv-SE" sz="2400" dirty="0">
                <a:solidFill>
                  <a:schemeClr val="bg1"/>
                </a:solidFill>
                <a:latin typeface="Futura Medium" panose="020B0602020204020303" pitchFamily="34" charset="-79"/>
                <a:cs typeface="Futura Medium"/>
              </a:rPr>
              <a:t>lodrätt)</a:t>
            </a:r>
            <a:endParaRPr lang="sv-SE" sz="2400" noProof="0" dirty="0">
              <a:solidFill>
                <a:schemeClr val="bg1"/>
              </a:solidFill>
              <a:latin typeface="Futura Medium" panose="020B0602020204020303" pitchFamily="34" charset="-79"/>
              <a:cs typeface="Futura Medium" panose="020B0602020204020303" pitchFamily="34" charset="-79"/>
            </a:endParaRPr>
          </a:p>
          <a:p>
            <a:r>
              <a:rPr lang="sv-SE" sz="2400" dirty="0">
                <a:solidFill>
                  <a:schemeClr val="bg1"/>
                </a:solidFill>
                <a:latin typeface="Futura Medium" panose="020B0602020204020303" pitchFamily="34" charset="-79"/>
                <a:cs typeface="Futura Medium"/>
              </a:rPr>
              <a:t>Varje pixel</a:t>
            </a:r>
            <a:r>
              <a:rPr lang="sv-SE" sz="2400" noProof="0" dirty="0">
                <a:solidFill>
                  <a:schemeClr val="bg1"/>
                </a:solidFill>
                <a:latin typeface="Futura Medium" panose="020B0602020204020303" pitchFamily="34" charset="-79"/>
                <a:cs typeface="Futura Medium"/>
              </a:rPr>
              <a:t> </a:t>
            </a:r>
            <a:r>
              <a:rPr lang="sv-SE" sz="2400" dirty="0">
                <a:solidFill>
                  <a:schemeClr val="bg1"/>
                </a:solidFill>
                <a:latin typeface="Futura Medium" panose="020B0602020204020303" pitchFamily="34" charset="-79"/>
                <a:cs typeface="Futura Medium"/>
              </a:rPr>
              <a:t>består av tre </a:t>
            </a:r>
            <a:r>
              <a:rPr lang="sv-SE" sz="2400" noProof="0" dirty="0">
                <a:solidFill>
                  <a:schemeClr val="bg1"/>
                </a:solidFill>
                <a:latin typeface="Futura Medium" panose="020B0602020204020303" pitchFamily="34" charset="-79"/>
                <a:cs typeface="Futura Medium"/>
              </a:rPr>
              <a:t>färger</a:t>
            </a:r>
            <a:r>
              <a:rPr lang="sv-SE" sz="2400" dirty="0">
                <a:solidFill>
                  <a:schemeClr val="bg1"/>
                </a:solidFill>
                <a:latin typeface="Futura Medium" panose="020B0602020204020303" pitchFamily="34" charset="-79"/>
                <a:cs typeface="Futura Medium"/>
              </a:rPr>
              <a:t> (röd, grön, blå)</a:t>
            </a:r>
            <a:endParaRPr lang="sv-SE" sz="2400" noProof="0" dirty="0">
              <a:solidFill>
                <a:schemeClr val="bg1"/>
              </a:solidFill>
              <a:latin typeface="Futura Medium" panose="020B0602020204020303" pitchFamily="34" charset="-79"/>
              <a:cs typeface="Futura Medium"/>
            </a:endParaRPr>
          </a:p>
        </p:txBody>
      </p:sp>
      <p:cxnSp>
        <p:nvCxnSpPr>
          <p:cNvPr id="69" name="Straight Arrow Connector 68">
            <a:extLst>
              <a:ext uri="{FF2B5EF4-FFF2-40B4-BE49-F238E27FC236}">
                <a16:creationId xmlns:a16="http://schemas.microsoft.com/office/drawing/2014/main" id="{8BB53805-BF77-F3D1-36B3-2238243CACB0}"/>
              </a:ext>
            </a:extLst>
          </p:cNvPr>
          <p:cNvCxnSpPr>
            <a:cxnSpLocks/>
          </p:cNvCxnSpPr>
          <p:nvPr/>
        </p:nvCxnSpPr>
        <p:spPr>
          <a:xfrm flipV="1">
            <a:off x="10213274" y="5896008"/>
            <a:ext cx="0" cy="919370"/>
          </a:xfrm>
          <a:prstGeom prst="straightConnector1">
            <a:avLst/>
          </a:prstGeom>
          <a:ln w="50800">
            <a:solidFill>
              <a:schemeClr val="bg1"/>
            </a:solidFill>
            <a:tailEnd type="triangle"/>
          </a:ln>
        </p:spPr>
        <p:style>
          <a:lnRef idx="1">
            <a:schemeClr val="dk1"/>
          </a:lnRef>
          <a:fillRef idx="0">
            <a:schemeClr val="dk1"/>
          </a:fillRef>
          <a:effectRef idx="0">
            <a:schemeClr val="dk1"/>
          </a:effectRef>
          <a:fontRef idx="minor">
            <a:schemeClr val="tx1"/>
          </a:fontRef>
        </p:style>
      </p:cxnSp>
      <p:sp>
        <p:nvSpPr>
          <p:cNvPr id="74" name="TextBox 73">
            <a:extLst>
              <a:ext uri="{FF2B5EF4-FFF2-40B4-BE49-F238E27FC236}">
                <a16:creationId xmlns:a16="http://schemas.microsoft.com/office/drawing/2014/main" id="{33C5C94D-6656-C444-6023-F37A6BCC84BB}"/>
              </a:ext>
            </a:extLst>
          </p:cNvPr>
          <p:cNvSpPr txBox="1"/>
          <p:nvPr/>
        </p:nvSpPr>
        <p:spPr>
          <a:xfrm>
            <a:off x="8247822" y="7141394"/>
            <a:ext cx="5519307" cy="1200329"/>
          </a:xfrm>
          <a:prstGeom prst="rect">
            <a:avLst/>
          </a:prstGeom>
          <a:noFill/>
        </p:spPr>
        <p:txBody>
          <a:bodyPr wrap="square" lIns="91440" tIns="45720" rIns="91440" bIns="45720" rtlCol="0" anchor="t">
            <a:spAutoFit/>
          </a:bodyPr>
          <a:lstStyle/>
          <a:p>
            <a:r>
              <a:rPr lang="sv-SE" sz="2400">
                <a:solidFill>
                  <a:schemeClr val="bg1"/>
                </a:solidFill>
                <a:latin typeface="Futura Medium" panose="020B0602020204020303" pitchFamily="34" charset="-79"/>
                <a:cs typeface="Futura Medium"/>
              </a:rPr>
              <a:t>En enskild pixel, t.ex. (0, 100)</a:t>
            </a:r>
            <a:endParaRPr lang="en-US">
              <a:solidFill>
                <a:schemeClr val="bg1"/>
              </a:solidFill>
            </a:endParaRPr>
          </a:p>
          <a:p>
            <a:r>
              <a:rPr lang="sv-SE" sz="2400">
                <a:solidFill>
                  <a:schemeClr val="bg1"/>
                </a:solidFill>
                <a:latin typeface="Futura Medium" panose="020B0602020204020303" pitchFamily="34" charset="-79"/>
                <a:cs typeface="Futura Medium"/>
              </a:rPr>
              <a:t>Den</a:t>
            </a:r>
            <a:r>
              <a:rPr lang="sv-SE" sz="2400" noProof="0">
                <a:solidFill>
                  <a:schemeClr val="bg1"/>
                </a:solidFill>
                <a:latin typeface="Futura Medium" panose="020B0602020204020303" pitchFamily="34" charset="-79"/>
                <a:cs typeface="Futura Medium"/>
              </a:rPr>
              <a:t> första raden </a:t>
            </a:r>
            <a:r>
              <a:rPr lang="sv-SE" sz="2400">
                <a:solidFill>
                  <a:schemeClr val="bg1"/>
                </a:solidFill>
                <a:latin typeface="Futura Medium" panose="020B0602020204020303" pitchFamily="34" charset="-79"/>
                <a:cs typeface="Futura Medium"/>
              </a:rPr>
              <a:t>vågrätt</a:t>
            </a:r>
            <a:r>
              <a:rPr lang="sv-SE" sz="2400" noProof="0">
                <a:solidFill>
                  <a:schemeClr val="bg1"/>
                </a:solidFill>
                <a:latin typeface="Futura Medium" panose="020B0602020204020303" pitchFamily="34" charset="-79"/>
                <a:cs typeface="Futura Medium"/>
              </a:rPr>
              <a:t>(0)</a:t>
            </a:r>
            <a:endParaRPr lang="sv-SE">
              <a:solidFill>
                <a:schemeClr val="bg1"/>
              </a:solidFill>
            </a:endParaRPr>
          </a:p>
          <a:p>
            <a:r>
              <a:rPr lang="sv-SE" sz="2400">
                <a:solidFill>
                  <a:schemeClr val="bg1"/>
                </a:solidFill>
                <a:latin typeface="Futura Medium" panose="020B0602020204020303" pitchFamily="34" charset="-79"/>
                <a:cs typeface="Futura Medium"/>
              </a:rPr>
              <a:t>101:a raden</a:t>
            </a:r>
            <a:r>
              <a:rPr lang="sv-SE" sz="2400" noProof="0">
                <a:solidFill>
                  <a:schemeClr val="bg1"/>
                </a:solidFill>
                <a:latin typeface="Futura Medium" panose="020B0602020204020303" pitchFamily="34" charset="-79"/>
                <a:cs typeface="Futura Medium"/>
              </a:rPr>
              <a:t> </a:t>
            </a:r>
            <a:r>
              <a:rPr lang="sv-SE" sz="2400">
                <a:solidFill>
                  <a:schemeClr val="bg1"/>
                </a:solidFill>
                <a:latin typeface="Futura Medium" panose="020B0602020204020303" pitchFamily="34" charset="-79"/>
                <a:cs typeface="Futura Medium"/>
              </a:rPr>
              <a:t>lodrätt(100)</a:t>
            </a:r>
            <a:endParaRPr lang="sv-SE" sz="2400" noProof="0">
              <a:solidFill>
                <a:schemeClr val="bg1"/>
              </a:solidFill>
              <a:latin typeface="Futura Medium" panose="020B0602020204020303" pitchFamily="34" charset="-79"/>
              <a:cs typeface="Futura Medium" panose="020B0602020204020303" pitchFamily="34" charset="-79"/>
            </a:endParaRPr>
          </a:p>
        </p:txBody>
      </p:sp>
      <p:cxnSp>
        <p:nvCxnSpPr>
          <p:cNvPr id="76" name="Straight Arrow Connector 75">
            <a:extLst>
              <a:ext uri="{FF2B5EF4-FFF2-40B4-BE49-F238E27FC236}">
                <a16:creationId xmlns:a16="http://schemas.microsoft.com/office/drawing/2014/main" id="{1E2D6B4A-1D00-A6E0-9EB8-FDF8A0179C21}"/>
              </a:ext>
            </a:extLst>
          </p:cNvPr>
          <p:cNvCxnSpPr>
            <a:cxnSpLocks/>
          </p:cNvCxnSpPr>
          <p:nvPr/>
        </p:nvCxnSpPr>
        <p:spPr>
          <a:xfrm flipH="1">
            <a:off x="12763143" y="3125788"/>
            <a:ext cx="1765755" cy="1726077"/>
          </a:xfrm>
          <a:prstGeom prst="straightConnector1">
            <a:avLst/>
          </a:prstGeom>
          <a:ln w="50800">
            <a:solidFill>
              <a:schemeClr val="bg1"/>
            </a:solidFill>
            <a:tailEnd type="triangle"/>
          </a:ln>
        </p:spPr>
        <p:style>
          <a:lnRef idx="1">
            <a:schemeClr val="dk1"/>
          </a:lnRef>
          <a:fillRef idx="0">
            <a:schemeClr val="dk1"/>
          </a:fillRef>
          <a:effectRef idx="0">
            <a:schemeClr val="dk1"/>
          </a:effectRef>
          <a:fontRef idx="minor">
            <a:schemeClr val="tx1"/>
          </a:fontRef>
        </p:style>
      </p:cxnSp>
      <p:sp>
        <p:nvSpPr>
          <p:cNvPr id="79" name="TextBox 78">
            <a:extLst>
              <a:ext uri="{FF2B5EF4-FFF2-40B4-BE49-F238E27FC236}">
                <a16:creationId xmlns:a16="http://schemas.microsoft.com/office/drawing/2014/main" id="{343157F3-A406-4DCB-1412-FA9D7B39D2F7}"/>
              </a:ext>
            </a:extLst>
          </p:cNvPr>
          <p:cNvSpPr txBox="1"/>
          <p:nvPr/>
        </p:nvSpPr>
        <p:spPr>
          <a:xfrm>
            <a:off x="13741475" y="1687716"/>
            <a:ext cx="2657831" cy="1200329"/>
          </a:xfrm>
          <a:prstGeom prst="rect">
            <a:avLst/>
          </a:prstGeom>
          <a:noFill/>
        </p:spPr>
        <p:txBody>
          <a:bodyPr wrap="square" rtlCol="0">
            <a:spAutoFit/>
          </a:bodyPr>
          <a:lstStyle/>
          <a:p>
            <a:r>
              <a:rPr lang="sv-SE" sz="2400" noProof="0">
                <a:solidFill>
                  <a:schemeClr val="bg1"/>
                </a:solidFill>
                <a:latin typeface="Futura Medium" panose="020B0602020204020303" pitchFamily="34" charset="-79"/>
                <a:cs typeface="Futura Medium" panose="020B0602020204020303" pitchFamily="34" charset="-79"/>
              </a:rPr>
              <a:t>70 av 255 röd</a:t>
            </a:r>
          </a:p>
          <a:p>
            <a:r>
              <a:rPr lang="sv-SE" sz="2400" noProof="0">
                <a:solidFill>
                  <a:schemeClr val="bg1"/>
                </a:solidFill>
                <a:latin typeface="Futura Medium" panose="020B0602020204020303" pitchFamily="34" charset="-79"/>
                <a:cs typeface="Futura Medium" panose="020B0602020204020303" pitchFamily="34" charset="-79"/>
              </a:rPr>
              <a:t>128 av 255 blå</a:t>
            </a:r>
          </a:p>
          <a:p>
            <a:r>
              <a:rPr lang="sv-SE" sz="2400" noProof="0">
                <a:solidFill>
                  <a:schemeClr val="bg1"/>
                </a:solidFill>
                <a:latin typeface="Futura Medium" panose="020B0602020204020303" pitchFamily="34" charset="-79"/>
                <a:cs typeface="Futura Medium" panose="020B0602020204020303" pitchFamily="34" charset="-79"/>
              </a:rPr>
              <a:t>103 av 255 grön</a:t>
            </a:r>
          </a:p>
        </p:txBody>
      </p:sp>
      <p:sp>
        <p:nvSpPr>
          <p:cNvPr id="2" name="Oval 1">
            <a:extLst>
              <a:ext uri="{FF2B5EF4-FFF2-40B4-BE49-F238E27FC236}">
                <a16:creationId xmlns:a16="http://schemas.microsoft.com/office/drawing/2014/main" id="{70FCD95A-457B-36B3-DCB5-55AEE338663B}"/>
              </a:ext>
            </a:extLst>
          </p:cNvPr>
          <p:cNvSpPr/>
          <p:nvPr/>
        </p:nvSpPr>
        <p:spPr>
          <a:xfrm rot="20804380">
            <a:off x="206725" y="211249"/>
            <a:ext cx="2169523" cy="2054680"/>
          </a:xfrm>
          <a:prstGeom prst="ellipse">
            <a:avLst/>
          </a:prstGeom>
          <a:noFill/>
          <a:ln w="165100">
            <a:solidFill>
              <a:srgbClr val="D2E3E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400" b="1">
                <a:solidFill>
                  <a:srgbClr val="D2E3E5"/>
                </a:solidFill>
                <a:latin typeface="FUTURA MEDIUM" panose="020B0602020204020303" pitchFamily="34" charset="-79"/>
                <a:cs typeface="FUTURA MEDIUM" panose="020B0602020204020303" pitchFamily="34" charset="-79"/>
              </a:rPr>
              <a:t>VALBAR</a:t>
            </a:r>
            <a:endParaRPr lang="sv-SE" b="1">
              <a:solidFill>
                <a:srgbClr val="D2E3E5"/>
              </a:solidFill>
              <a:latin typeface="FUTURA MEDIUM" panose="020B0602020204020303" pitchFamily="34" charset="-79"/>
              <a:cs typeface="FUTURA MEDIUM" panose="020B0602020204020303" pitchFamily="34" charset="-79"/>
            </a:endParaRPr>
          </a:p>
        </p:txBody>
      </p:sp>
    </p:spTree>
    <p:extLst>
      <p:ext uri="{BB962C8B-B14F-4D97-AF65-F5344CB8AC3E}">
        <p14:creationId xmlns:p14="http://schemas.microsoft.com/office/powerpoint/2010/main" val="2160307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62627"/>
        </a:solidFill>
        <a:effectLst/>
      </p:bgPr>
    </p:bg>
    <p:spTree>
      <p:nvGrpSpPr>
        <p:cNvPr id="1" name="">
          <a:extLst>
            <a:ext uri="{FF2B5EF4-FFF2-40B4-BE49-F238E27FC236}">
              <a16:creationId xmlns:a16="http://schemas.microsoft.com/office/drawing/2014/main" id="{C50E0197-0AD1-43DA-6463-1476F63F07EB}"/>
            </a:ext>
          </a:extLst>
        </p:cNvPr>
        <p:cNvGrpSpPr/>
        <p:nvPr/>
      </p:nvGrpSpPr>
      <p:grpSpPr>
        <a:xfrm>
          <a:off x="0" y="0"/>
          <a:ext cx="0" cy="0"/>
          <a:chOff x="0" y="0"/>
          <a:chExt cx="0" cy="0"/>
        </a:xfrm>
      </p:grpSpPr>
      <p:sp>
        <p:nvSpPr>
          <p:cNvPr id="12" name="TextBox 5">
            <a:extLst>
              <a:ext uri="{FF2B5EF4-FFF2-40B4-BE49-F238E27FC236}">
                <a16:creationId xmlns:a16="http://schemas.microsoft.com/office/drawing/2014/main" id="{AEDA6CD7-E100-14D6-22BF-B5F5FEAF1C30}"/>
              </a:ext>
            </a:extLst>
          </p:cNvPr>
          <p:cNvSpPr txBox="1"/>
          <p:nvPr/>
        </p:nvSpPr>
        <p:spPr>
          <a:xfrm>
            <a:off x="681499" y="3705080"/>
            <a:ext cx="11732167" cy="2462213"/>
          </a:xfrm>
          <a:prstGeom prst="rect">
            <a:avLst/>
          </a:prstGeom>
        </p:spPr>
        <p:txBody>
          <a:bodyPr wrap="square" lIns="0" tIns="0" rIns="0" bIns="0" rtlCol="0" anchor="t">
            <a:spAutoFit/>
          </a:bodyPr>
          <a:lstStyle/>
          <a:p>
            <a:pPr algn="ctr"/>
            <a:r>
              <a:rPr lang="sv-SE" sz="8000" b="1">
                <a:solidFill>
                  <a:schemeClr val="bg1"/>
                </a:solidFill>
                <a:latin typeface="FUTURA MEDIUM" panose="020B0602020204020303" pitchFamily="34" charset="-79"/>
                <a:ea typeface="Proxima Nova Bold"/>
                <a:cs typeface="FUTURA MEDIUM" panose="020B0602020204020303" pitchFamily="34" charset="-79"/>
              </a:rPr>
              <a:t>Hur har vi lärt oss känna igen en lampa?</a:t>
            </a:r>
          </a:p>
        </p:txBody>
      </p:sp>
      <p:pic>
        <p:nvPicPr>
          <p:cNvPr id="2" name="Bildobjekt 54">
            <a:extLst>
              <a:ext uri="{FF2B5EF4-FFF2-40B4-BE49-F238E27FC236}">
                <a16:creationId xmlns:a16="http://schemas.microsoft.com/office/drawing/2014/main" id="{C352EB94-6C66-6BF0-D2FB-87336083613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915632">
            <a:off x="12531764" y="1673707"/>
            <a:ext cx="3821074" cy="6524960"/>
          </a:xfrm>
          <a:prstGeom prst="rect">
            <a:avLst/>
          </a:prstGeom>
        </p:spPr>
      </p:pic>
    </p:spTree>
    <p:extLst>
      <p:ext uri="{BB962C8B-B14F-4D97-AF65-F5344CB8AC3E}">
        <p14:creationId xmlns:p14="http://schemas.microsoft.com/office/powerpoint/2010/main" val="14840118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62627"/>
        </a:solidFill>
        <a:effectLst/>
      </p:bgPr>
    </p:bg>
    <p:spTree>
      <p:nvGrpSpPr>
        <p:cNvPr id="1" name=""/>
        <p:cNvGrpSpPr/>
        <p:nvPr/>
      </p:nvGrpSpPr>
      <p:grpSpPr>
        <a:xfrm>
          <a:off x="0" y="0"/>
          <a:ext cx="0" cy="0"/>
          <a:chOff x="0" y="0"/>
          <a:chExt cx="0" cy="0"/>
        </a:xfrm>
      </p:grpSpPr>
      <p:pic>
        <p:nvPicPr>
          <p:cNvPr id="51" name="Bildobjekt 50" descr="En bild som visar Grafik&#10;&#10;Automatiskt genererad beskrivning">
            <a:extLst>
              <a:ext uri="{FF2B5EF4-FFF2-40B4-BE49-F238E27FC236}">
                <a16:creationId xmlns:a16="http://schemas.microsoft.com/office/drawing/2014/main" id="{A1D90868-F8AF-EF0A-C328-26AFB11A329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55075" y="4616490"/>
            <a:ext cx="3783484" cy="2128210"/>
          </a:xfrm>
          <a:prstGeom prst="rect">
            <a:avLst/>
          </a:prstGeom>
        </p:spPr>
      </p:pic>
      <p:pic>
        <p:nvPicPr>
          <p:cNvPr id="53" name="Bildobjekt 52" descr="En bild som visar Grafik&#10;&#10;Automatiskt genererad beskrivning">
            <a:extLst>
              <a:ext uri="{FF2B5EF4-FFF2-40B4-BE49-F238E27FC236}">
                <a16:creationId xmlns:a16="http://schemas.microsoft.com/office/drawing/2014/main" id="{26584FF6-DB6C-4345-85B9-8F88D36CFD2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066837" y="2711500"/>
            <a:ext cx="4771139" cy="2683766"/>
          </a:xfrm>
          <a:prstGeom prst="rect">
            <a:avLst/>
          </a:prstGeom>
        </p:spPr>
      </p:pic>
      <p:pic>
        <p:nvPicPr>
          <p:cNvPr id="54" name="Bildobjekt 53" descr="En bild som visar Grafik&#10;&#10;Automatiskt genererad beskrivning">
            <a:extLst>
              <a:ext uri="{FF2B5EF4-FFF2-40B4-BE49-F238E27FC236}">
                <a16:creationId xmlns:a16="http://schemas.microsoft.com/office/drawing/2014/main" id="{AF9FBA39-4A3E-8854-580D-82AD28C7C38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066837" y="6113805"/>
            <a:ext cx="4771140" cy="2683766"/>
          </a:xfrm>
          <a:prstGeom prst="rect">
            <a:avLst/>
          </a:prstGeom>
        </p:spPr>
      </p:pic>
      <p:pic>
        <p:nvPicPr>
          <p:cNvPr id="52" name="Bildobjekt 51" descr="En bild som visar Grafik&#10;&#10;Automatiskt genererad beskrivning">
            <a:extLst>
              <a:ext uri="{FF2B5EF4-FFF2-40B4-BE49-F238E27FC236}">
                <a16:creationId xmlns:a16="http://schemas.microsoft.com/office/drawing/2014/main" id="{63B9EB81-9BF4-63A0-E4E9-15848758965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44413" y="7137159"/>
            <a:ext cx="6803782" cy="2424608"/>
          </a:xfrm>
          <a:prstGeom prst="rect">
            <a:avLst/>
          </a:prstGeom>
        </p:spPr>
      </p:pic>
      <p:pic>
        <p:nvPicPr>
          <p:cNvPr id="50" name="Bildobjekt 49" descr="En bild som visar Grafik&#10;&#10;Automatiskt genererad beskrivning">
            <a:extLst>
              <a:ext uri="{FF2B5EF4-FFF2-40B4-BE49-F238E27FC236}">
                <a16:creationId xmlns:a16="http://schemas.microsoft.com/office/drawing/2014/main" id="{BE471814-7D12-E185-DC44-1A2B4F55767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327595" y="2398351"/>
            <a:ext cx="3386602" cy="1904963"/>
          </a:xfrm>
          <a:prstGeom prst="rect">
            <a:avLst/>
          </a:prstGeom>
        </p:spPr>
      </p:pic>
      <p:pic>
        <p:nvPicPr>
          <p:cNvPr id="49" name="Bildobjekt 48" descr="En bild som visar Grafik&#10;&#10;Automatiskt genererad beskrivning">
            <a:extLst>
              <a:ext uri="{FF2B5EF4-FFF2-40B4-BE49-F238E27FC236}">
                <a16:creationId xmlns:a16="http://schemas.microsoft.com/office/drawing/2014/main" id="{CCC89739-0032-1BAD-BD35-A3E832EAF68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82285" y="5961392"/>
            <a:ext cx="5379444" cy="3025937"/>
          </a:xfrm>
          <a:prstGeom prst="rect">
            <a:avLst/>
          </a:prstGeom>
        </p:spPr>
      </p:pic>
      <p:pic>
        <p:nvPicPr>
          <p:cNvPr id="48" name="Bildobjekt 47" descr="En bild som visar Grafik&#10;&#10;Automatiskt genererad beskrivning">
            <a:extLst>
              <a:ext uri="{FF2B5EF4-FFF2-40B4-BE49-F238E27FC236}">
                <a16:creationId xmlns:a16="http://schemas.microsoft.com/office/drawing/2014/main" id="{B2745436-3176-8708-71ED-E7044F22436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44163" y="2747450"/>
            <a:ext cx="5379444" cy="3025937"/>
          </a:xfrm>
          <a:prstGeom prst="rect">
            <a:avLst/>
          </a:prstGeom>
        </p:spPr>
      </p:pic>
      <p:sp>
        <p:nvSpPr>
          <p:cNvPr id="14" name="TextBox 14"/>
          <p:cNvSpPr txBox="1"/>
          <p:nvPr/>
        </p:nvSpPr>
        <p:spPr>
          <a:xfrm>
            <a:off x="2029510" y="3796758"/>
            <a:ext cx="2608751" cy="820738"/>
          </a:xfrm>
          <a:prstGeom prst="rect">
            <a:avLst/>
          </a:prstGeom>
        </p:spPr>
        <p:txBody>
          <a:bodyPr wrap="square" lIns="0" tIns="0" rIns="0" bIns="0" rtlCol="0" anchor="t">
            <a:spAutoFit/>
          </a:bodyPr>
          <a:lstStyle/>
          <a:p>
            <a:pPr algn="ctr">
              <a:lnSpc>
                <a:spcPts val="3157"/>
              </a:lnSpc>
            </a:pPr>
            <a:r>
              <a:rPr lang="en-US" sz="2800" err="1">
                <a:solidFill>
                  <a:schemeClr val="bg1"/>
                </a:solidFill>
                <a:latin typeface="Georgia" panose="02040502050405020303" pitchFamily="18" charset="0"/>
                <a:ea typeface="Proxima Nova"/>
                <a:cs typeface="Proxima Nova"/>
                <a:sym typeface="Proxima Nova"/>
              </a:rPr>
              <a:t>Känsla</a:t>
            </a:r>
            <a:r>
              <a:rPr lang="en-US" sz="2800">
                <a:solidFill>
                  <a:schemeClr val="bg1"/>
                </a:solidFill>
                <a:latin typeface="Georgia" panose="02040502050405020303" pitchFamily="18" charset="0"/>
                <a:ea typeface="Proxima Nova"/>
                <a:cs typeface="Proxima Nova"/>
                <a:sym typeface="Proxima Nova"/>
              </a:rPr>
              <a:t> 1/form 1/</a:t>
            </a:r>
            <a:r>
              <a:rPr lang="en-US" sz="2800" err="1">
                <a:solidFill>
                  <a:schemeClr val="bg1"/>
                </a:solidFill>
                <a:latin typeface="Georgia" panose="02040502050405020303" pitchFamily="18" charset="0"/>
                <a:ea typeface="Proxima Nova"/>
                <a:cs typeface="Proxima Nova"/>
                <a:sym typeface="Proxima Nova"/>
              </a:rPr>
              <a:t>livsmedel</a:t>
            </a:r>
            <a:r>
              <a:rPr lang="en-US" sz="2800">
                <a:solidFill>
                  <a:schemeClr val="bg1"/>
                </a:solidFill>
                <a:latin typeface="Georgia" panose="02040502050405020303" pitchFamily="18" charset="0"/>
                <a:ea typeface="Proxima Nova"/>
                <a:cs typeface="Proxima Nova"/>
                <a:sym typeface="Proxima Nova"/>
              </a:rPr>
              <a:t> 1</a:t>
            </a:r>
          </a:p>
        </p:txBody>
      </p:sp>
      <p:sp>
        <p:nvSpPr>
          <p:cNvPr id="15" name="TextBox 15"/>
          <p:cNvSpPr txBox="1"/>
          <p:nvPr/>
        </p:nvSpPr>
        <p:spPr>
          <a:xfrm>
            <a:off x="1815784" y="7020326"/>
            <a:ext cx="2763964" cy="820738"/>
          </a:xfrm>
          <a:prstGeom prst="rect">
            <a:avLst/>
          </a:prstGeom>
        </p:spPr>
        <p:txBody>
          <a:bodyPr wrap="square" lIns="0" tIns="0" rIns="0" bIns="0" rtlCol="0" anchor="t">
            <a:spAutoFit/>
          </a:bodyPr>
          <a:lstStyle/>
          <a:p>
            <a:pPr algn="ctr">
              <a:lnSpc>
                <a:spcPts val="3157"/>
              </a:lnSpc>
            </a:pPr>
            <a:r>
              <a:rPr lang="en-US" sz="2800" err="1">
                <a:solidFill>
                  <a:schemeClr val="bg1"/>
                </a:solidFill>
                <a:latin typeface="Georgia" panose="02040502050405020303" pitchFamily="18" charset="0"/>
                <a:ea typeface="Proxima Nova"/>
                <a:cs typeface="Proxima Nova"/>
                <a:sym typeface="Proxima Nova"/>
              </a:rPr>
              <a:t>Känsla</a:t>
            </a:r>
            <a:r>
              <a:rPr lang="en-US" sz="2800">
                <a:solidFill>
                  <a:schemeClr val="bg1"/>
                </a:solidFill>
                <a:latin typeface="Georgia" panose="02040502050405020303" pitchFamily="18" charset="0"/>
                <a:ea typeface="Proxima Nova"/>
                <a:cs typeface="Proxima Nova"/>
                <a:sym typeface="Proxima Nova"/>
              </a:rPr>
              <a:t> 2/form 2/</a:t>
            </a:r>
            <a:r>
              <a:rPr lang="en-US" sz="2800" err="1">
                <a:solidFill>
                  <a:schemeClr val="bg1"/>
                </a:solidFill>
                <a:latin typeface="Georgia" panose="02040502050405020303" pitchFamily="18" charset="0"/>
                <a:ea typeface="Proxima Nova"/>
                <a:cs typeface="Proxima Nova"/>
                <a:sym typeface="Proxima Nova"/>
              </a:rPr>
              <a:t>livsmedel</a:t>
            </a:r>
            <a:r>
              <a:rPr lang="en-US" sz="2800">
                <a:solidFill>
                  <a:schemeClr val="bg1"/>
                </a:solidFill>
                <a:latin typeface="Georgia" panose="02040502050405020303" pitchFamily="18" charset="0"/>
                <a:ea typeface="Proxima Nova"/>
                <a:cs typeface="Proxima Nova"/>
                <a:sym typeface="Proxima Nova"/>
              </a:rPr>
              <a:t> 2 </a:t>
            </a:r>
          </a:p>
        </p:txBody>
      </p:sp>
      <p:sp>
        <p:nvSpPr>
          <p:cNvPr id="16" name="TextBox 16"/>
          <p:cNvSpPr txBox="1"/>
          <p:nvPr/>
        </p:nvSpPr>
        <p:spPr>
          <a:xfrm>
            <a:off x="3126736" y="560077"/>
            <a:ext cx="11567669" cy="718145"/>
          </a:xfrm>
          <a:prstGeom prst="rect">
            <a:avLst/>
          </a:prstGeom>
        </p:spPr>
        <p:txBody>
          <a:bodyPr wrap="square" lIns="0" tIns="0" rIns="0" bIns="0" rtlCol="0" anchor="t">
            <a:spAutoFit/>
          </a:bodyPr>
          <a:lstStyle/>
          <a:p>
            <a:pPr algn="ctr">
              <a:lnSpc>
                <a:spcPts val="5643"/>
              </a:lnSpc>
            </a:pPr>
            <a:r>
              <a:rPr lang="en-US" sz="5400" b="1" err="1">
                <a:solidFill>
                  <a:schemeClr val="bg1"/>
                </a:solidFill>
                <a:latin typeface="FUTURA MEDIUM" panose="020B0602020204020303" pitchFamily="34" charset="-79"/>
                <a:ea typeface="Proxima Nova Bold"/>
                <a:cs typeface="FUTURA MEDIUM"/>
                <a:sym typeface="Proxima Nova Bold"/>
              </a:rPr>
              <a:t>Designschema</a:t>
            </a:r>
          </a:p>
        </p:txBody>
      </p:sp>
      <p:sp>
        <p:nvSpPr>
          <p:cNvPr id="17" name="TextBox 17"/>
          <p:cNvSpPr txBox="1"/>
          <p:nvPr/>
        </p:nvSpPr>
        <p:spPr>
          <a:xfrm>
            <a:off x="1415901" y="2280922"/>
            <a:ext cx="4917845" cy="444289"/>
          </a:xfrm>
          <a:prstGeom prst="rect">
            <a:avLst/>
          </a:prstGeom>
        </p:spPr>
        <p:txBody>
          <a:bodyPr wrap="square" lIns="0" tIns="0" rIns="0" bIns="0" rtlCol="0" anchor="t">
            <a:spAutoFit/>
          </a:bodyPr>
          <a:lstStyle/>
          <a:p>
            <a:pPr algn="l">
              <a:lnSpc>
                <a:spcPts val="3810"/>
              </a:lnSpc>
            </a:pPr>
            <a:r>
              <a:rPr lang="en-US" sz="2700" b="1">
                <a:solidFill>
                  <a:schemeClr val="bg1"/>
                </a:solidFill>
                <a:latin typeface="FUTURA MEDIUM" panose="020B0602020204020303" pitchFamily="34" charset="-79"/>
                <a:ea typeface="Proxima Nova Bold"/>
                <a:cs typeface="FUTURA MEDIUM"/>
                <a:sym typeface="Proxima Nova Bold"/>
              </a:rPr>
              <a:t>1. </a:t>
            </a:r>
            <a:r>
              <a:rPr lang="en-US" sz="2700" b="1" err="1">
                <a:solidFill>
                  <a:schemeClr val="bg1"/>
                </a:solidFill>
                <a:latin typeface="FUTURA MEDIUM" panose="020B0602020204020303" pitchFamily="34" charset="-79"/>
                <a:ea typeface="Proxima Nova Bold"/>
                <a:cs typeface="FUTURA MEDIUM"/>
                <a:sym typeface="Proxima Nova Bold"/>
              </a:rPr>
              <a:t>Samla</a:t>
            </a:r>
            <a:r>
              <a:rPr lang="en-US" sz="2700" b="1">
                <a:solidFill>
                  <a:schemeClr val="bg1"/>
                </a:solidFill>
                <a:latin typeface="FUTURA MEDIUM" panose="020B0602020204020303" pitchFamily="34" charset="-79"/>
                <a:ea typeface="Proxima Nova Bold"/>
                <a:cs typeface="FUTURA MEDIUM"/>
                <a:sym typeface="Proxima Nova Bold"/>
              </a:rPr>
              <a:t> in </a:t>
            </a:r>
            <a:r>
              <a:rPr lang="en-US" sz="2700" b="1" err="1">
                <a:solidFill>
                  <a:schemeClr val="bg1"/>
                </a:solidFill>
                <a:latin typeface="FUTURA MEDIUM" panose="020B0602020204020303" pitchFamily="34" charset="-79"/>
                <a:ea typeface="Proxima Nova Bold"/>
                <a:cs typeface="FUTURA MEDIUM"/>
                <a:sym typeface="Proxima Nova Bold"/>
              </a:rPr>
              <a:t>träningsdata</a:t>
            </a:r>
            <a:endParaRPr lang="en-US" sz="2721" b="1">
              <a:solidFill>
                <a:schemeClr val="bg1"/>
              </a:solidFill>
              <a:latin typeface="FUTURA MEDIUM" panose="020B0602020204020303" pitchFamily="34" charset="-79"/>
              <a:ea typeface="Proxima Nova Bold"/>
              <a:cs typeface="FUTURA MEDIUM" panose="020B0602020204020303" pitchFamily="34" charset="-79"/>
              <a:sym typeface="Proxima Nova Bold"/>
            </a:endParaRPr>
          </a:p>
        </p:txBody>
      </p:sp>
      <p:sp>
        <p:nvSpPr>
          <p:cNvPr id="21" name="TextBox 21"/>
          <p:cNvSpPr txBox="1"/>
          <p:nvPr/>
        </p:nvSpPr>
        <p:spPr>
          <a:xfrm>
            <a:off x="5579108" y="5447670"/>
            <a:ext cx="1999670" cy="931001"/>
          </a:xfrm>
          <a:prstGeom prst="rect">
            <a:avLst/>
          </a:prstGeom>
        </p:spPr>
        <p:txBody>
          <a:bodyPr lIns="0" tIns="0" rIns="0" bIns="0" rtlCol="0" anchor="t">
            <a:spAutoFit/>
          </a:bodyPr>
          <a:lstStyle/>
          <a:p>
            <a:pPr algn="ctr">
              <a:lnSpc>
                <a:spcPts val="3810"/>
              </a:lnSpc>
            </a:pPr>
            <a:r>
              <a:rPr lang="en-US" sz="2721" b="1">
                <a:solidFill>
                  <a:schemeClr val="bg1"/>
                </a:solidFill>
                <a:latin typeface="FUTURA MEDIUM" panose="020B0602020204020303" pitchFamily="34" charset="-79"/>
                <a:ea typeface="Proxima Nova Bold"/>
                <a:cs typeface="FUTURA MEDIUM" panose="020B0602020204020303" pitchFamily="34" charset="-79"/>
                <a:sym typeface="Proxima Nova Bold"/>
              </a:rPr>
              <a:t>2. </a:t>
            </a:r>
            <a:r>
              <a:rPr lang="en-US" sz="2721" b="1" err="1">
                <a:solidFill>
                  <a:schemeClr val="bg1"/>
                </a:solidFill>
                <a:latin typeface="FUTURA MEDIUM" panose="020B0602020204020303" pitchFamily="34" charset="-79"/>
                <a:ea typeface="Proxima Nova Bold"/>
                <a:cs typeface="FUTURA MEDIUM" panose="020B0602020204020303" pitchFamily="34" charset="-79"/>
                <a:sym typeface="Proxima Nova Bold"/>
              </a:rPr>
              <a:t>Träna</a:t>
            </a:r>
            <a:r>
              <a:rPr lang="en-US" sz="2721" b="1">
                <a:solidFill>
                  <a:schemeClr val="bg1"/>
                </a:solidFill>
                <a:latin typeface="FUTURA MEDIUM" panose="020B0602020204020303" pitchFamily="34" charset="-79"/>
                <a:ea typeface="Proxima Nova Bold"/>
                <a:cs typeface="FUTURA MEDIUM" panose="020B0602020204020303" pitchFamily="34" charset="-79"/>
                <a:sym typeface="Proxima Nova Bold"/>
              </a:rPr>
              <a:t> </a:t>
            </a:r>
            <a:r>
              <a:rPr lang="en-US" sz="2721" b="1" err="1">
                <a:solidFill>
                  <a:schemeClr val="bg1"/>
                </a:solidFill>
                <a:latin typeface="FUTURA MEDIUM" panose="020B0602020204020303" pitchFamily="34" charset="-79"/>
                <a:ea typeface="Proxima Nova Bold"/>
                <a:cs typeface="FUTURA MEDIUM" panose="020B0602020204020303" pitchFamily="34" charset="-79"/>
                <a:sym typeface="Proxima Nova Bold"/>
              </a:rPr>
              <a:t>modellen</a:t>
            </a:r>
            <a:endParaRPr lang="en-US" sz="2721" b="1">
              <a:solidFill>
                <a:schemeClr val="bg1"/>
              </a:solidFill>
              <a:latin typeface="FUTURA MEDIUM" panose="020B0602020204020303" pitchFamily="34" charset="-79"/>
              <a:ea typeface="Proxima Nova Bold"/>
              <a:cs typeface="FUTURA MEDIUM" panose="020B0602020204020303" pitchFamily="34" charset="-79"/>
              <a:sym typeface="Proxima Nova Bold"/>
            </a:endParaRPr>
          </a:p>
        </p:txBody>
      </p:sp>
      <p:sp>
        <p:nvSpPr>
          <p:cNvPr id="22" name="TextBox 22"/>
          <p:cNvSpPr txBox="1"/>
          <p:nvPr/>
        </p:nvSpPr>
        <p:spPr>
          <a:xfrm>
            <a:off x="8380243" y="1706948"/>
            <a:ext cx="3840695" cy="454751"/>
          </a:xfrm>
          <a:prstGeom prst="rect">
            <a:avLst/>
          </a:prstGeom>
        </p:spPr>
        <p:txBody>
          <a:bodyPr lIns="0" tIns="0" rIns="0" bIns="0" rtlCol="0" anchor="t">
            <a:spAutoFit/>
          </a:bodyPr>
          <a:lstStyle/>
          <a:p>
            <a:pPr algn="l">
              <a:lnSpc>
                <a:spcPts val="3810"/>
              </a:lnSpc>
            </a:pPr>
            <a:r>
              <a:rPr lang="en-US" sz="2721" b="1">
                <a:solidFill>
                  <a:schemeClr val="bg1"/>
                </a:solidFill>
                <a:latin typeface="FUTURA MEDIUM" panose="020B0602020204020303" pitchFamily="34" charset="-79"/>
                <a:ea typeface="Proxima Nova Bold"/>
                <a:cs typeface="FUTURA MEDIUM" panose="020B0602020204020303" pitchFamily="34" charset="-79"/>
                <a:sym typeface="Proxima Nova Bold"/>
              </a:rPr>
              <a:t>3. </a:t>
            </a:r>
            <a:r>
              <a:rPr lang="en-US" sz="2721" b="1" err="1">
                <a:solidFill>
                  <a:schemeClr val="bg1"/>
                </a:solidFill>
                <a:latin typeface="FUTURA MEDIUM" panose="020B0602020204020303" pitchFamily="34" charset="-79"/>
                <a:ea typeface="Proxima Nova Bold"/>
                <a:cs typeface="FUTURA MEDIUM" panose="020B0602020204020303" pitchFamily="34" charset="-79"/>
                <a:sym typeface="Proxima Nova Bold"/>
              </a:rPr>
              <a:t>Använd</a:t>
            </a:r>
            <a:r>
              <a:rPr lang="en-US" sz="2721" b="1">
                <a:solidFill>
                  <a:schemeClr val="bg1"/>
                </a:solidFill>
                <a:latin typeface="FUTURA MEDIUM" panose="020B0602020204020303" pitchFamily="34" charset="-79"/>
                <a:ea typeface="Proxima Nova Bold"/>
                <a:cs typeface="FUTURA MEDIUM" panose="020B0602020204020303" pitchFamily="34" charset="-79"/>
                <a:sym typeface="Proxima Nova Bold"/>
              </a:rPr>
              <a:t> </a:t>
            </a:r>
            <a:r>
              <a:rPr lang="en-US" sz="2721" b="1" err="1">
                <a:solidFill>
                  <a:schemeClr val="bg1"/>
                </a:solidFill>
                <a:latin typeface="FUTURA MEDIUM" panose="020B0602020204020303" pitchFamily="34" charset="-79"/>
                <a:ea typeface="Proxima Nova Bold"/>
                <a:cs typeface="FUTURA MEDIUM" panose="020B0602020204020303" pitchFamily="34" charset="-79"/>
                <a:sym typeface="Proxima Nova Bold"/>
              </a:rPr>
              <a:t>modell</a:t>
            </a:r>
            <a:endParaRPr lang="en-US" sz="2721" b="1">
              <a:solidFill>
                <a:schemeClr val="bg1"/>
              </a:solidFill>
              <a:latin typeface="FUTURA MEDIUM" panose="020B0602020204020303" pitchFamily="34" charset="-79"/>
              <a:ea typeface="Proxima Nova Bold"/>
              <a:cs typeface="FUTURA MEDIUM" panose="020B0602020204020303" pitchFamily="34" charset="-79"/>
              <a:sym typeface="Proxima Nova Bold"/>
            </a:endParaRPr>
          </a:p>
        </p:txBody>
      </p:sp>
      <p:sp>
        <p:nvSpPr>
          <p:cNvPr id="23" name="TextBox 23"/>
          <p:cNvSpPr txBox="1"/>
          <p:nvPr/>
        </p:nvSpPr>
        <p:spPr>
          <a:xfrm>
            <a:off x="9154077" y="3028333"/>
            <a:ext cx="1706753" cy="410369"/>
          </a:xfrm>
          <a:prstGeom prst="rect">
            <a:avLst/>
          </a:prstGeom>
        </p:spPr>
        <p:txBody>
          <a:bodyPr wrap="square" lIns="0" tIns="0" rIns="0" bIns="0" rtlCol="0" anchor="t">
            <a:spAutoFit/>
          </a:bodyPr>
          <a:lstStyle/>
          <a:p>
            <a:pPr algn="ctr">
              <a:lnSpc>
                <a:spcPts val="3157"/>
              </a:lnSpc>
            </a:pPr>
            <a:r>
              <a:rPr lang="en-US" sz="2800" err="1">
                <a:solidFill>
                  <a:schemeClr val="bg1"/>
                </a:solidFill>
                <a:latin typeface="Georgia"/>
                <a:ea typeface="Proxima Nova"/>
                <a:cs typeface="Proxima Nova"/>
                <a:sym typeface="Proxima Nova"/>
              </a:rPr>
              <a:t>Testdata</a:t>
            </a:r>
            <a:endParaRPr lang="en-US" sz="2800" err="1">
              <a:solidFill>
                <a:schemeClr val="bg1"/>
              </a:solidFill>
              <a:latin typeface="Georgia" panose="02040502050405020303" pitchFamily="18" charset="0"/>
              <a:ea typeface="Proxima Nova"/>
              <a:cs typeface="Proxima Nova"/>
              <a:sym typeface="Proxima Nova"/>
            </a:endParaRPr>
          </a:p>
        </p:txBody>
      </p:sp>
      <p:sp>
        <p:nvSpPr>
          <p:cNvPr id="24" name="AutoShape 24"/>
          <p:cNvSpPr/>
          <p:nvPr/>
        </p:nvSpPr>
        <p:spPr>
          <a:xfrm>
            <a:off x="4134826" y="4560074"/>
            <a:ext cx="1409577" cy="874342"/>
          </a:xfrm>
          <a:prstGeom prst="line">
            <a:avLst/>
          </a:prstGeom>
          <a:ln w="47625" cap="flat">
            <a:solidFill>
              <a:srgbClr val="156569"/>
            </a:solidFill>
            <a:prstDash val="solid"/>
            <a:headEnd type="none" w="sm" len="sm"/>
            <a:tailEnd type="arrow" w="med" len="sm"/>
          </a:ln>
        </p:spPr>
        <p:txBody>
          <a:bodyPr/>
          <a:lstStyle/>
          <a:p>
            <a:endParaRPr lang="sv-FI"/>
          </a:p>
        </p:txBody>
      </p:sp>
      <p:sp>
        <p:nvSpPr>
          <p:cNvPr id="25" name="AutoShape 25"/>
          <p:cNvSpPr/>
          <p:nvPr/>
        </p:nvSpPr>
        <p:spPr>
          <a:xfrm flipV="1">
            <a:off x="4520961" y="6513260"/>
            <a:ext cx="1013971" cy="543734"/>
          </a:xfrm>
          <a:prstGeom prst="line">
            <a:avLst/>
          </a:prstGeom>
          <a:ln w="47625" cap="flat">
            <a:solidFill>
              <a:srgbClr val="156569"/>
            </a:solidFill>
            <a:prstDash val="solid"/>
            <a:headEnd type="none" w="sm" len="sm"/>
            <a:tailEnd type="arrow" w="med" len="sm"/>
          </a:ln>
        </p:spPr>
        <p:txBody>
          <a:bodyPr/>
          <a:lstStyle/>
          <a:p>
            <a:endParaRPr lang="sv-FI"/>
          </a:p>
        </p:txBody>
      </p:sp>
      <p:sp>
        <p:nvSpPr>
          <p:cNvPr id="32" name="TextBox 32"/>
          <p:cNvSpPr txBox="1"/>
          <p:nvPr/>
        </p:nvSpPr>
        <p:spPr>
          <a:xfrm>
            <a:off x="13205778" y="3591437"/>
            <a:ext cx="2454282" cy="820738"/>
          </a:xfrm>
          <a:prstGeom prst="rect">
            <a:avLst/>
          </a:prstGeom>
        </p:spPr>
        <p:txBody>
          <a:bodyPr wrap="square" lIns="0" tIns="0" rIns="0" bIns="0" rtlCol="0" anchor="t">
            <a:spAutoFit/>
          </a:bodyPr>
          <a:lstStyle/>
          <a:p>
            <a:pPr algn="ctr">
              <a:lnSpc>
                <a:spcPts val="3157"/>
              </a:lnSpc>
            </a:pPr>
            <a:r>
              <a:rPr lang="en-US" sz="2800" err="1">
                <a:solidFill>
                  <a:schemeClr val="bg1"/>
                </a:solidFill>
                <a:latin typeface="Georgia" panose="02040502050405020303" pitchFamily="18" charset="0"/>
                <a:ea typeface="Proxima Nova"/>
                <a:cs typeface="Proxima Nova"/>
                <a:sym typeface="Proxima Nova"/>
              </a:rPr>
              <a:t>Känsla</a:t>
            </a:r>
            <a:r>
              <a:rPr lang="en-US" sz="2800">
                <a:solidFill>
                  <a:schemeClr val="bg1"/>
                </a:solidFill>
                <a:latin typeface="Georgia" panose="02040502050405020303" pitchFamily="18" charset="0"/>
                <a:ea typeface="Proxima Nova"/>
                <a:cs typeface="Proxima Nova"/>
                <a:sym typeface="Proxima Nova"/>
              </a:rPr>
              <a:t> 1/form 1/</a:t>
            </a:r>
            <a:r>
              <a:rPr lang="en-US" sz="2800" err="1">
                <a:solidFill>
                  <a:schemeClr val="bg1"/>
                </a:solidFill>
                <a:latin typeface="Georgia" panose="02040502050405020303" pitchFamily="18" charset="0"/>
                <a:ea typeface="Proxima Nova"/>
                <a:cs typeface="Proxima Nova"/>
                <a:sym typeface="Proxima Nova"/>
              </a:rPr>
              <a:t>livsmedel</a:t>
            </a:r>
            <a:r>
              <a:rPr lang="en-US" sz="2800">
                <a:solidFill>
                  <a:schemeClr val="bg1"/>
                </a:solidFill>
                <a:latin typeface="Georgia" panose="02040502050405020303" pitchFamily="18" charset="0"/>
                <a:ea typeface="Proxima Nova"/>
                <a:cs typeface="Proxima Nova"/>
                <a:sym typeface="Proxima Nova"/>
              </a:rPr>
              <a:t> 1</a:t>
            </a:r>
          </a:p>
        </p:txBody>
      </p:sp>
      <p:sp>
        <p:nvSpPr>
          <p:cNvPr id="33" name="TextBox 33"/>
          <p:cNvSpPr txBox="1"/>
          <p:nvPr/>
        </p:nvSpPr>
        <p:spPr>
          <a:xfrm>
            <a:off x="13218638" y="6969170"/>
            <a:ext cx="2402410" cy="820738"/>
          </a:xfrm>
          <a:prstGeom prst="rect">
            <a:avLst/>
          </a:prstGeom>
        </p:spPr>
        <p:txBody>
          <a:bodyPr wrap="square" lIns="0" tIns="0" rIns="0" bIns="0" rtlCol="0" anchor="t">
            <a:spAutoFit/>
          </a:bodyPr>
          <a:lstStyle/>
          <a:p>
            <a:pPr algn="ctr">
              <a:lnSpc>
                <a:spcPts val="3157"/>
              </a:lnSpc>
            </a:pPr>
            <a:r>
              <a:rPr lang="en-US" sz="2800" err="1">
                <a:solidFill>
                  <a:schemeClr val="bg1"/>
                </a:solidFill>
                <a:latin typeface="Georgia" panose="02040502050405020303" pitchFamily="18" charset="0"/>
                <a:ea typeface="Proxima Nova"/>
                <a:cs typeface="Proxima Nova"/>
                <a:sym typeface="Proxima Nova"/>
              </a:rPr>
              <a:t>Känsla</a:t>
            </a:r>
            <a:r>
              <a:rPr lang="en-US" sz="2800">
                <a:solidFill>
                  <a:schemeClr val="bg1"/>
                </a:solidFill>
                <a:latin typeface="Georgia" panose="02040502050405020303" pitchFamily="18" charset="0"/>
                <a:ea typeface="Proxima Nova"/>
                <a:cs typeface="Proxima Nova"/>
                <a:sym typeface="Proxima Nova"/>
              </a:rPr>
              <a:t> 2/form 2/</a:t>
            </a:r>
            <a:r>
              <a:rPr lang="en-US" sz="2800" err="1">
                <a:solidFill>
                  <a:schemeClr val="bg1"/>
                </a:solidFill>
                <a:latin typeface="Georgia" panose="02040502050405020303" pitchFamily="18" charset="0"/>
                <a:ea typeface="Proxima Nova"/>
                <a:cs typeface="Proxima Nova"/>
                <a:sym typeface="Proxima Nova"/>
              </a:rPr>
              <a:t>livsmedel</a:t>
            </a:r>
            <a:r>
              <a:rPr lang="en-US" sz="2800">
                <a:solidFill>
                  <a:schemeClr val="bg1"/>
                </a:solidFill>
                <a:latin typeface="Georgia" panose="02040502050405020303" pitchFamily="18" charset="0"/>
                <a:ea typeface="Proxima Nova"/>
                <a:cs typeface="Proxima Nova"/>
                <a:sym typeface="Proxima Nova"/>
              </a:rPr>
              <a:t> 2</a:t>
            </a:r>
          </a:p>
        </p:txBody>
      </p:sp>
      <p:sp>
        <p:nvSpPr>
          <p:cNvPr id="34" name="AutoShape 34"/>
          <p:cNvSpPr/>
          <p:nvPr/>
        </p:nvSpPr>
        <p:spPr>
          <a:xfrm flipV="1">
            <a:off x="11402978" y="5152886"/>
            <a:ext cx="1868455" cy="2761194"/>
          </a:xfrm>
          <a:prstGeom prst="line">
            <a:avLst/>
          </a:prstGeom>
          <a:ln w="47625" cap="flat">
            <a:solidFill>
              <a:srgbClr val="156569"/>
            </a:solidFill>
            <a:prstDash val="solid"/>
            <a:headEnd type="none" w="sm" len="sm"/>
            <a:tailEnd type="arrow" w="med" len="sm"/>
          </a:ln>
        </p:spPr>
        <p:txBody>
          <a:bodyPr/>
          <a:lstStyle/>
          <a:p>
            <a:endParaRPr lang="sv-FI"/>
          </a:p>
        </p:txBody>
      </p:sp>
      <p:sp>
        <p:nvSpPr>
          <p:cNvPr id="35" name="AutoShape 35"/>
          <p:cNvSpPr/>
          <p:nvPr/>
        </p:nvSpPr>
        <p:spPr>
          <a:xfrm flipV="1">
            <a:off x="11714196" y="7937485"/>
            <a:ext cx="1083497" cy="448967"/>
          </a:xfrm>
          <a:prstGeom prst="line">
            <a:avLst/>
          </a:prstGeom>
          <a:ln w="47625" cap="flat">
            <a:solidFill>
              <a:srgbClr val="156569"/>
            </a:solidFill>
            <a:prstDash val="solid"/>
            <a:headEnd type="none" w="sm" len="sm"/>
            <a:tailEnd type="arrow" w="med" len="sm"/>
          </a:ln>
        </p:spPr>
        <p:txBody>
          <a:bodyPr/>
          <a:lstStyle/>
          <a:p>
            <a:endParaRPr lang="sv-FI"/>
          </a:p>
        </p:txBody>
      </p:sp>
      <p:sp>
        <p:nvSpPr>
          <p:cNvPr id="36" name="TextBox 36"/>
          <p:cNvSpPr txBox="1"/>
          <p:nvPr/>
        </p:nvSpPr>
        <p:spPr>
          <a:xfrm>
            <a:off x="13437000" y="2203761"/>
            <a:ext cx="2549903" cy="454751"/>
          </a:xfrm>
          <a:prstGeom prst="rect">
            <a:avLst/>
          </a:prstGeom>
        </p:spPr>
        <p:txBody>
          <a:bodyPr lIns="0" tIns="0" rIns="0" bIns="0" rtlCol="0" anchor="t">
            <a:spAutoFit/>
          </a:bodyPr>
          <a:lstStyle/>
          <a:p>
            <a:pPr algn="l">
              <a:lnSpc>
                <a:spcPts val="3810"/>
              </a:lnSpc>
            </a:pPr>
            <a:r>
              <a:rPr lang="en-US" sz="2721" b="1">
                <a:solidFill>
                  <a:schemeClr val="bg1"/>
                </a:solidFill>
                <a:latin typeface="FUTURA MEDIUM" panose="020B0602020204020303" pitchFamily="34" charset="-79"/>
                <a:ea typeface="Proxima Nova Bold"/>
                <a:cs typeface="FUTURA MEDIUM" panose="020B0602020204020303" pitchFamily="34" charset="-79"/>
                <a:sym typeface="Proxima Nova Bold"/>
              </a:rPr>
              <a:t>4. </a:t>
            </a:r>
            <a:r>
              <a:rPr lang="en-US" sz="2721" b="1" err="1">
                <a:solidFill>
                  <a:schemeClr val="bg1"/>
                </a:solidFill>
                <a:latin typeface="FUTURA MEDIUM" panose="020B0602020204020303" pitchFamily="34" charset="-79"/>
                <a:ea typeface="Proxima Nova Bold"/>
                <a:cs typeface="FUTURA MEDIUM" panose="020B0602020204020303" pitchFamily="34" charset="-79"/>
                <a:sym typeface="Proxima Nova Bold"/>
              </a:rPr>
              <a:t>Resultat</a:t>
            </a:r>
            <a:endParaRPr lang="en-US" sz="2721" b="1">
              <a:solidFill>
                <a:schemeClr val="bg1"/>
              </a:solidFill>
              <a:latin typeface="FUTURA MEDIUM" panose="020B0602020204020303" pitchFamily="34" charset="-79"/>
              <a:ea typeface="Proxima Nova Bold"/>
              <a:cs typeface="FUTURA MEDIUM" panose="020B0602020204020303" pitchFamily="34" charset="-79"/>
              <a:sym typeface="Proxima Nova Bold"/>
            </a:endParaRPr>
          </a:p>
        </p:txBody>
      </p:sp>
      <p:sp>
        <p:nvSpPr>
          <p:cNvPr id="37" name="TextBox 37"/>
          <p:cNvSpPr txBox="1"/>
          <p:nvPr/>
        </p:nvSpPr>
        <p:spPr>
          <a:xfrm>
            <a:off x="7950975" y="7835937"/>
            <a:ext cx="3693207" cy="846386"/>
          </a:xfrm>
          <a:prstGeom prst="rect">
            <a:avLst/>
          </a:prstGeom>
        </p:spPr>
        <p:txBody>
          <a:bodyPr wrap="square" lIns="0" tIns="0" rIns="0" bIns="0" rtlCol="0" anchor="t">
            <a:spAutoFit/>
          </a:bodyPr>
          <a:lstStyle/>
          <a:p>
            <a:pPr algn="ctr">
              <a:lnSpc>
                <a:spcPts val="3298"/>
              </a:lnSpc>
            </a:pPr>
            <a:r>
              <a:rPr lang="en-US" sz="2800" err="1">
                <a:solidFill>
                  <a:schemeClr val="bg1"/>
                </a:solidFill>
                <a:latin typeface="Georgia" panose="02040502050405020303" pitchFamily="18" charset="0"/>
                <a:ea typeface="Proxima Nova"/>
                <a:cs typeface="Proxima Nova"/>
                <a:sym typeface="Proxima Nova"/>
              </a:rPr>
              <a:t>Känsla</a:t>
            </a:r>
            <a:r>
              <a:rPr lang="en-US" sz="2800">
                <a:solidFill>
                  <a:schemeClr val="bg1"/>
                </a:solidFill>
                <a:latin typeface="Georgia" panose="02040502050405020303" pitchFamily="18" charset="0"/>
                <a:ea typeface="Proxima Nova"/>
                <a:cs typeface="Proxima Nova"/>
                <a:sym typeface="Proxima Nova"/>
              </a:rPr>
              <a:t> 1/form 1  --&gt; ?</a:t>
            </a:r>
          </a:p>
          <a:p>
            <a:pPr algn="ctr">
              <a:lnSpc>
                <a:spcPts val="3298"/>
              </a:lnSpc>
            </a:pPr>
            <a:r>
              <a:rPr lang="en-US" sz="2800" err="1">
                <a:solidFill>
                  <a:schemeClr val="bg1"/>
                </a:solidFill>
                <a:latin typeface="Georgia" panose="02040502050405020303" pitchFamily="18" charset="0"/>
                <a:ea typeface="Proxima Nova"/>
                <a:cs typeface="Proxima Nova"/>
                <a:sym typeface="Proxima Nova"/>
              </a:rPr>
              <a:t>Känsla</a:t>
            </a:r>
            <a:r>
              <a:rPr lang="en-US" sz="2800">
                <a:solidFill>
                  <a:schemeClr val="bg1"/>
                </a:solidFill>
                <a:latin typeface="Georgia" panose="02040502050405020303" pitchFamily="18" charset="0"/>
                <a:ea typeface="Proxima Nova"/>
                <a:cs typeface="Proxima Nova"/>
                <a:sym typeface="Proxima Nova"/>
              </a:rPr>
              <a:t> 2/form 2 --&gt; ?</a:t>
            </a:r>
          </a:p>
        </p:txBody>
      </p:sp>
      <p:sp>
        <p:nvSpPr>
          <p:cNvPr id="41" name="TextBox 41"/>
          <p:cNvSpPr txBox="1"/>
          <p:nvPr/>
        </p:nvSpPr>
        <p:spPr>
          <a:xfrm>
            <a:off x="8935573" y="5181804"/>
            <a:ext cx="2044750" cy="883703"/>
          </a:xfrm>
          <a:prstGeom prst="rect">
            <a:avLst/>
          </a:prstGeom>
        </p:spPr>
        <p:txBody>
          <a:bodyPr lIns="0" tIns="0" rIns="0" bIns="0" rtlCol="0" anchor="t">
            <a:spAutoFit/>
          </a:bodyPr>
          <a:lstStyle/>
          <a:p>
            <a:pPr algn="ctr">
              <a:lnSpc>
                <a:spcPts val="3574"/>
              </a:lnSpc>
            </a:pPr>
            <a:r>
              <a:rPr lang="en-US" sz="2800" err="1">
                <a:solidFill>
                  <a:schemeClr val="bg1"/>
                </a:solidFill>
                <a:latin typeface="Georgia" panose="02040502050405020303" pitchFamily="18" charset="0"/>
                <a:ea typeface="Proxima Nova"/>
                <a:cs typeface="Proxima Nova"/>
                <a:sym typeface="Proxima Nova"/>
              </a:rPr>
              <a:t>Tränad</a:t>
            </a:r>
            <a:r>
              <a:rPr lang="en-US" sz="2800">
                <a:solidFill>
                  <a:schemeClr val="bg1"/>
                </a:solidFill>
                <a:latin typeface="Georgia" panose="02040502050405020303" pitchFamily="18" charset="0"/>
                <a:ea typeface="Proxima Nova"/>
                <a:cs typeface="Proxima Nova"/>
                <a:sym typeface="Proxima Nova"/>
              </a:rPr>
              <a:t> </a:t>
            </a:r>
            <a:r>
              <a:rPr lang="en-US" sz="2800" err="1">
                <a:solidFill>
                  <a:schemeClr val="bg1"/>
                </a:solidFill>
                <a:latin typeface="Georgia" panose="02040502050405020303" pitchFamily="18" charset="0"/>
                <a:ea typeface="Proxima Nova"/>
                <a:cs typeface="Proxima Nova"/>
                <a:sym typeface="Proxima Nova"/>
              </a:rPr>
              <a:t>modell</a:t>
            </a:r>
            <a:endParaRPr lang="en-US" sz="2800">
              <a:solidFill>
                <a:schemeClr val="bg1"/>
              </a:solidFill>
              <a:latin typeface="Georgia" panose="02040502050405020303" pitchFamily="18" charset="0"/>
              <a:ea typeface="Proxima Nova"/>
              <a:cs typeface="Proxima Nova"/>
              <a:sym typeface="Proxima Nova"/>
            </a:endParaRPr>
          </a:p>
        </p:txBody>
      </p:sp>
      <p:sp>
        <p:nvSpPr>
          <p:cNvPr id="42" name="AutoShape 42"/>
          <p:cNvSpPr/>
          <p:nvPr/>
        </p:nvSpPr>
        <p:spPr>
          <a:xfrm>
            <a:off x="7731843" y="5871162"/>
            <a:ext cx="724125" cy="0"/>
          </a:xfrm>
          <a:prstGeom prst="line">
            <a:avLst/>
          </a:prstGeom>
          <a:ln w="47625" cap="flat">
            <a:solidFill>
              <a:srgbClr val="156569"/>
            </a:solidFill>
            <a:prstDash val="solid"/>
            <a:headEnd type="none" w="sm" len="sm"/>
            <a:tailEnd type="arrow" w="med" len="sm"/>
          </a:ln>
        </p:spPr>
        <p:txBody>
          <a:bodyPr/>
          <a:lstStyle/>
          <a:p>
            <a:endParaRPr lang="sv-FI"/>
          </a:p>
        </p:txBody>
      </p:sp>
      <p:sp>
        <p:nvSpPr>
          <p:cNvPr id="43" name="AutoShape 43"/>
          <p:cNvSpPr/>
          <p:nvPr/>
        </p:nvSpPr>
        <p:spPr>
          <a:xfrm>
            <a:off x="9942405" y="3760520"/>
            <a:ext cx="0" cy="730994"/>
          </a:xfrm>
          <a:prstGeom prst="line">
            <a:avLst/>
          </a:prstGeom>
          <a:ln w="47625" cap="flat">
            <a:solidFill>
              <a:srgbClr val="156569"/>
            </a:solidFill>
            <a:prstDash val="solid"/>
            <a:headEnd type="none" w="sm" len="sm"/>
            <a:tailEnd type="arrow" w="med" len="sm"/>
          </a:ln>
        </p:spPr>
        <p:txBody>
          <a:bodyPr/>
          <a:lstStyle/>
          <a:p>
            <a:endParaRPr lang="sv-FI"/>
          </a:p>
        </p:txBody>
      </p:sp>
      <p:sp>
        <p:nvSpPr>
          <p:cNvPr id="44" name="AutoShape 44"/>
          <p:cNvSpPr/>
          <p:nvPr/>
        </p:nvSpPr>
        <p:spPr>
          <a:xfrm>
            <a:off x="9942405" y="6432406"/>
            <a:ext cx="0" cy="624588"/>
          </a:xfrm>
          <a:prstGeom prst="line">
            <a:avLst/>
          </a:prstGeom>
          <a:ln w="47625" cap="flat">
            <a:solidFill>
              <a:srgbClr val="156569"/>
            </a:solidFill>
            <a:prstDash val="solid"/>
            <a:headEnd type="none" w="sm" len="sm"/>
            <a:tailEnd type="arrow" w="med" len="sm"/>
          </a:ln>
        </p:spPr>
        <p:txBody>
          <a:bodyPr/>
          <a:lstStyle/>
          <a:p>
            <a:endParaRPr lang="sv-FI"/>
          </a:p>
        </p:txBody>
      </p:sp>
      <p:pic>
        <p:nvPicPr>
          <p:cNvPr id="55" name="Bildobjekt 54">
            <a:extLst>
              <a:ext uri="{FF2B5EF4-FFF2-40B4-BE49-F238E27FC236}">
                <a16:creationId xmlns:a16="http://schemas.microsoft.com/office/drawing/2014/main" id="{C6FD80D7-CB4D-4FCB-BAB5-0D21C445C0D4}"/>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rot="915632">
            <a:off x="16155996" y="3095014"/>
            <a:ext cx="2854487" cy="4874392"/>
          </a:xfrm>
          <a:prstGeom prst="rect">
            <a:avLst/>
          </a:prstGeom>
        </p:spPr>
      </p:pic>
      <p:pic>
        <p:nvPicPr>
          <p:cNvPr id="56" name="Bildobjekt 55" descr="En bild som visar cirkel, gem, svart och vit, stationär&#10;&#10;Automatiskt genererad beskrivning">
            <a:extLst>
              <a:ext uri="{FF2B5EF4-FFF2-40B4-BE49-F238E27FC236}">
                <a16:creationId xmlns:a16="http://schemas.microsoft.com/office/drawing/2014/main" id="{B9F586FF-B398-2592-E6D0-D0A3F5237634}"/>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rot="1076356">
            <a:off x="-3941801" y="2736725"/>
            <a:ext cx="5744826" cy="4714902"/>
          </a:xfrm>
          <a:prstGeom prst="rect">
            <a:avLst/>
          </a:prstGeom>
        </p:spPr>
      </p:pic>
      <p:sp>
        <p:nvSpPr>
          <p:cNvPr id="2" name="Oval 1">
            <a:extLst>
              <a:ext uri="{FF2B5EF4-FFF2-40B4-BE49-F238E27FC236}">
                <a16:creationId xmlns:a16="http://schemas.microsoft.com/office/drawing/2014/main" id="{27728FDA-0B0D-292F-C75E-7FD5BD14012B}"/>
              </a:ext>
            </a:extLst>
          </p:cNvPr>
          <p:cNvSpPr/>
          <p:nvPr/>
        </p:nvSpPr>
        <p:spPr>
          <a:xfrm rot="20804380">
            <a:off x="189565" y="155029"/>
            <a:ext cx="2169523" cy="2054680"/>
          </a:xfrm>
          <a:prstGeom prst="ellipse">
            <a:avLst/>
          </a:prstGeom>
          <a:noFill/>
          <a:ln w="165100">
            <a:solidFill>
              <a:srgbClr val="D2E3E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400" b="1">
                <a:solidFill>
                  <a:srgbClr val="D2E3E5"/>
                </a:solidFill>
                <a:latin typeface="FUTURA MEDIUM" panose="020B0602020204020303" pitchFamily="34" charset="-79"/>
                <a:cs typeface="FUTURA MEDIUM" panose="020B0602020204020303" pitchFamily="34" charset="-79"/>
              </a:rPr>
              <a:t>VALBAR</a:t>
            </a:r>
            <a:endParaRPr lang="sv-SE" b="1">
              <a:solidFill>
                <a:srgbClr val="D2E3E5"/>
              </a:solidFill>
              <a:latin typeface="FUTURA MEDIUM" panose="020B0602020204020303" pitchFamily="34" charset="-79"/>
              <a:cs typeface="FUTURA MEDIUM" panose="020B0602020204020303" pitchFamily="34" charset="-79"/>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62627"/>
        </a:solidFill>
        <a:effectLst/>
      </p:bgPr>
    </p:bg>
    <p:spTree>
      <p:nvGrpSpPr>
        <p:cNvPr id="1" name=""/>
        <p:cNvGrpSpPr/>
        <p:nvPr/>
      </p:nvGrpSpPr>
      <p:grpSpPr>
        <a:xfrm>
          <a:off x="0" y="0"/>
          <a:ext cx="0" cy="0"/>
          <a:chOff x="0" y="0"/>
          <a:chExt cx="0" cy="0"/>
        </a:xfrm>
      </p:grpSpPr>
      <p:sp>
        <p:nvSpPr>
          <p:cNvPr id="2" name="Freeform 2"/>
          <p:cNvSpPr/>
          <p:nvPr/>
        </p:nvSpPr>
        <p:spPr>
          <a:xfrm>
            <a:off x="739251" y="1348579"/>
            <a:ext cx="16809497" cy="7589841"/>
          </a:xfrm>
          <a:custGeom>
            <a:avLst/>
            <a:gdLst/>
            <a:ahLst/>
            <a:cxnLst/>
            <a:rect l="l" t="t" r="r" b="b"/>
            <a:pathLst>
              <a:path w="17986895" h="8238199">
                <a:moveTo>
                  <a:pt x="0" y="0"/>
                </a:moveTo>
                <a:lnTo>
                  <a:pt x="17986895" y="0"/>
                </a:lnTo>
                <a:lnTo>
                  <a:pt x="17986895" y="8238200"/>
                </a:lnTo>
                <a:lnTo>
                  <a:pt x="0" y="8238200"/>
                </a:lnTo>
                <a:lnTo>
                  <a:pt x="0" y="0"/>
                </a:lnTo>
                <a:close/>
              </a:path>
            </a:pathLst>
          </a:custGeom>
          <a:blipFill>
            <a:blip r:embed="rId3" cstate="screen">
              <a:extLst>
                <a:ext uri="{28A0092B-C50C-407E-A947-70E740481C1C}">
                  <a14:useLocalDpi xmlns:a14="http://schemas.microsoft.com/office/drawing/2010/main"/>
                </a:ext>
              </a:extLst>
            </a:blip>
            <a:stretch>
              <a:fillRect t="-849"/>
            </a:stretch>
          </a:blipFill>
          <a:effectLst>
            <a:reflection blurRad="1270000" stA="32000" endPos="16000" dist="50800" dir="5400000" sy="-100000" algn="bl" rotWithShape="0"/>
          </a:effectLst>
        </p:spPr>
        <p:txBody>
          <a:bodyPr/>
          <a:lstStyle/>
          <a:p>
            <a:endParaRPr lang="sv-FI"/>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62627"/>
        </a:solidFill>
        <a:effectLst/>
      </p:bgPr>
    </p:bg>
    <p:spTree>
      <p:nvGrpSpPr>
        <p:cNvPr id="1" name=""/>
        <p:cNvGrpSpPr/>
        <p:nvPr/>
      </p:nvGrpSpPr>
      <p:grpSpPr>
        <a:xfrm>
          <a:off x="0" y="0"/>
          <a:ext cx="0" cy="0"/>
          <a:chOff x="0" y="0"/>
          <a:chExt cx="0" cy="0"/>
        </a:xfrm>
      </p:grpSpPr>
      <p:sp>
        <p:nvSpPr>
          <p:cNvPr id="2" name="TextBox 2"/>
          <p:cNvSpPr txBox="1"/>
          <p:nvPr/>
        </p:nvSpPr>
        <p:spPr>
          <a:xfrm>
            <a:off x="9144000" y="6441793"/>
            <a:ext cx="5022279" cy="1023037"/>
          </a:xfrm>
          <a:prstGeom prst="rect">
            <a:avLst/>
          </a:prstGeom>
        </p:spPr>
        <p:txBody>
          <a:bodyPr lIns="0" tIns="0" rIns="0" bIns="0" rtlCol="0" anchor="t">
            <a:spAutoFit/>
          </a:bodyPr>
          <a:lstStyle/>
          <a:p>
            <a:pPr algn="ctr">
              <a:lnSpc>
                <a:spcPts val="9099"/>
              </a:lnSpc>
            </a:pPr>
            <a:r>
              <a:rPr lang="en-US" sz="4800" err="1">
                <a:solidFill>
                  <a:schemeClr val="bg1"/>
                </a:solidFill>
                <a:latin typeface="Georgia" panose="02040502050405020303" pitchFamily="18" charset="0"/>
                <a:ea typeface="Proxima Nova Bold"/>
                <a:cs typeface="Futura Medium" panose="020B0602020204020303" pitchFamily="34" charset="-79"/>
                <a:sym typeface="Proxima Nova Bold"/>
              </a:rPr>
              <a:t>tm.gen-ai.fi</a:t>
            </a:r>
            <a:endParaRPr lang="en-US" sz="4800">
              <a:solidFill>
                <a:schemeClr val="bg1"/>
              </a:solidFill>
              <a:latin typeface="Georgia" panose="02040502050405020303" pitchFamily="18" charset="0"/>
              <a:ea typeface="Proxima Nova Bold"/>
              <a:cs typeface="Futura Medium" panose="020B0602020204020303" pitchFamily="34" charset="-79"/>
              <a:sym typeface="Proxima Nova Bold"/>
            </a:endParaRPr>
          </a:p>
        </p:txBody>
      </p:sp>
      <p:grpSp>
        <p:nvGrpSpPr>
          <p:cNvPr id="3" name="Group 3"/>
          <p:cNvGrpSpPr/>
          <p:nvPr/>
        </p:nvGrpSpPr>
        <p:grpSpPr>
          <a:xfrm>
            <a:off x="10132133" y="3378813"/>
            <a:ext cx="3046014" cy="3062980"/>
            <a:chOff x="0" y="0"/>
            <a:chExt cx="5486400" cy="5486400"/>
          </a:xfrm>
        </p:grpSpPr>
        <p:sp>
          <p:nvSpPr>
            <p:cNvPr id="4" name="Freeform 4"/>
            <p:cNvSpPr/>
            <p:nvPr/>
          </p:nvSpPr>
          <p:spPr>
            <a:xfrm>
              <a:off x="0" y="0"/>
              <a:ext cx="5486400" cy="5486400"/>
            </a:xfrm>
            <a:custGeom>
              <a:avLst/>
              <a:gdLst/>
              <a:ahLst/>
              <a:cxnLst/>
              <a:rect l="l" t="t" r="r" b="b"/>
              <a:pathLst>
                <a:path w="5486400" h="5486400">
                  <a:moveTo>
                    <a:pt x="0" y="0"/>
                  </a:moveTo>
                  <a:lnTo>
                    <a:pt x="5486400" y="0"/>
                  </a:lnTo>
                  <a:lnTo>
                    <a:pt x="5486400" y="5486400"/>
                  </a:lnTo>
                  <a:lnTo>
                    <a:pt x="0" y="54864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sv-FI"/>
            </a:p>
          </p:txBody>
        </p:sp>
      </p:grpSp>
      <p:sp>
        <p:nvSpPr>
          <p:cNvPr id="5" name="TextBox 8">
            <a:extLst>
              <a:ext uri="{FF2B5EF4-FFF2-40B4-BE49-F238E27FC236}">
                <a16:creationId xmlns:a16="http://schemas.microsoft.com/office/drawing/2014/main" id="{792D0FE1-9FF9-1D08-68E1-227E594FC657}"/>
              </a:ext>
            </a:extLst>
          </p:cNvPr>
          <p:cNvSpPr txBox="1"/>
          <p:nvPr/>
        </p:nvSpPr>
        <p:spPr>
          <a:xfrm>
            <a:off x="15144691" y="293714"/>
            <a:ext cx="2815767" cy="454740"/>
          </a:xfrm>
          <a:prstGeom prst="rect">
            <a:avLst/>
          </a:prstGeom>
        </p:spPr>
        <p:txBody>
          <a:bodyPr lIns="0" tIns="0" rIns="0" bIns="0" rtlCol="0" anchor="t">
            <a:spAutoFit/>
          </a:bodyPr>
          <a:lstStyle/>
          <a:p>
            <a:pPr algn="r">
              <a:lnSpc>
                <a:spcPts val="3872"/>
              </a:lnSpc>
            </a:pPr>
            <a:r>
              <a:rPr lang="en-US" sz="2800">
                <a:solidFill>
                  <a:srgbClr val="FDF8F3"/>
                </a:solidFill>
                <a:latin typeface="Century Gothic" panose="020B0502020202020204" pitchFamily="34" charset="0"/>
                <a:ea typeface="Hero"/>
                <a:cs typeface="Hero"/>
                <a:sym typeface="Hero"/>
              </a:rPr>
              <a:t>AILIT.FI</a:t>
            </a:r>
          </a:p>
        </p:txBody>
      </p:sp>
      <p:pic>
        <p:nvPicPr>
          <p:cNvPr id="9" name="Bildobjekt 8">
            <a:extLst>
              <a:ext uri="{FF2B5EF4-FFF2-40B4-BE49-F238E27FC236}">
                <a16:creationId xmlns:a16="http://schemas.microsoft.com/office/drawing/2014/main" id="{DEFF5FE6-0F43-39AD-62A8-7FC5CC64615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826174" y="521084"/>
            <a:ext cx="5351228" cy="913788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BE2F9C-CA2F-55F3-A397-6ACF7E6F84B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6553" y="218499"/>
            <a:ext cx="16114893" cy="9850002"/>
          </a:xfrm>
          <a:prstGeom prst="rect">
            <a:avLst/>
          </a:prstGeom>
        </p:spPr>
      </p:pic>
    </p:spTree>
    <p:extLst>
      <p:ext uri="{BB962C8B-B14F-4D97-AF65-F5344CB8AC3E}">
        <p14:creationId xmlns:p14="http://schemas.microsoft.com/office/powerpoint/2010/main" val="16021080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3300A-DF5B-E2C9-7180-D86A5917DA79}"/>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D6B8ACF-15E1-CB9E-F53B-CE78CA0D8211}"/>
              </a:ext>
            </a:extLst>
          </p:cNvPr>
          <p:cNvPicPr>
            <a:picLocks noChangeAspect="1"/>
          </p:cNvPicPr>
          <p:nvPr/>
        </p:nvPicPr>
        <p:blipFill>
          <a:blip r:embed="rId3" cstate="screen">
            <a:alphaModFix amt="56000"/>
            <a:extLst>
              <a:ext uri="{28A0092B-C50C-407E-A947-70E740481C1C}">
                <a14:useLocalDpi xmlns:a14="http://schemas.microsoft.com/office/drawing/2010/main"/>
              </a:ext>
            </a:extLst>
          </a:blip>
          <a:stretch>
            <a:fillRect/>
          </a:stretch>
        </p:blipFill>
        <p:spPr>
          <a:xfrm>
            <a:off x="1086553" y="218499"/>
            <a:ext cx="16114893" cy="9850002"/>
          </a:xfrm>
          <a:prstGeom prst="rect">
            <a:avLst/>
          </a:prstGeom>
        </p:spPr>
      </p:pic>
      <p:pic>
        <p:nvPicPr>
          <p:cNvPr id="4" name="Picture 3">
            <a:extLst>
              <a:ext uri="{FF2B5EF4-FFF2-40B4-BE49-F238E27FC236}">
                <a16:creationId xmlns:a16="http://schemas.microsoft.com/office/drawing/2014/main" id="{5A12479E-9944-2796-3631-D19F77085A8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19400" y="3122206"/>
            <a:ext cx="6096000" cy="4233333"/>
          </a:xfrm>
          <a:prstGeom prst="rect">
            <a:avLst/>
          </a:prstGeom>
        </p:spPr>
      </p:pic>
    </p:spTree>
    <p:extLst>
      <p:ext uri="{BB962C8B-B14F-4D97-AF65-F5344CB8AC3E}">
        <p14:creationId xmlns:p14="http://schemas.microsoft.com/office/powerpoint/2010/main" val="33114784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521B0-51F2-08CF-3AAF-BEC4B8A1D81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7565351-09F6-9EB0-E7ED-B4ACD1007236}"/>
              </a:ext>
            </a:extLst>
          </p:cNvPr>
          <p:cNvPicPr>
            <a:picLocks noChangeAspect="1"/>
          </p:cNvPicPr>
          <p:nvPr/>
        </p:nvPicPr>
        <p:blipFill>
          <a:blip r:embed="rId3" cstate="screen">
            <a:alphaModFix amt="56000"/>
            <a:extLst>
              <a:ext uri="{28A0092B-C50C-407E-A947-70E740481C1C}">
                <a14:useLocalDpi xmlns:a14="http://schemas.microsoft.com/office/drawing/2010/main"/>
              </a:ext>
            </a:extLst>
          </a:blip>
          <a:stretch>
            <a:fillRect/>
          </a:stretch>
        </p:blipFill>
        <p:spPr>
          <a:xfrm>
            <a:off x="1086553" y="218499"/>
            <a:ext cx="16114893" cy="9850002"/>
          </a:xfrm>
          <a:prstGeom prst="rect">
            <a:avLst/>
          </a:prstGeom>
        </p:spPr>
      </p:pic>
      <p:pic>
        <p:nvPicPr>
          <p:cNvPr id="4" name="Picture 3">
            <a:extLst>
              <a:ext uri="{FF2B5EF4-FFF2-40B4-BE49-F238E27FC236}">
                <a16:creationId xmlns:a16="http://schemas.microsoft.com/office/drawing/2014/main" id="{A77648D9-A407-D5E2-B4DA-6FC0AA23C44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19400" y="3122206"/>
            <a:ext cx="6096000" cy="4233333"/>
          </a:xfrm>
          <a:prstGeom prst="rect">
            <a:avLst/>
          </a:prstGeom>
        </p:spPr>
      </p:pic>
      <p:pic>
        <p:nvPicPr>
          <p:cNvPr id="2" name="Picture 1">
            <a:extLst>
              <a:ext uri="{FF2B5EF4-FFF2-40B4-BE49-F238E27FC236}">
                <a16:creationId xmlns:a16="http://schemas.microsoft.com/office/drawing/2014/main" id="{E27F7DDB-2D55-F3D5-1983-745152E3B53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88664" y="3097961"/>
            <a:ext cx="6095998" cy="4233332"/>
          </a:xfrm>
          <a:prstGeom prst="rect">
            <a:avLst/>
          </a:prstGeom>
        </p:spPr>
      </p:pic>
    </p:spTree>
    <p:extLst>
      <p:ext uri="{BB962C8B-B14F-4D97-AF65-F5344CB8AC3E}">
        <p14:creationId xmlns:p14="http://schemas.microsoft.com/office/powerpoint/2010/main" val="27142380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262627"/>
        </a:solidFill>
        <a:effectLst/>
      </p:bgPr>
    </p:bg>
    <p:spTree>
      <p:nvGrpSpPr>
        <p:cNvPr id="1" name="">
          <a:extLst>
            <a:ext uri="{FF2B5EF4-FFF2-40B4-BE49-F238E27FC236}">
              <a16:creationId xmlns:a16="http://schemas.microsoft.com/office/drawing/2014/main" id="{BD12A280-2240-3C75-2A4B-6813FA0CE817}"/>
            </a:ext>
          </a:extLst>
        </p:cNvPr>
        <p:cNvGrpSpPr/>
        <p:nvPr/>
      </p:nvGrpSpPr>
      <p:grpSpPr>
        <a:xfrm>
          <a:off x="0" y="0"/>
          <a:ext cx="0" cy="0"/>
          <a:chOff x="0" y="0"/>
          <a:chExt cx="0" cy="0"/>
        </a:xfrm>
      </p:grpSpPr>
      <p:sp>
        <p:nvSpPr>
          <p:cNvPr id="8" name="TextBox 8">
            <a:extLst>
              <a:ext uri="{FF2B5EF4-FFF2-40B4-BE49-F238E27FC236}">
                <a16:creationId xmlns:a16="http://schemas.microsoft.com/office/drawing/2014/main" id="{BCE301AB-7F61-AF1C-6996-17D4F34A51EF}"/>
              </a:ext>
            </a:extLst>
          </p:cNvPr>
          <p:cNvSpPr txBox="1"/>
          <p:nvPr/>
        </p:nvSpPr>
        <p:spPr>
          <a:xfrm>
            <a:off x="8686800" y="3427258"/>
            <a:ext cx="7626848" cy="6555641"/>
          </a:xfrm>
          <a:prstGeom prst="rect">
            <a:avLst/>
          </a:prstGeom>
        </p:spPr>
        <p:txBody>
          <a:bodyPr wrap="square" lIns="0" tIns="0" rIns="0" bIns="0" rtlCol="0" anchor="t">
            <a:spAutoFit/>
          </a:bodyPr>
          <a:lstStyle/>
          <a:p>
            <a:r>
              <a:rPr lang="sv-FI" sz="6600" b="1">
                <a:solidFill>
                  <a:schemeClr val="bg1"/>
                </a:solidFill>
                <a:latin typeface="FUTURA MEDIUM" panose="020B0602020204020303" pitchFamily="34" charset="-79"/>
                <a:cs typeface="FUTURA MEDIUM" panose="020B0602020204020303" pitchFamily="34" charset="-79"/>
                <a:sym typeface="Proxima Nova Bold"/>
              </a:rPr>
              <a:t>Idag har vi bekantat oss med</a:t>
            </a:r>
            <a:r>
              <a:rPr lang="sv-FI" sz="6600" b="1">
                <a:solidFill>
                  <a:schemeClr val="bg1"/>
                </a:solidFill>
                <a:latin typeface="FUTURA MEDIUM" panose="020B0602020204020303" pitchFamily="34" charset="-79"/>
                <a:cs typeface="FUTURA MEDIUM" panose="020B0602020204020303" pitchFamily="34" charset="-79"/>
              </a:rPr>
              <a:t> </a:t>
            </a:r>
            <a:r>
              <a:rPr lang="sv-FI" sz="6600" b="1" i="1">
                <a:solidFill>
                  <a:srgbClr val="92E2D2"/>
                </a:solidFill>
                <a:latin typeface="FUTURA MEDIUM" panose="020B0602020204020303" pitchFamily="34" charset="-79"/>
                <a:cs typeface="FUTURA MEDIUM" panose="020B0602020204020303" pitchFamily="34" charset="-79"/>
              </a:rPr>
              <a:t>vad</a:t>
            </a:r>
            <a:r>
              <a:rPr lang="sv-FI" sz="6600" b="1" i="1">
                <a:solidFill>
                  <a:schemeClr val="bg1"/>
                </a:solidFill>
                <a:latin typeface="FUTURA MEDIUM" panose="020B0602020204020303" pitchFamily="34" charset="-79"/>
                <a:cs typeface="FUTURA MEDIUM" panose="020B0602020204020303" pitchFamily="34" charset="-79"/>
              </a:rPr>
              <a:t> </a:t>
            </a:r>
            <a:r>
              <a:rPr lang="sv-FI" sz="6600" b="1">
                <a:solidFill>
                  <a:schemeClr val="bg1"/>
                </a:solidFill>
                <a:latin typeface="FUTURA MEDIUM" panose="020B0602020204020303" pitchFamily="34" charset="-79"/>
                <a:cs typeface="FUTURA MEDIUM" panose="020B0602020204020303" pitchFamily="34" charset="-79"/>
              </a:rPr>
              <a:t>AI är, </a:t>
            </a:r>
            <a:r>
              <a:rPr lang="sv-FI" sz="6600" b="1" i="1">
                <a:solidFill>
                  <a:srgbClr val="92E2D2"/>
                </a:solidFill>
                <a:latin typeface="FUTURA MEDIUM" panose="020B0602020204020303" pitchFamily="34" charset="-79"/>
                <a:cs typeface="FUTURA MEDIUM" panose="020B0602020204020303" pitchFamily="34" charset="-79"/>
              </a:rPr>
              <a:t>var</a:t>
            </a:r>
            <a:r>
              <a:rPr lang="sv-FI" sz="6600" b="1" i="1">
                <a:solidFill>
                  <a:schemeClr val="bg1"/>
                </a:solidFill>
                <a:latin typeface="FUTURA MEDIUM" panose="020B0602020204020303" pitchFamily="34" charset="-79"/>
                <a:cs typeface="FUTURA MEDIUM" panose="020B0602020204020303" pitchFamily="34" charset="-79"/>
              </a:rPr>
              <a:t> </a:t>
            </a:r>
            <a:r>
              <a:rPr lang="sv-FI" sz="6600" b="1">
                <a:solidFill>
                  <a:schemeClr val="bg1"/>
                </a:solidFill>
                <a:latin typeface="FUTURA MEDIUM" panose="020B0602020204020303" pitchFamily="34" charset="-79"/>
                <a:cs typeface="FUTURA MEDIUM" panose="020B0602020204020303" pitchFamily="34" charset="-79"/>
              </a:rPr>
              <a:t>AI finns och </a:t>
            </a:r>
            <a:r>
              <a:rPr lang="sv-FI" sz="6600" b="1" i="1">
                <a:solidFill>
                  <a:srgbClr val="92E2D2"/>
                </a:solidFill>
                <a:latin typeface="FUTURA MEDIUM" panose="020B0602020204020303" pitchFamily="34" charset="-79"/>
                <a:cs typeface="FUTURA MEDIUM" panose="020B0602020204020303" pitchFamily="34" charset="-79"/>
              </a:rPr>
              <a:t>hur</a:t>
            </a:r>
            <a:r>
              <a:rPr lang="sv-FI" sz="6600" b="1" i="1">
                <a:solidFill>
                  <a:schemeClr val="bg1"/>
                </a:solidFill>
                <a:latin typeface="FUTURA MEDIUM" panose="020B0602020204020303" pitchFamily="34" charset="-79"/>
                <a:cs typeface="FUTURA MEDIUM" panose="020B0602020204020303" pitchFamily="34" charset="-79"/>
              </a:rPr>
              <a:t> </a:t>
            </a:r>
            <a:r>
              <a:rPr lang="sv-FI" sz="6600" b="1">
                <a:solidFill>
                  <a:schemeClr val="bg1"/>
                </a:solidFill>
                <a:latin typeface="FUTURA MEDIUM" panose="020B0602020204020303" pitchFamily="34" charset="-79"/>
                <a:cs typeface="FUTURA MEDIUM" panose="020B0602020204020303" pitchFamily="34" charset="-79"/>
              </a:rPr>
              <a:t>AI funkar! </a:t>
            </a:r>
          </a:p>
          <a:p>
            <a:pPr marL="1143000" indent="-1143000" algn="ctr">
              <a:buFont typeface="Calibri"/>
              <a:buChar char="-"/>
            </a:pPr>
            <a:endParaRPr lang="en-US" sz="9600" b="1">
              <a:solidFill>
                <a:srgbClr val="141E20"/>
              </a:solidFill>
              <a:latin typeface="FUTURA MEDIUM" panose="020B0602020204020303" pitchFamily="34" charset="-79"/>
              <a:cs typeface="FUTURA MEDIUM" panose="020B0602020204020303" pitchFamily="34" charset="-79"/>
            </a:endParaRPr>
          </a:p>
        </p:txBody>
      </p:sp>
      <p:pic>
        <p:nvPicPr>
          <p:cNvPr id="4" name="Bildobjekt 3" descr="En bild som visar Mobiltelefon, pryl, tecknad serie, Mobil enhet&#10;&#10;Automatiskt genererad beskrivning">
            <a:extLst>
              <a:ext uri="{FF2B5EF4-FFF2-40B4-BE49-F238E27FC236}">
                <a16:creationId xmlns:a16="http://schemas.microsoft.com/office/drawing/2014/main" id="{24162929-05C9-F110-9824-7905F5425B2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9643" y="1319764"/>
            <a:ext cx="12921088" cy="7268112"/>
          </a:xfrm>
          <a:prstGeom prst="rect">
            <a:avLst/>
          </a:prstGeom>
          <a:effectLst>
            <a:reflection blurRad="739007" stA="76000" endPos="33000" dir="5400000" sy="-100000" algn="bl" rotWithShape="0"/>
          </a:effectLst>
        </p:spPr>
      </p:pic>
    </p:spTree>
    <p:extLst>
      <p:ext uri="{BB962C8B-B14F-4D97-AF65-F5344CB8AC3E}">
        <p14:creationId xmlns:p14="http://schemas.microsoft.com/office/powerpoint/2010/main" val="9015495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4" name="TextBox 4"/>
          <p:cNvSpPr txBox="1"/>
          <p:nvPr/>
        </p:nvSpPr>
        <p:spPr>
          <a:xfrm>
            <a:off x="7260648" y="1332860"/>
            <a:ext cx="7919750" cy="976101"/>
          </a:xfrm>
          <a:prstGeom prst="rect">
            <a:avLst/>
          </a:prstGeom>
        </p:spPr>
        <p:txBody>
          <a:bodyPr wrap="square" lIns="0" tIns="0" rIns="0" bIns="0" rtlCol="0" anchor="t">
            <a:spAutoFit/>
          </a:bodyPr>
          <a:lstStyle/>
          <a:p>
            <a:pPr algn="ctr">
              <a:lnSpc>
                <a:spcPts val="8134"/>
              </a:lnSpc>
            </a:pPr>
            <a:r>
              <a:rPr lang="en-US" sz="6400" b="1" err="1">
                <a:solidFill>
                  <a:srgbClr val="92E2D2"/>
                </a:solidFill>
                <a:latin typeface="FUTURA MEDIUM" panose="020B0602020204020303" pitchFamily="34" charset="-79"/>
                <a:cs typeface="FUTURA MEDIUM" panose="020B0602020204020303" pitchFamily="34" charset="-79"/>
                <a:sym typeface="Proxima Nova Bold"/>
              </a:rPr>
              <a:t>Efterhandsuppgift</a:t>
            </a:r>
            <a:endParaRPr lang="sv-SE" sz="6400">
              <a:solidFill>
                <a:schemeClr val="bg1"/>
              </a:solidFill>
              <a:latin typeface="Futura Medium" panose="020B0602020204020303" pitchFamily="34" charset="-79"/>
              <a:cs typeface="Futura Medium" panose="020B0602020204020303" pitchFamily="34" charset="-79"/>
            </a:endParaRPr>
          </a:p>
        </p:txBody>
      </p:sp>
      <p:sp>
        <p:nvSpPr>
          <p:cNvPr id="5" name="Freeform 5"/>
          <p:cNvSpPr/>
          <p:nvPr/>
        </p:nvSpPr>
        <p:spPr>
          <a:xfrm rot="3960000" flipV="1">
            <a:off x="6016156" y="4499799"/>
            <a:ext cx="3435988" cy="3641221"/>
          </a:xfrm>
          <a:custGeom>
            <a:avLst/>
            <a:gdLst/>
            <a:ahLst/>
            <a:cxnLst/>
            <a:rect l="l" t="t" r="r" b="b"/>
            <a:pathLst>
              <a:path w="3435988" h="3641221">
                <a:moveTo>
                  <a:pt x="0" y="3641220"/>
                </a:moveTo>
                <a:lnTo>
                  <a:pt x="3435988" y="3641220"/>
                </a:lnTo>
                <a:lnTo>
                  <a:pt x="3435988" y="0"/>
                </a:lnTo>
                <a:lnTo>
                  <a:pt x="0" y="0"/>
                </a:lnTo>
                <a:lnTo>
                  <a:pt x="0" y="364122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sv-FI"/>
          </a:p>
        </p:txBody>
      </p:sp>
      <p:sp>
        <p:nvSpPr>
          <p:cNvPr id="12" name="TextBox 8">
            <a:extLst>
              <a:ext uri="{FF2B5EF4-FFF2-40B4-BE49-F238E27FC236}">
                <a16:creationId xmlns:a16="http://schemas.microsoft.com/office/drawing/2014/main" id="{BFEFA724-57C0-1343-6324-2EEDC02DCBEA}"/>
              </a:ext>
            </a:extLst>
          </p:cNvPr>
          <p:cNvSpPr txBox="1"/>
          <p:nvPr/>
        </p:nvSpPr>
        <p:spPr>
          <a:xfrm>
            <a:off x="15118564" y="317354"/>
            <a:ext cx="2815767" cy="454740"/>
          </a:xfrm>
          <a:prstGeom prst="rect">
            <a:avLst/>
          </a:prstGeom>
        </p:spPr>
        <p:txBody>
          <a:bodyPr lIns="0" tIns="0" rIns="0" bIns="0" rtlCol="0" anchor="t">
            <a:spAutoFit/>
          </a:bodyPr>
          <a:lstStyle/>
          <a:p>
            <a:pPr algn="r">
              <a:lnSpc>
                <a:spcPts val="3872"/>
              </a:lnSpc>
            </a:pPr>
            <a:r>
              <a:rPr lang="en-US" sz="2800">
                <a:solidFill>
                  <a:srgbClr val="FDF8F3"/>
                </a:solidFill>
                <a:latin typeface="Century Gothic" panose="020B0502020202020204" pitchFamily="34" charset="0"/>
                <a:ea typeface="Hero"/>
                <a:cs typeface="Hero"/>
                <a:sym typeface="Hero"/>
              </a:rPr>
              <a:t>AILIT.FI</a:t>
            </a:r>
          </a:p>
        </p:txBody>
      </p:sp>
      <p:pic>
        <p:nvPicPr>
          <p:cNvPr id="16" name="Bildobjekt 15">
            <a:extLst>
              <a:ext uri="{FF2B5EF4-FFF2-40B4-BE49-F238E27FC236}">
                <a16:creationId xmlns:a16="http://schemas.microsoft.com/office/drawing/2014/main" id="{C9E9DE79-85E4-4A76-8570-6CC853B54E9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696554" y="574557"/>
            <a:ext cx="5351228" cy="9137885"/>
          </a:xfrm>
          <a:prstGeom prst="rect">
            <a:avLst/>
          </a:prstGeom>
        </p:spPr>
      </p:pic>
      <p:pic>
        <p:nvPicPr>
          <p:cNvPr id="17" name="Bildobjekt 16">
            <a:extLst>
              <a:ext uri="{FF2B5EF4-FFF2-40B4-BE49-F238E27FC236}">
                <a16:creationId xmlns:a16="http://schemas.microsoft.com/office/drawing/2014/main" id="{1CA776AF-6CD2-A6F2-24A0-85EA3294DBC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0235957">
            <a:off x="13458496" y="6749201"/>
            <a:ext cx="5740117" cy="5956778"/>
          </a:xfrm>
          <a:prstGeom prst="rect">
            <a:avLst/>
          </a:prstGeom>
        </p:spPr>
      </p:pic>
      <p:pic>
        <p:nvPicPr>
          <p:cNvPr id="18" name="Bildobjekt 17">
            <a:extLst>
              <a:ext uri="{FF2B5EF4-FFF2-40B4-BE49-F238E27FC236}">
                <a16:creationId xmlns:a16="http://schemas.microsoft.com/office/drawing/2014/main" id="{2FCC6F1F-398A-002A-F441-2666BB69BF6B}"/>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rot="874796">
            <a:off x="-1183547" y="4680476"/>
            <a:ext cx="3893594" cy="3279866"/>
          </a:xfrm>
          <a:prstGeom prst="rect">
            <a:avLst/>
          </a:prstGeom>
        </p:spPr>
      </p:pic>
      <p:pic>
        <p:nvPicPr>
          <p:cNvPr id="19" name="Bildobjekt 18">
            <a:extLst>
              <a:ext uri="{FF2B5EF4-FFF2-40B4-BE49-F238E27FC236}">
                <a16:creationId xmlns:a16="http://schemas.microsoft.com/office/drawing/2014/main" id="{374D3FC0-6091-9785-9C3C-5ACA38E3EE34}"/>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rot="14776918">
            <a:off x="15358944" y="3320449"/>
            <a:ext cx="6448707" cy="6692114"/>
          </a:xfrm>
          <a:prstGeom prst="rect">
            <a:avLst/>
          </a:prstGeom>
        </p:spPr>
      </p:pic>
      <p:pic>
        <p:nvPicPr>
          <p:cNvPr id="20" name="Bildobjekt 19">
            <a:extLst>
              <a:ext uri="{FF2B5EF4-FFF2-40B4-BE49-F238E27FC236}">
                <a16:creationId xmlns:a16="http://schemas.microsoft.com/office/drawing/2014/main" id="{EB020D07-F87D-1237-BA8E-51A65F1BB27D}"/>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rot="20359141">
            <a:off x="-4092725" y="5523491"/>
            <a:ext cx="7629124" cy="7846187"/>
          </a:xfrm>
          <a:prstGeom prst="rect">
            <a:avLst/>
          </a:prstGeom>
        </p:spPr>
      </p:pic>
      <p:sp>
        <p:nvSpPr>
          <p:cNvPr id="2" name="Rectangle 1">
            <a:extLst>
              <a:ext uri="{FF2B5EF4-FFF2-40B4-BE49-F238E27FC236}">
                <a16:creationId xmlns:a16="http://schemas.microsoft.com/office/drawing/2014/main" id="{F760037B-EC65-F08A-9173-36C1E314A6CD}"/>
              </a:ext>
            </a:extLst>
          </p:cNvPr>
          <p:cNvSpPr/>
          <p:nvPr/>
        </p:nvSpPr>
        <p:spPr>
          <a:xfrm>
            <a:off x="8931321" y="2765054"/>
            <a:ext cx="4643717" cy="4613911"/>
          </a:xfrm>
          <a:prstGeom prst="rect">
            <a:avLst/>
          </a:prstGeom>
          <a:noFill/>
          <a:ln>
            <a:solidFill>
              <a:srgbClr val="D2E3E5"/>
            </a:solidFill>
            <a:prstDash val="dash"/>
            <a:extLst>
              <a:ext uri="{C807C97D-BFC1-408E-A445-0C87EB9F89A2}">
                <ask:lineSketchStyleProps xmlns:ask="http://schemas.microsoft.com/office/drawing/2018/sketchyshapes" sd="1219033472">
                  <a:custGeom>
                    <a:avLst/>
                    <a:gdLst>
                      <a:gd name="csX0" fmla="*/ 0 w 4643717"/>
                      <a:gd name="csY0" fmla="*/ 0 h 4613911"/>
                      <a:gd name="csX1" fmla="*/ 4643717 w 4643717"/>
                      <a:gd name="csY1" fmla="*/ 0 h 4613911"/>
                      <a:gd name="csX2" fmla="*/ 4643717 w 4643717"/>
                      <a:gd name="csY2" fmla="*/ 4613911 h 4613911"/>
                      <a:gd name="csX3" fmla="*/ 0 w 4643717"/>
                      <a:gd name="csY3" fmla="*/ 4613911 h 4613911"/>
                      <a:gd name="csX4" fmla="*/ 0 w 4643717"/>
                      <a:gd name="csY4" fmla="*/ 0 h 4613911"/>
                    </a:gdLst>
                    <a:ahLst/>
                    <a:cxnLst>
                      <a:cxn ang="0">
                        <a:pos x="csX0" y="csY0"/>
                      </a:cxn>
                      <a:cxn ang="0">
                        <a:pos x="csX1" y="csY1"/>
                      </a:cxn>
                      <a:cxn ang="0">
                        <a:pos x="csX2" y="csY2"/>
                      </a:cxn>
                      <a:cxn ang="0">
                        <a:pos x="csX3" y="csY3"/>
                      </a:cxn>
                      <a:cxn ang="0">
                        <a:pos x="csX4" y="csY4"/>
                      </a:cxn>
                    </a:cxnLst>
                    <a:rect l="l" t="t" r="r" b="b"/>
                    <a:pathLst>
                      <a:path w="4643717" h="4613911" extrusionOk="0">
                        <a:moveTo>
                          <a:pt x="0" y="0"/>
                        </a:moveTo>
                        <a:cubicBezTo>
                          <a:pt x="2077507" y="118645"/>
                          <a:pt x="2630757" y="116012"/>
                          <a:pt x="4643717" y="0"/>
                        </a:cubicBezTo>
                        <a:cubicBezTo>
                          <a:pt x="4510835" y="492895"/>
                          <a:pt x="4728668" y="2960095"/>
                          <a:pt x="4643717" y="4613911"/>
                        </a:cubicBezTo>
                        <a:cubicBezTo>
                          <a:pt x="3225201" y="4748511"/>
                          <a:pt x="991648" y="4456715"/>
                          <a:pt x="0" y="4613911"/>
                        </a:cubicBezTo>
                        <a:cubicBezTo>
                          <a:pt x="-20187" y="2473835"/>
                          <a:pt x="-152480" y="1540333"/>
                          <a:pt x="0" y="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3600" b="1" dirty="0">
                <a:solidFill>
                  <a:srgbClr val="D2E3E5"/>
                </a:solidFill>
                <a:latin typeface="FUTURA MEDIUM" panose="020B0602020204020303" pitchFamily="34" charset="-79"/>
                <a:cs typeface="FUTURA MEDIUM" panose="020B0602020204020303" pitchFamily="34" charset="-79"/>
              </a:rPr>
              <a:t>QR-kod</a:t>
            </a:r>
          </a:p>
        </p:txBody>
      </p:sp>
      <p:sp>
        <p:nvSpPr>
          <p:cNvPr id="6" name="TextBox 5">
            <a:extLst>
              <a:ext uri="{FF2B5EF4-FFF2-40B4-BE49-F238E27FC236}">
                <a16:creationId xmlns:a16="http://schemas.microsoft.com/office/drawing/2014/main" id="{EDFD0F17-6763-38A3-F42E-89E65658288B}"/>
              </a:ext>
            </a:extLst>
          </p:cNvPr>
          <p:cNvSpPr txBox="1"/>
          <p:nvPr/>
        </p:nvSpPr>
        <p:spPr>
          <a:xfrm>
            <a:off x="8283450" y="7673212"/>
            <a:ext cx="5939460" cy="1280928"/>
          </a:xfrm>
          <a:prstGeom prst="rect">
            <a:avLst/>
          </a:prstGeom>
        </p:spPr>
        <p:txBody>
          <a:bodyPr lIns="0" tIns="0" rIns="0" bIns="0" rtlCol="0" anchor="t">
            <a:spAutoFit/>
          </a:bodyPr>
          <a:lstStyle/>
          <a:p>
            <a:pPr algn="ctr">
              <a:lnSpc>
                <a:spcPts val="5231"/>
              </a:lnSpc>
            </a:pPr>
            <a:r>
              <a:rPr lang="sv-FI" sz="3700" dirty="0">
                <a:solidFill>
                  <a:schemeClr val="bg1"/>
                </a:solidFill>
                <a:latin typeface="Futura Medium" panose="020B0602020204020303" pitchFamily="34" charset="-79"/>
                <a:ea typeface="Proxima Nova"/>
                <a:cs typeface="Futura Medium" panose="020B0602020204020303" pitchFamily="34" charset="-79"/>
                <a:sym typeface="Proxima Nova"/>
              </a:rPr>
              <a:t>Länk till platformen</a:t>
            </a:r>
          </a:p>
          <a:p>
            <a:pPr algn="ctr">
              <a:lnSpc>
                <a:spcPts val="5231"/>
              </a:lnSpc>
            </a:pPr>
            <a:r>
              <a:rPr lang="sv-FI" sz="3700" dirty="0">
                <a:solidFill>
                  <a:schemeClr val="bg1"/>
                </a:solidFill>
                <a:latin typeface="Futura Medium" panose="020B0602020204020303" pitchFamily="34" charset="-79"/>
                <a:ea typeface="Proxima Nova"/>
                <a:cs typeface="Futura Medium" panose="020B0602020204020303" pitchFamily="34" charset="-79"/>
                <a:sym typeface="Proxima Nova"/>
              </a:rPr>
              <a:t>11 11 11 11</a:t>
            </a:r>
            <a:endParaRPr lang="sv-FI" sz="3700" dirty="0">
              <a:solidFill>
                <a:schemeClr val="bg1"/>
              </a:solidFill>
              <a:latin typeface="Futura Medium" panose="020B0602020204020303" pitchFamily="34" charset="-79"/>
              <a:ea typeface="Proxima Nova"/>
              <a:cs typeface="Futura Medium" panose="020B0602020204020303" pitchFamily="34" charset="-79"/>
            </a:endParaRPr>
          </a:p>
        </p:txBody>
      </p:sp>
    </p:spTree>
    <p:extLst>
      <p:ext uri="{BB962C8B-B14F-4D97-AF65-F5344CB8AC3E}">
        <p14:creationId xmlns:p14="http://schemas.microsoft.com/office/powerpoint/2010/main" val="33514886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8" name="TextBox 8"/>
          <p:cNvSpPr txBox="1"/>
          <p:nvPr/>
        </p:nvSpPr>
        <p:spPr>
          <a:xfrm>
            <a:off x="2550938" y="3409993"/>
            <a:ext cx="13186124" cy="2333396"/>
          </a:xfrm>
          <a:prstGeom prst="rect">
            <a:avLst/>
          </a:prstGeom>
        </p:spPr>
        <p:txBody>
          <a:bodyPr lIns="0" tIns="0" rIns="0" bIns="0" rtlCol="0" anchor="t">
            <a:spAutoFit/>
          </a:bodyPr>
          <a:lstStyle/>
          <a:p>
            <a:pPr algn="ctr">
              <a:lnSpc>
                <a:spcPts val="21650"/>
              </a:lnSpc>
            </a:pPr>
            <a:r>
              <a:rPr lang="en-US" sz="8000" b="1">
                <a:solidFill>
                  <a:schemeClr val="bg1"/>
                </a:solidFill>
                <a:latin typeface="FUTURA MEDIUM" panose="020B0602020204020303" pitchFamily="34" charset="-79"/>
                <a:ea typeface="Proxima Nova Bold"/>
                <a:cs typeface="FUTURA MEDIUM" panose="020B0602020204020303" pitchFamily="34" charset="-79"/>
                <a:sym typeface="Proxima Nova Bold"/>
              </a:rPr>
              <a:t>Tack och </a:t>
            </a:r>
            <a:r>
              <a:rPr lang="en-US" sz="8000" b="1" err="1">
                <a:solidFill>
                  <a:schemeClr val="bg1"/>
                </a:solidFill>
                <a:latin typeface="FUTURA MEDIUM" panose="020B0602020204020303" pitchFamily="34" charset="-79"/>
                <a:ea typeface="Proxima Nova Bold"/>
                <a:cs typeface="FUTURA MEDIUM" panose="020B0602020204020303" pitchFamily="34" charset="-79"/>
                <a:sym typeface="Proxima Nova Bold"/>
              </a:rPr>
              <a:t>hej</a:t>
            </a:r>
            <a:r>
              <a:rPr lang="en-US" sz="8000" b="1">
                <a:solidFill>
                  <a:schemeClr val="bg1"/>
                </a:solidFill>
                <a:latin typeface="FUTURA MEDIUM" panose="020B0602020204020303" pitchFamily="34" charset="-79"/>
                <a:ea typeface="Proxima Nova Bold"/>
                <a:cs typeface="FUTURA MEDIUM" panose="020B0602020204020303" pitchFamily="34" charset="-79"/>
                <a:sym typeface="Proxima Nova Bold"/>
              </a:rPr>
              <a:t>!</a:t>
            </a:r>
          </a:p>
        </p:txBody>
      </p:sp>
      <p:pic>
        <p:nvPicPr>
          <p:cNvPr id="9" name="Bildobjekt 8" descr="En bild som visar tecknad serie, leksak&#10;&#10;Automatiskt genererad beskrivning">
            <a:extLst>
              <a:ext uri="{FF2B5EF4-FFF2-40B4-BE49-F238E27FC236}">
                <a16:creationId xmlns:a16="http://schemas.microsoft.com/office/drawing/2014/main" id="{83017D48-28D0-BE52-04BA-C27719B0492F}"/>
              </a:ext>
            </a:extLst>
          </p:cNvPr>
          <p:cNvPicPr>
            <a:picLocks noChangeAspect="1"/>
          </p:cNvPicPr>
          <p:nvPr/>
        </p:nvPicPr>
        <p:blipFill>
          <a:blip r:embed="rId2" cstate="screen">
            <a:extLst>
              <a:ext uri="{BEBA8EAE-BF5A-486C-A8C5-ECC9F3942E4B}">
                <a14:imgProps xmlns:a14="http://schemas.microsoft.com/office/drawing/2010/main">
                  <a14:imgLayer r:embed="rId3">
                    <a14:imgEffect>
                      <a14:saturation sat="67000"/>
                    </a14:imgEffect>
                  </a14:imgLayer>
                </a14:imgProps>
              </a:ext>
              <a:ext uri="{28A0092B-C50C-407E-A947-70E740481C1C}">
                <a14:useLocalDpi xmlns:a14="http://schemas.microsoft.com/office/drawing/2010/main"/>
              </a:ext>
            </a:extLst>
          </a:blip>
          <a:srcRect/>
          <a:stretch/>
        </p:blipFill>
        <p:spPr>
          <a:xfrm rot="20574717">
            <a:off x="12689320" y="4348976"/>
            <a:ext cx="6642613" cy="9012816"/>
          </a:xfrm>
          <a:prstGeom prst="rect">
            <a:avLst/>
          </a:prstGeom>
        </p:spPr>
      </p:pic>
      <p:grpSp>
        <p:nvGrpSpPr>
          <p:cNvPr id="10" name="Grupp 9">
            <a:extLst>
              <a:ext uri="{FF2B5EF4-FFF2-40B4-BE49-F238E27FC236}">
                <a16:creationId xmlns:a16="http://schemas.microsoft.com/office/drawing/2014/main" id="{54A065FD-7CFD-F466-A63F-35B9C73C12E2}"/>
              </a:ext>
            </a:extLst>
          </p:cNvPr>
          <p:cNvGrpSpPr/>
          <p:nvPr/>
        </p:nvGrpSpPr>
        <p:grpSpPr>
          <a:xfrm rot="20574717">
            <a:off x="13286954" y="5519547"/>
            <a:ext cx="4786489" cy="4271642"/>
            <a:chOff x="14971263" y="2652189"/>
            <a:chExt cx="2814158" cy="2292960"/>
          </a:xfrm>
        </p:grpSpPr>
        <p:sp>
          <p:nvSpPr>
            <p:cNvPr id="11" name="Freeform 5">
              <a:extLst>
                <a:ext uri="{FF2B5EF4-FFF2-40B4-BE49-F238E27FC236}">
                  <a16:creationId xmlns:a16="http://schemas.microsoft.com/office/drawing/2014/main" id="{9D0CAA39-BC67-E790-5934-AD142E3CABC2}"/>
                </a:ext>
              </a:extLst>
            </p:cNvPr>
            <p:cNvSpPr/>
            <p:nvPr/>
          </p:nvSpPr>
          <p:spPr>
            <a:xfrm>
              <a:off x="14971263" y="2652189"/>
              <a:ext cx="2814158" cy="2292960"/>
            </a:xfrm>
            <a:custGeom>
              <a:avLst/>
              <a:gdLst/>
              <a:ahLst/>
              <a:cxnLst/>
              <a:rect l="l" t="t" r="r" b="b"/>
              <a:pathLst>
                <a:path w="2814158" h="2292960">
                  <a:moveTo>
                    <a:pt x="0" y="0"/>
                  </a:moveTo>
                  <a:lnTo>
                    <a:pt x="2814158" y="0"/>
                  </a:lnTo>
                  <a:lnTo>
                    <a:pt x="2814158" y="2292959"/>
                  </a:lnTo>
                  <a:lnTo>
                    <a:pt x="0" y="2292959"/>
                  </a:lnTo>
                  <a:lnTo>
                    <a:pt x="0" y="0"/>
                  </a:lnTo>
                  <a:close/>
                </a:path>
              </a:pathLst>
            </a:custGeom>
            <a:blipFill>
              <a:blip r:embed="rId4" cstate="hqprint">
                <a:extLst>
                  <a:ext uri="{28A0092B-C50C-407E-A947-70E740481C1C}">
                    <a14:useLocalDpi xmlns:a14="http://schemas.microsoft.com/office/drawing/2010/main"/>
                  </a:ext>
                </a:extLst>
              </a:blip>
              <a:stretch>
                <a:fillRect/>
              </a:stretch>
            </a:blipFill>
          </p:spPr>
          <p:txBody>
            <a:bodyPr/>
            <a:lstStyle/>
            <a:p>
              <a:endParaRPr lang="sv-FI"/>
            </a:p>
          </p:txBody>
        </p:sp>
        <p:sp>
          <p:nvSpPr>
            <p:cNvPr id="12" name="Freeform 8">
              <a:extLst>
                <a:ext uri="{FF2B5EF4-FFF2-40B4-BE49-F238E27FC236}">
                  <a16:creationId xmlns:a16="http://schemas.microsoft.com/office/drawing/2014/main" id="{249A527A-4219-9C70-7BB9-0CB83696A59C}"/>
                </a:ext>
              </a:extLst>
            </p:cNvPr>
            <p:cNvSpPr/>
            <p:nvPr/>
          </p:nvSpPr>
          <p:spPr>
            <a:xfrm>
              <a:off x="15520484" y="3957331"/>
              <a:ext cx="1623351" cy="586435"/>
            </a:xfrm>
            <a:custGeom>
              <a:avLst/>
              <a:gdLst/>
              <a:ahLst/>
              <a:cxnLst/>
              <a:rect l="l" t="t" r="r" b="b"/>
              <a:pathLst>
                <a:path w="1623351" h="586435">
                  <a:moveTo>
                    <a:pt x="0" y="0"/>
                  </a:moveTo>
                  <a:lnTo>
                    <a:pt x="1623351" y="0"/>
                  </a:lnTo>
                  <a:lnTo>
                    <a:pt x="1623351" y="586435"/>
                  </a:lnTo>
                  <a:lnTo>
                    <a:pt x="0" y="5864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sv-FI"/>
            </a:p>
          </p:txBody>
        </p:sp>
        <p:sp>
          <p:nvSpPr>
            <p:cNvPr id="13" name="TextBox 12">
              <a:extLst>
                <a:ext uri="{FF2B5EF4-FFF2-40B4-BE49-F238E27FC236}">
                  <a16:creationId xmlns:a16="http://schemas.microsoft.com/office/drawing/2014/main" id="{70B043CA-57D1-24EE-25FD-1B8A3BAEE2AD}"/>
                </a:ext>
              </a:extLst>
            </p:cNvPr>
            <p:cNvSpPr txBox="1"/>
            <p:nvPr/>
          </p:nvSpPr>
          <p:spPr>
            <a:xfrm>
              <a:off x="15606848" y="4032711"/>
              <a:ext cx="407683" cy="431203"/>
            </a:xfrm>
            <a:prstGeom prst="rect">
              <a:avLst/>
            </a:prstGeom>
          </p:spPr>
          <p:txBody>
            <a:bodyPr lIns="50800" tIns="50800" rIns="50800" bIns="50800" rtlCol="0" anchor="ctr"/>
            <a:lstStyle/>
            <a:p>
              <a:pPr algn="ctr">
                <a:lnSpc>
                  <a:spcPts val="2659"/>
                </a:lnSpc>
              </a:pPr>
              <a:endParaRPr/>
            </a:p>
          </p:txBody>
        </p:sp>
        <p:sp>
          <p:nvSpPr>
            <p:cNvPr id="14" name="TextBox 15">
              <a:extLst>
                <a:ext uri="{FF2B5EF4-FFF2-40B4-BE49-F238E27FC236}">
                  <a16:creationId xmlns:a16="http://schemas.microsoft.com/office/drawing/2014/main" id="{1D1BD239-6C22-952E-1BF0-D9758709AE21}"/>
                </a:ext>
              </a:extLst>
            </p:cNvPr>
            <p:cNvSpPr txBox="1"/>
            <p:nvPr/>
          </p:nvSpPr>
          <p:spPr>
            <a:xfrm>
              <a:off x="16679586" y="4009426"/>
              <a:ext cx="407683" cy="431203"/>
            </a:xfrm>
            <a:prstGeom prst="rect">
              <a:avLst/>
            </a:prstGeom>
          </p:spPr>
          <p:txBody>
            <a:bodyPr lIns="50800" tIns="50800" rIns="50800" bIns="50800" rtlCol="0" anchor="ctr"/>
            <a:lstStyle/>
            <a:p>
              <a:pPr algn="ctr">
                <a:lnSpc>
                  <a:spcPts val="2659"/>
                </a:lnSpc>
              </a:pPr>
              <a:endParaRPr/>
            </a:p>
          </p:txBody>
        </p:sp>
      </p:grpSp>
      <p:sp>
        <p:nvSpPr>
          <p:cNvPr id="15" name="TextBox 8">
            <a:extLst>
              <a:ext uri="{FF2B5EF4-FFF2-40B4-BE49-F238E27FC236}">
                <a16:creationId xmlns:a16="http://schemas.microsoft.com/office/drawing/2014/main" id="{466FE54B-AC04-B91A-372D-C62A12825A3C}"/>
              </a:ext>
            </a:extLst>
          </p:cNvPr>
          <p:cNvSpPr txBox="1"/>
          <p:nvPr/>
        </p:nvSpPr>
        <p:spPr>
          <a:xfrm>
            <a:off x="15118564" y="317354"/>
            <a:ext cx="2815767" cy="454740"/>
          </a:xfrm>
          <a:prstGeom prst="rect">
            <a:avLst/>
          </a:prstGeom>
        </p:spPr>
        <p:txBody>
          <a:bodyPr lIns="0" tIns="0" rIns="0" bIns="0" rtlCol="0" anchor="t">
            <a:spAutoFit/>
          </a:bodyPr>
          <a:lstStyle/>
          <a:p>
            <a:pPr algn="r">
              <a:lnSpc>
                <a:spcPts val="3872"/>
              </a:lnSpc>
            </a:pPr>
            <a:r>
              <a:rPr lang="en-US" sz="2800">
                <a:solidFill>
                  <a:srgbClr val="FDF8F3"/>
                </a:solidFill>
                <a:latin typeface="Century Gothic" panose="020B0502020202020204" pitchFamily="34" charset="0"/>
                <a:ea typeface="Hero"/>
                <a:cs typeface="Hero"/>
                <a:sym typeface="Hero"/>
              </a:rPr>
              <a:t>AILIT.FI</a:t>
            </a:r>
          </a:p>
        </p:txBody>
      </p:sp>
      <p:sp>
        <p:nvSpPr>
          <p:cNvPr id="16" name="Freeform 5">
            <a:extLst>
              <a:ext uri="{FF2B5EF4-FFF2-40B4-BE49-F238E27FC236}">
                <a16:creationId xmlns:a16="http://schemas.microsoft.com/office/drawing/2014/main" id="{07DEBDAE-4A09-0C6B-D146-7A930CD9624E}"/>
              </a:ext>
            </a:extLst>
          </p:cNvPr>
          <p:cNvSpPr/>
          <p:nvPr/>
        </p:nvSpPr>
        <p:spPr>
          <a:xfrm>
            <a:off x="7233799" y="8902860"/>
            <a:ext cx="3044452" cy="1016086"/>
          </a:xfrm>
          <a:custGeom>
            <a:avLst/>
            <a:gdLst/>
            <a:ahLst/>
            <a:cxnLst/>
            <a:rect l="l" t="t" r="r" b="b"/>
            <a:pathLst>
              <a:path w="3281189" h="1095097">
                <a:moveTo>
                  <a:pt x="0" y="0"/>
                </a:moveTo>
                <a:lnTo>
                  <a:pt x="3281190" y="0"/>
                </a:lnTo>
                <a:lnTo>
                  <a:pt x="3281190" y="1095097"/>
                </a:lnTo>
                <a:lnTo>
                  <a:pt x="0" y="1095097"/>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sv-FI"/>
          </a:p>
        </p:txBody>
      </p:sp>
      <p:sp>
        <p:nvSpPr>
          <p:cNvPr id="17" name="Freeform 6">
            <a:extLst>
              <a:ext uri="{FF2B5EF4-FFF2-40B4-BE49-F238E27FC236}">
                <a16:creationId xmlns:a16="http://schemas.microsoft.com/office/drawing/2014/main" id="{FABA06C0-C0F1-4B95-712E-B26E5CAC35A6}"/>
              </a:ext>
            </a:extLst>
          </p:cNvPr>
          <p:cNvSpPr/>
          <p:nvPr/>
        </p:nvSpPr>
        <p:spPr>
          <a:xfrm>
            <a:off x="10718685" y="9044141"/>
            <a:ext cx="2821244" cy="733523"/>
          </a:xfrm>
          <a:custGeom>
            <a:avLst/>
            <a:gdLst/>
            <a:ahLst/>
            <a:cxnLst/>
            <a:rect l="l" t="t" r="r" b="b"/>
            <a:pathLst>
              <a:path w="3040625" h="790562">
                <a:moveTo>
                  <a:pt x="0" y="0"/>
                </a:moveTo>
                <a:lnTo>
                  <a:pt x="3040625" y="0"/>
                </a:lnTo>
                <a:lnTo>
                  <a:pt x="3040625" y="790562"/>
                </a:lnTo>
                <a:lnTo>
                  <a:pt x="0" y="790562"/>
                </a:lnTo>
                <a:lnTo>
                  <a:pt x="0" y="0"/>
                </a:lnTo>
                <a:close/>
              </a:path>
            </a:pathLst>
          </a:custGeom>
          <a:blipFill>
            <a:blip r:embed="rId8"/>
            <a:stretch>
              <a:fillRect/>
            </a:stretch>
          </a:blipFill>
        </p:spPr>
        <p:txBody>
          <a:bodyPr/>
          <a:lstStyle/>
          <a:p>
            <a:endParaRPr lang="sv-FI"/>
          </a:p>
        </p:txBody>
      </p:sp>
      <p:sp>
        <p:nvSpPr>
          <p:cNvPr id="18" name="Freeform 7">
            <a:extLst>
              <a:ext uri="{FF2B5EF4-FFF2-40B4-BE49-F238E27FC236}">
                <a16:creationId xmlns:a16="http://schemas.microsoft.com/office/drawing/2014/main" id="{D7901952-9386-D494-2E7F-F363DEDE7548}"/>
              </a:ext>
            </a:extLst>
          </p:cNvPr>
          <p:cNvSpPr/>
          <p:nvPr/>
        </p:nvSpPr>
        <p:spPr>
          <a:xfrm>
            <a:off x="4658582" y="8881185"/>
            <a:ext cx="1948597" cy="896479"/>
          </a:xfrm>
          <a:custGeom>
            <a:avLst/>
            <a:gdLst/>
            <a:ahLst/>
            <a:cxnLst/>
            <a:rect l="l" t="t" r="r" b="b"/>
            <a:pathLst>
              <a:path w="2100119" h="966189">
                <a:moveTo>
                  <a:pt x="0" y="0"/>
                </a:moveTo>
                <a:lnTo>
                  <a:pt x="2100119" y="0"/>
                </a:lnTo>
                <a:lnTo>
                  <a:pt x="2100119" y="966189"/>
                </a:lnTo>
                <a:lnTo>
                  <a:pt x="0" y="966189"/>
                </a:lnTo>
                <a:lnTo>
                  <a:pt x="0" y="0"/>
                </a:lnTo>
                <a:close/>
              </a:path>
            </a:pathLst>
          </a:custGeom>
          <a:blipFill>
            <a:blip r:embed="rId9"/>
            <a:stretch>
              <a:fillRect/>
            </a:stretch>
          </a:blipFill>
        </p:spPr>
        <p:txBody>
          <a:bodyPr/>
          <a:lstStyle/>
          <a:p>
            <a:endParaRPr lang="sv-FI"/>
          </a:p>
        </p:txBody>
      </p:sp>
    </p:spTree>
    <p:extLst>
      <p:ext uri="{BB962C8B-B14F-4D97-AF65-F5344CB8AC3E}">
        <p14:creationId xmlns:p14="http://schemas.microsoft.com/office/powerpoint/2010/main" val="28180645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B5EF0CD1274F34696F4F9CBA16203E0" ma:contentTypeVersion="6" ma:contentTypeDescription="Create a new document." ma:contentTypeScope="" ma:versionID="25faa1e0a39b5a3a05c07b863dc554be">
  <xsd:schema xmlns:xsd="http://www.w3.org/2001/XMLSchema" xmlns:xs="http://www.w3.org/2001/XMLSchema" xmlns:p="http://schemas.microsoft.com/office/2006/metadata/properties" xmlns:ns1="http://schemas.microsoft.com/sharepoint/v3" xmlns:ns2="fdf7f428-f537-4c5e-ac67-5befd29cf561" targetNamespace="http://schemas.microsoft.com/office/2006/metadata/properties" ma:root="true" ma:fieldsID="60d118357f434852fa41e577c1ecc216" ns1:_="" ns2:_="">
    <xsd:import namespace="http://schemas.microsoft.com/sharepoint/v3"/>
    <xsd:import namespace="fdf7f428-f537-4c5e-ac67-5befd29cf561"/>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df7f428-f537-4c5e-ac67-5befd29cf56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A420079C-450D-423F-BED7-3A5466615EA4}">
  <ds:schemaRefs>
    <ds:schemaRef ds:uri="http://schemas.microsoft.com/sharepoint/v3/contenttype/forms"/>
  </ds:schemaRefs>
</ds:datastoreItem>
</file>

<file path=customXml/itemProps2.xml><?xml version="1.0" encoding="utf-8"?>
<ds:datastoreItem xmlns:ds="http://schemas.openxmlformats.org/officeDocument/2006/customXml" ds:itemID="{1FAAFAE3-5CB7-4B52-A0DB-BE28AFC0C4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df7f428-f537-4c5e-ac67-5befd29cf5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108D04E-B4E5-490D-87C2-F9DC54FBF83A}">
  <ds:schemaRefs>
    <ds:schemaRef ds:uri="fdf7f428-f537-4c5e-ac67-5befd29cf561"/>
    <ds:schemaRef ds:uri="http://purl.org/dc/elements/1.1/"/>
    <ds:schemaRef ds:uri="http://www.w3.org/XML/1998/namespace"/>
    <ds:schemaRef ds:uri="http://schemas.microsoft.com/office/2006/documentManagement/types"/>
    <ds:schemaRef ds:uri="http://schemas.microsoft.com/sharepoint/v3"/>
    <ds:schemaRef ds:uri="http://purl.org/dc/terms/"/>
    <ds:schemaRef ds:uri="http://purl.org/dc/dcmitype/"/>
    <ds:schemaRef ds:uri="http://schemas.microsoft.com/office/infopath/2007/PartnerControls"/>
    <ds:schemaRef ds:uri="http://schemas.openxmlformats.org/package/2006/metadata/core-properties"/>
    <ds:schemaRef ds:uri="http://schemas.microsoft.com/office/2006/metadata/properties"/>
  </ds:schemaRefs>
</ds:datastoreItem>
</file>

<file path=docMetadata/LabelInfo.xml><?xml version="1.0" encoding="utf-8"?>
<clbl:labelList xmlns:clbl="http://schemas.microsoft.com/office/2020/mipLabelMetadata">
  <clbl:label id="{95c6060d-c47e-49ff-bd70-27dea493f241}" enabled="0" method="" siteId="{95c6060d-c47e-49ff-bd70-27dea493f241}" removed="1"/>
</clbl:labelList>
</file>

<file path=docProps/app.xml><?xml version="1.0" encoding="utf-8"?>
<Properties xmlns="http://schemas.openxmlformats.org/officeDocument/2006/extended-properties" xmlns:vt="http://schemas.openxmlformats.org/officeDocument/2006/docPropsVTypes">
  <TotalTime>83</TotalTime>
  <Words>3718</Words>
  <Application>Microsoft Macintosh PowerPoint</Application>
  <PresentationFormat>Custom</PresentationFormat>
  <Paragraphs>350</Paragraphs>
  <Slides>27</Slides>
  <Notes>26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Georgia</vt:lpstr>
      <vt:lpstr>Proxima Nova Bold</vt:lpstr>
      <vt:lpstr>Courier New</vt:lpstr>
      <vt:lpstr>FUTURA MEDIUM</vt:lpstr>
      <vt:lpstr>Arial</vt:lpstr>
      <vt:lpstr>FUTURA MEDIUM</vt:lpstr>
      <vt:lpstr>Century Gothic</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AILIT klass 6_lektion 1</dc:title>
  <cp:lastModifiedBy>John Henriksson</cp:lastModifiedBy>
  <cp:revision>2</cp:revision>
  <cp:lastPrinted>2025-05-26T08:02:07Z</cp:lastPrinted>
  <dcterms:created xsi:type="dcterms:W3CDTF">2006-08-16T00:00:00Z</dcterms:created>
  <dcterms:modified xsi:type="dcterms:W3CDTF">2026-02-24T12:23:54Z</dcterms:modified>
  <dc:identifier>DAGACUeNAuk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0x0101004B5EF0CD1274F34696F4F9CBA16203E0</vt:lpwstr>
  </property>
  <property fmtid="{D5CDD505-2E9C-101B-9397-08002B2CF9AE}" pid="3" name="MediaServiceImageTags">
    <vt:lpwstr/>
  </property>
</Properties>
</file>