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68" r:id="rId5"/>
    <p:sldId id="269" r:id="rId6"/>
    <p:sldId id="281" r:id="rId7"/>
    <p:sldId id="257" r:id="rId8"/>
    <p:sldId id="258" r:id="rId9"/>
    <p:sldId id="259" r:id="rId10"/>
    <p:sldId id="270" r:id="rId11"/>
    <p:sldId id="267" r:id="rId12"/>
    <p:sldId id="283" r:id="rId13"/>
    <p:sldId id="284" r:id="rId14"/>
    <p:sldId id="282" r:id="rId15"/>
    <p:sldId id="276" r:id="rId16"/>
    <p:sldId id="274" r:id="rId17"/>
  </p:sldIdLst>
  <p:sldSz cx="18288000" cy="10287000"/>
  <p:notesSz cx="6858000" cy="9144000"/>
  <p:embeddedFontLst>
    <p:embeddedFont>
      <p:font typeface="Century Gothic" panose="020B0502020202020204" pitchFamily="34" charset="0"/>
      <p:regular r:id="rId19"/>
      <p:bold r:id="rId20"/>
      <p:italic r:id="rId21"/>
      <p:boldItalic r:id="rId22"/>
    </p:embeddedFont>
    <p:embeddedFont>
      <p:font typeface="Georgia" panose="02040502050405020303" pitchFamily="18" charset="0"/>
      <p:regular r:id="rId23"/>
      <p:bold r:id="rId24"/>
      <p:italic r:id="rId25"/>
      <p:boldItalic r:id="rId26"/>
    </p:embeddedFont>
    <p:embeddedFont>
      <p:font typeface="Proxima Nova Bold" panose="02000506030000020004"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E2E4"/>
    <a:srgbClr val="12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C2B8A8-635D-B88F-5172-D93D28B3AB8C}" v="10" dt="2025-02-04T16:56:29.978"/>
    <p1510:client id="{5B3AE773-FCA1-F3A6-EEF7-38D2994BBF78}" v="1" dt="2025-02-03T10:49:01.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5"/>
    <p:restoredTop sz="68573"/>
  </p:normalViewPr>
  <p:slideViewPr>
    <p:cSldViewPr snapToGrid="0">
      <p:cViewPr varScale="1">
        <p:scale>
          <a:sx n="54" d="100"/>
          <a:sy n="54" d="100"/>
        </p:scale>
        <p:origin x="1944" y="2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A7AD5-F0E6-47B7-8215-299FF8447E07}" type="datetimeFigureOut">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F5C01-AEE6-4F91-A8B2-A6A9981AC4BF}" type="slidenum">
              <a:t>‹#›</a:t>
            </a:fld>
            <a:endParaRPr lang="en-US"/>
          </a:p>
        </p:txBody>
      </p:sp>
    </p:spTree>
    <p:extLst>
      <p:ext uri="{BB962C8B-B14F-4D97-AF65-F5344CB8AC3E}">
        <p14:creationId xmlns:p14="http://schemas.microsoft.com/office/powerpoint/2010/main" val="609619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ilit.fi/"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creativecommons.org/licenses/by-nc-sa/4.0/?ref=chooser-v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nswergarden.ch/creat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youtube.com/watch?v=e-BmKNLD950" TargetMode="External"/><Relationship Id="rId3" Type="http://schemas.openxmlformats.org/officeDocument/2006/relationships/hyperlink" Target="https://www.youtube.com/watch?v=mxpLOYARjNM" TargetMode="External"/><Relationship Id="rId7" Type="http://schemas.openxmlformats.org/officeDocument/2006/relationships/hyperlink" Target="https://www.youtube.com/watch?v=dw5H9LYeKZQ"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youtube.com/shorts/zukH4r3UIrk" TargetMode="External"/><Relationship Id="rId5" Type="http://schemas.openxmlformats.org/officeDocument/2006/relationships/hyperlink" Target="https://www.youtube.com/watch?v=T6PjcjKL7yQ" TargetMode="External"/><Relationship Id="rId4" Type="http://schemas.openxmlformats.org/officeDocument/2006/relationships/hyperlink" Target="https://www.youtube.com/watch?v=bXKkZh2UEEA"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youtube.com/watch?v=aeDdS9aIpck" TargetMode="External"/><Relationship Id="rId3" Type="http://schemas.openxmlformats.org/officeDocument/2006/relationships/hyperlink" Target="https://www.youtube.com/watch?v=IEs0X6139EA" TargetMode="External"/><Relationship Id="rId7" Type="http://schemas.openxmlformats.org/officeDocument/2006/relationships/hyperlink" Target="https://www.youtube.com/watch?v=Cu5hhxP_pr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youtube.com/watch?v=68ugkg9RePc" TargetMode="External"/><Relationship Id="rId5" Type="http://schemas.openxmlformats.org/officeDocument/2006/relationships/hyperlink" Target="https://www.youtube.com/watch?v=1lREjbw-sgQ" TargetMode="External"/><Relationship Id="rId4" Type="http://schemas.openxmlformats.org/officeDocument/2006/relationships/hyperlink" Target="https://www.youtube.com/watch?v=QVsCHTnt9mo"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unsplash.com/photos/dog-running-on-beach-during-daytime-yihlaRCCvd4" TargetMode="External"/><Relationship Id="rId3" Type="http://schemas.openxmlformats.org/officeDocument/2006/relationships/hyperlink" Target="https://preview.redd.it/ai-generated-realistic-images-of-women-v0-683u0qunpnwa1.png?width=640&amp;crop=smart&amp;auto=webp&amp;s=07977dbd5722c8f0c30a37713c1083974ff5f6d1" TargetMode="External"/><Relationship Id="rId7" Type="http://schemas.openxmlformats.org/officeDocument/2006/relationships/hyperlink" Target="https://unsplash.com/photos/man-and-woman-walking-near-closed-wooden-door-zmMtb3Ptsr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unsplash.com/photos/man-in-white-dress-shirt-sitting-beside-woman-in-black-long-sleeve-shirt-376KN_ISplE" TargetMode="External"/><Relationship Id="rId5" Type="http://schemas.openxmlformats.org/officeDocument/2006/relationships/hyperlink" Target="https://www.reddit.com/media?url=https%3A%2F%2Fpreview.redd.it%2Fboring-america-photorealism-v0-gyb80hf3dqdb1.png%3Fwidth%3D1024%26format%3Dpng%26auto%3Dwebp%26s%3D9a56caac58a18d1183bf03ecf364163c38940ff1" TargetMode="External"/><Relationship Id="rId4" Type="http://schemas.openxmlformats.org/officeDocument/2006/relationships/hyperlink" Target="https://www.reddit.com/media?url=https%3A%2F%2Fpreview.redd.it%2Fboring-america-photorealism-v0-bwcnm1kjeqdb1.png%3Fwidth%3D1536%26format%3Dpng%26auto%3Dwebp%26s%3D16456ffa7a897b0872dd8ec80ee0e360b750c158"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hlinkClick r:id="rId3"/>
              </a:rPr>
              <a:t>https://ailit.fi</a:t>
            </a:r>
            <a:endParaRPr lang="sv-FI" dirty="0"/>
          </a:p>
          <a:p>
            <a:r>
              <a:rPr lang="sv-FI" dirty="0"/>
              <a:t>Materialet lanseras under Creative Commons </a:t>
            </a:r>
            <a:r>
              <a:rPr lang="sv-FI" dirty="0">
                <a:hlinkClick r:id="rId4"/>
              </a:rPr>
              <a:t>CC BY-NC-SA 4.0 </a:t>
            </a:r>
            <a:endParaRPr lang="sv-FI" dirty="0"/>
          </a:p>
        </p:txBody>
      </p:sp>
      <p:sp>
        <p:nvSpPr>
          <p:cNvPr id="4" name="Platshållare för bildnummer 3"/>
          <p:cNvSpPr>
            <a:spLocks noGrp="1"/>
          </p:cNvSpPr>
          <p:nvPr>
            <p:ph type="sldNum" sz="quarter" idx="5"/>
          </p:nvPr>
        </p:nvSpPr>
        <p:spPr/>
        <p:txBody>
          <a:bodyPr/>
          <a:lstStyle/>
          <a:p>
            <a:fld id="{484F5C01-AEE6-4F91-A8B2-A6A9981AC4BF}" type="slidenum">
              <a:rPr lang="sv-FI" smtClean="0"/>
              <a:t>1</a:t>
            </a:fld>
            <a:endParaRPr lang="sv-FI"/>
          </a:p>
        </p:txBody>
      </p:sp>
    </p:spTree>
    <p:extLst>
      <p:ext uri="{BB962C8B-B14F-4D97-AF65-F5344CB8AC3E}">
        <p14:creationId xmlns:p14="http://schemas.microsoft.com/office/powerpoint/2010/main" val="38169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79FEB-8C62-41BF-9AB2-E84FA4126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282DD-D9BE-0124-B60D-BA901CB29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33C3B-7057-EA6E-CA07-300D0250969A}"/>
              </a:ext>
            </a:extLst>
          </p:cNvPr>
          <p:cNvSpPr>
            <a:spLocks noGrp="1"/>
          </p:cNvSpPr>
          <p:nvPr>
            <p:ph type="body" idx="1"/>
          </p:nvPr>
        </p:nvSpPr>
        <p:spPr/>
        <p:txBody>
          <a:bodyPr/>
          <a:lstStyle/>
          <a:p>
            <a:pPr>
              <a:defRPr/>
            </a:pPr>
            <a:r>
              <a:rPr lang="sv-SE" dirty="0">
                <a:cs typeface="Calibri"/>
              </a:rPr>
              <a:t>Målsättning: Diskutera och reflektera kring ett etiskt dilemma. </a:t>
            </a:r>
            <a:endParaRPr lang="sv-SE" dirty="0">
              <a:latin typeface="Proxima Nova Bold"/>
              <a:cs typeface="Proxima Nova Bold"/>
            </a:endParaRPr>
          </a:p>
          <a:p>
            <a:pPr>
              <a:defRPr/>
            </a:pPr>
            <a:endParaRPr lang="sv-SE" dirty="0">
              <a:cs typeface="Calibri"/>
            </a:endParaRPr>
          </a:p>
          <a:p>
            <a:pPr>
              <a:defRPr/>
            </a:pPr>
            <a:r>
              <a:rPr lang="sv-SE" dirty="0">
                <a:cs typeface="Calibri"/>
              </a:rPr>
              <a:t>Läs upp och/eller dela ut texten till eleverna och be dem diskutera scenariot och frågorna i smågrupper. </a:t>
            </a:r>
            <a:endParaRPr lang="sv-SE" dirty="0">
              <a:ea typeface="Calibri" panose="020F0502020204030204"/>
              <a:cs typeface="Calibri"/>
            </a:endParaRPr>
          </a:p>
          <a:p>
            <a:pPr>
              <a:defRPr/>
            </a:pPr>
            <a:endParaRPr lang="sv-SE" dirty="0">
              <a:cs typeface="Calibri"/>
            </a:endParaRPr>
          </a:p>
          <a:p>
            <a:pPr>
              <a:defRPr/>
            </a:pPr>
            <a:r>
              <a:rPr lang="sv-SE" dirty="0">
                <a:cs typeface="Calibri"/>
              </a:rPr>
              <a:t>Du</a:t>
            </a:r>
            <a:r>
              <a:rPr lang="sv-SE" noProof="0" dirty="0">
                <a:cs typeface="Calibri"/>
              </a:rPr>
              <a:t> som </a:t>
            </a:r>
            <a:r>
              <a:rPr lang="sv-SE" dirty="0">
                <a:cs typeface="Calibri"/>
              </a:rPr>
              <a:t>lärare</a:t>
            </a:r>
            <a:r>
              <a:rPr lang="sv-SE" noProof="0" dirty="0">
                <a:cs typeface="Calibri"/>
              </a:rPr>
              <a:t> </a:t>
            </a:r>
            <a:r>
              <a:rPr lang="sv-SE" dirty="0">
                <a:cs typeface="Calibri"/>
              </a:rPr>
              <a:t>kan</a:t>
            </a:r>
            <a:r>
              <a:rPr lang="sv-SE" noProof="0" dirty="0">
                <a:cs typeface="Calibri"/>
              </a:rPr>
              <a:t> gärna koppla </a:t>
            </a:r>
            <a:r>
              <a:rPr lang="sv-SE" dirty="0">
                <a:cs typeface="Calibri"/>
              </a:rPr>
              <a:t>centrala AI-begrepp, såsom data och modell, till rekommendationerna</a:t>
            </a:r>
            <a:r>
              <a:rPr lang="sv-SE" noProof="0" dirty="0">
                <a:cs typeface="Calibri"/>
              </a:rPr>
              <a:t> i sociala media. </a:t>
            </a:r>
            <a:r>
              <a:rPr lang="sv-SE" dirty="0">
                <a:cs typeface="Calibri"/>
              </a:rPr>
              <a:t>Data är de spel/videon vi använder/klickar på, och modellen byggs genom att plocka egenskaper och likheter i dessa data. Sedan får man rekommendationer</a:t>
            </a:r>
            <a:r>
              <a:rPr lang="sv-SE" noProof="0" dirty="0">
                <a:cs typeface="Calibri"/>
              </a:rPr>
              <a:t> </a:t>
            </a:r>
            <a:r>
              <a:rPr lang="sv-SE" dirty="0">
                <a:cs typeface="Calibri"/>
              </a:rPr>
              <a:t>på material som har </a:t>
            </a:r>
            <a:r>
              <a:rPr lang="sv-SE" noProof="0" dirty="0">
                <a:cs typeface="Calibri"/>
              </a:rPr>
              <a:t>liknande egenskaper</a:t>
            </a:r>
            <a:r>
              <a:rPr lang="sv-SE" dirty="0">
                <a:cs typeface="Calibri"/>
              </a:rPr>
              <a:t>, vilket kan leda till mer </a:t>
            </a:r>
            <a:r>
              <a:rPr lang="sv-SE" dirty="0" err="1">
                <a:cs typeface="Calibri"/>
              </a:rPr>
              <a:t>kattevideon</a:t>
            </a:r>
            <a:r>
              <a:rPr lang="sv-SE" dirty="0">
                <a:cs typeface="Calibri"/>
              </a:rPr>
              <a:t>, mer spel av samma stil man spelat tidigare, eller </a:t>
            </a:r>
            <a:r>
              <a:rPr lang="sv-SE" noProof="0" dirty="0">
                <a:cs typeface="Calibri"/>
              </a:rPr>
              <a:t>mer, och mer extrema </a:t>
            </a:r>
            <a:r>
              <a:rPr lang="sv-SE" dirty="0">
                <a:cs typeface="Calibri"/>
              </a:rPr>
              <a:t>videon</a:t>
            </a:r>
            <a:r>
              <a:rPr lang="sv-SE" noProof="0" dirty="0">
                <a:cs typeface="Calibri"/>
              </a:rPr>
              <a:t>.</a:t>
            </a:r>
            <a:endParaRPr lang="sv-SE" noProof="0">
              <a:ea typeface="Calibri"/>
              <a:cs typeface="Calibri"/>
            </a:endParaRPr>
          </a:p>
          <a:p>
            <a:pPr>
              <a:defRPr/>
            </a:pPr>
            <a:endParaRPr lang="sv-SE" dirty="0">
              <a:cs typeface="Calibri"/>
            </a:endParaRPr>
          </a:p>
          <a:p>
            <a:pPr>
              <a:defRPr/>
            </a:pPr>
            <a:r>
              <a:rPr lang="sv-SE" noProof="0" dirty="0">
                <a:cs typeface="Calibri"/>
              </a:rPr>
              <a:t>Förslag till frågor att reflektera vidare kring</a:t>
            </a:r>
          </a:p>
          <a:p>
            <a:pPr marL="171450" indent="-171450">
              <a:buFont typeface="Arial" panose="020B0604020202020204" pitchFamily="34" charset="0"/>
              <a:buChar char="•"/>
              <a:defRPr/>
            </a:pPr>
            <a:r>
              <a:rPr lang="sv-SE" noProof="0" dirty="0">
                <a:cs typeface="Calibri"/>
              </a:rPr>
              <a:t>Vad innebär det att vi inte väljer våra egna tittarvanor?</a:t>
            </a:r>
          </a:p>
          <a:p>
            <a:pPr marL="171450" indent="-171450">
              <a:buFont typeface="Arial" panose="020B0604020202020204" pitchFamily="34" charset="0"/>
              <a:buChar char="•"/>
              <a:defRPr/>
            </a:pPr>
            <a:r>
              <a:rPr lang="sv-SE" noProof="0" dirty="0">
                <a:cs typeface="Calibri"/>
              </a:rPr>
              <a:t>Vad händer om alla har likadana tittarvanor?</a:t>
            </a:r>
          </a:p>
          <a:p>
            <a:pPr marL="171450" indent="-171450">
              <a:buFont typeface="Arial" panose="020B0604020202020204" pitchFamily="34" charset="0"/>
              <a:buChar char="•"/>
              <a:defRPr/>
            </a:pPr>
            <a:r>
              <a:rPr lang="sv-SE" dirty="0">
                <a:cs typeface="Calibri"/>
              </a:rPr>
              <a:t>Händer samma sak också </a:t>
            </a:r>
            <a:r>
              <a:rPr lang="sv-SE" noProof="0" dirty="0">
                <a:cs typeface="Calibri"/>
              </a:rPr>
              <a:t>på sociala media?</a:t>
            </a:r>
            <a:endParaRPr lang="sv-SE" noProof="0" dirty="0">
              <a:ea typeface="Calibri"/>
              <a:cs typeface="Calibri"/>
            </a:endParaRPr>
          </a:p>
          <a:p>
            <a:pPr marL="0" marR="0" lvl="0" indent="0" algn="l" defTabSz="914400">
              <a:lnSpc>
                <a:spcPct val="100000"/>
              </a:lnSpc>
              <a:spcBef>
                <a:spcPts val="0"/>
              </a:spcBef>
              <a:spcAft>
                <a:spcPts val="0"/>
              </a:spcAft>
              <a:buClrTx/>
              <a:buSzTx/>
              <a:buFontTx/>
              <a:buNone/>
              <a:tabLst/>
              <a:defRPr/>
            </a:pPr>
            <a:r>
              <a:rPr lang="sv-SE" noProof="0" dirty="0">
                <a:cs typeface="Calibri"/>
              </a:rPr>
              <a:t> </a:t>
            </a:r>
            <a:endParaRPr lang="sv-SE" noProof="0" dirty="0"/>
          </a:p>
          <a:p>
            <a:endParaRPr lang="sv-SE" noProof="0" dirty="0"/>
          </a:p>
        </p:txBody>
      </p:sp>
      <p:sp>
        <p:nvSpPr>
          <p:cNvPr id="4" name="Slide Number Placeholder 3">
            <a:extLst>
              <a:ext uri="{FF2B5EF4-FFF2-40B4-BE49-F238E27FC236}">
                <a16:creationId xmlns:a16="http://schemas.microsoft.com/office/drawing/2014/main" id="{FBCD0B5D-00F3-153E-3498-674A55E54586}"/>
              </a:ext>
            </a:extLst>
          </p:cNvPr>
          <p:cNvSpPr>
            <a:spLocks noGrp="1"/>
          </p:cNvSpPr>
          <p:nvPr>
            <p:ph type="sldNum" sz="quarter" idx="5"/>
          </p:nvPr>
        </p:nvSpPr>
        <p:spPr/>
        <p:txBody>
          <a:bodyPr/>
          <a:lstStyle/>
          <a:p>
            <a:fld id="{484F5C01-AEE6-4F91-A8B2-A6A9981AC4BF}" type="slidenum">
              <a:rPr lang="en-US"/>
              <a:t>10</a:t>
            </a:fld>
            <a:endParaRPr lang="en-US"/>
          </a:p>
        </p:txBody>
      </p:sp>
    </p:spTree>
    <p:extLst>
      <p:ext uri="{BB962C8B-B14F-4D97-AF65-F5344CB8AC3E}">
        <p14:creationId xmlns:p14="http://schemas.microsoft.com/office/powerpoint/2010/main" val="3595939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B64E-BFBD-04A0-F7CB-56DA81905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814D0-D5CA-E631-A049-45939ADCA5AA}"/>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9FF9AD4-CAD6-C00E-87C9-CCEDABEC2598}"/>
              </a:ext>
            </a:extLst>
          </p:cNvPr>
          <p:cNvSpPr>
            <a:spLocks noGrp="1"/>
          </p:cNvSpPr>
          <p:nvPr>
            <p:ph type="body" idx="1"/>
          </p:nvPr>
        </p:nvSpPr>
        <p:spPr/>
        <p:txBody>
          <a:bodyPr/>
          <a:lstStyle/>
          <a:p>
            <a:r>
              <a:rPr lang="sv-SE" noProof="0" dirty="0">
                <a:ea typeface="Calibri"/>
                <a:cs typeface="Calibri"/>
              </a:rPr>
              <a:t>Fri avstämning och diskussion kring dagens tema. Om ni </a:t>
            </a:r>
            <a:r>
              <a:rPr lang="sv-SE" dirty="0">
                <a:ea typeface="Calibri"/>
                <a:cs typeface="Calibri"/>
              </a:rPr>
              <a:t>vill</a:t>
            </a:r>
            <a:r>
              <a:rPr lang="sv-SE" noProof="0" dirty="0">
                <a:ea typeface="Calibri"/>
                <a:cs typeface="Calibri"/>
              </a:rPr>
              <a:t> ha mer strukturerad avslutning, som också kan kopplas till det inledande momentet i lektion 1, välj i stället nästa </a:t>
            </a:r>
            <a:r>
              <a:rPr lang="sv-SE" noProof="0" dirty="0" err="1">
                <a:ea typeface="Calibri"/>
                <a:cs typeface="Calibri"/>
              </a:rPr>
              <a:t>slajd</a:t>
            </a:r>
            <a:r>
              <a:rPr lang="sv-SE" noProof="0" dirty="0">
                <a:ea typeface="Calibri"/>
                <a:cs typeface="Calibri"/>
              </a:rPr>
              <a:t>. </a:t>
            </a:r>
          </a:p>
        </p:txBody>
      </p:sp>
      <p:sp>
        <p:nvSpPr>
          <p:cNvPr id="4" name="Slide Number Placeholder 3">
            <a:extLst>
              <a:ext uri="{FF2B5EF4-FFF2-40B4-BE49-F238E27FC236}">
                <a16:creationId xmlns:a16="http://schemas.microsoft.com/office/drawing/2014/main" id="{DAF4B000-BBC5-C786-B43A-036731D0D0E4}"/>
              </a:ext>
            </a:extLst>
          </p:cNvPr>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416816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pPr algn="l" rtl="0" fontAlgn="base"/>
            <a:r>
              <a:rPr lang="sv-SE" sz="1200" b="0" i="0" u="none" strike="noStrike" noProof="0" dirty="0">
                <a:solidFill>
                  <a:srgbClr val="000000"/>
                </a:solidFill>
                <a:effectLst/>
                <a:latin typeface="+mn-lt"/>
              </a:rPr>
              <a:t>Tanken med den här avslutande uppgiften är att återknyta till den första lektionen då eleverna också svarade på frågan Vad är AI och var AI finns. Det finns en tanke om en progression här, att mäta hur eleverna uppfattar AI nu efter att ha jobbat och reflekterat över det en tid.   </a:t>
            </a:r>
          </a:p>
          <a:p>
            <a:pPr algn="l" rtl="0" fontAlgn="base"/>
            <a:endParaRPr lang="sv-SE" sz="1200" b="0" i="0" u="none" strike="noStrike" noProof="0" dirty="0">
              <a:solidFill>
                <a:srgbClr val="000000"/>
              </a:solidFill>
              <a:effectLst/>
              <a:latin typeface="+mn-lt"/>
            </a:endParaRPr>
          </a:p>
          <a:p>
            <a:pPr fontAlgn="base"/>
            <a:r>
              <a:rPr lang="sv-SE" dirty="0">
                <a:solidFill>
                  <a:srgbClr val="000000"/>
                </a:solidFill>
              </a:rPr>
              <a:t>Som tidigare kan du använda ett digitalt responsverktyg (t.ex. </a:t>
            </a:r>
            <a:r>
              <a:rPr lang="sv-SE" dirty="0" err="1">
                <a:solidFill>
                  <a:srgbClr val="000000"/>
                </a:solidFill>
              </a:rPr>
              <a:t>Mentimeter</a:t>
            </a:r>
            <a:r>
              <a:rPr lang="sv-SE" dirty="0">
                <a:solidFill>
                  <a:srgbClr val="000000"/>
                </a:solidFill>
              </a:rPr>
              <a:t> eller </a:t>
            </a:r>
            <a:r>
              <a:rPr lang="sv-SE" dirty="0">
                <a:solidFill>
                  <a:srgbClr val="000000"/>
                </a:solidFill>
                <a:hlinkClick r:id="rId3"/>
              </a:rPr>
              <a:t>https://answergarden.ch/create/</a:t>
            </a:r>
            <a:r>
              <a:rPr lang="sv-SE" dirty="0">
                <a:solidFill>
                  <a:srgbClr val="000000"/>
                </a:solidFill>
              </a:rPr>
              <a:t>) eller ta in elevernas tankar analogt (smågruppsdiskussioner, föruppgift på </a:t>
            </a:r>
            <a:r>
              <a:rPr lang="sv-SE" dirty="0" err="1">
                <a:solidFill>
                  <a:srgbClr val="000000"/>
                </a:solidFill>
              </a:rPr>
              <a:t>lärplattform</a:t>
            </a:r>
            <a:r>
              <a:rPr lang="sv-SE" dirty="0">
                <a:solidFill>
                  <a:srgbClr val="000000"/>
                </a:solidFill>
              </a:rPr>
              <a:t>/i häftet, handuppräckning).</a:t>
            </a:r>
            <a:endParaRPr lang="sv-SE" b="0" i="0" u="none" strike="noStrike" noProof="0" dirty="0">
              <a:solidFill>
                <a:srgbClr val="000000"/>
              </a:solidFill>
              <a:effectLst/>
              <a:latin typeface="Calibri" panose="020F0502020204030204" pitchFamily="34" charset="0"/>
              <a:ea typeface="Calibri"/>
              <a:cs typeface="Calibri"/>
            </a:endParaRPr>
          </a:p>
          <a:p>
            <a:pPr algn="l" rtl="0" fontAlgn="base"/>
            <a:endParaRPr lang="sv-SE" b="0" i="0" u="none" strike="noStrike" noProof="0" dirty="0">
              <a:solidFill>
                <a:srgbClr val="000000"/>
              </a:solidFill>
              <a:effectLst/>
              <a:latin typeface="Calibri" panose="020F0502020204030204" pitchFamily="34" charset="0"/>
            </a:endParaRPr>
          </a:p>
          <a:p>
            <a:endParaRPr lang="en-GB" dirty="0"/>
          </a:p>
        </p:txBody>
      </p:sp>
      <p:sp>
        <p:nvSpPr>
          <p:cNvPr id="4" name="Platshållare för bildnumm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89893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sz="1800" b="0" i="0" u="none" strike="noStrike" dirty="0">
                <a:solidFill>
                  <a:srgbClr val="000000"/>
                </a:solidFill>
                <a:effectLst/>
                <a:latin typeface="Calibri" panose="020F0502020204030204" pitchFamily="34" charset="0"/>
              </a:rPr>
              <a:t>Fri </a:t>
            </a:r>
            <a:r>
              <a:rPr lang="en-GB" sz="1800" b="0" i="0" u="none" strike="noStrike" dirty="0" err="1">
                <a:solidFill>
                  <a:srgbClr val="000000"/>
                </a:solidFill>
                <a:effectLst/>
                <a:latin typeface="Calibri" panose="020F0502020204030204" pitchFamily="34" charset="0"/>
              </a:rPr>
              <a:t>introduktion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diskussion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kring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dagens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tema</a:t>
            </a:r>
            <a:r>
              <a:rPr lang="en-GB" sz="1800" b="0" i="0" u="none" strike="noStrike" dirty="0">
                <a:solidFill>
                  <a:srgbClr val="000000"/>
                </a:solidFill>
                <a:effectLst/>
                <a:latin typeface="Calibri" panose="020F0502020204030204" pitchFamily="34" charset="0"/>
              </a:rPr>
              <a:t>. ​</a:t>
            </a:r>
            <a:endParaRPr lang="en-GB" b="0" i="0" u="none" strike="noStrike" dirty="0">
              <a:solidFill>
                <a:srgbClr val="000000"/>
              </a:solidFill>
              <a:effectLst/>
            </a:endParaRPr>
          </a:p>
          <a:p>
            <a:pPr algn="l" rtl="0"/>
            <a:br>
              <a:rPr lang="en-GB" b="0" i="0" u="none" strike="noStrike" dirty="0">
                <a:solidFill>
                  <a:srgbClr val="000000"/>
                </a:solidFill>
                <a:effectLst/>
              </a:rPr>
            </a:br>
            <a:r>
              <a:rPr lang="en-GB" sz="1800" b="0" i="0" u="none" strike="noStrike" dirty="0" err="1">
                <a:solidFill>
                  <a:srgbClr val="000000"/>
                </a:solidFill>
                <a:effectLst/>
                <a:latin typeface="Calibri" panose="020F0502020204030204" pitchFamily="34" charset="0"/>
              </a:rPr>
              <a:t>Lektionen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handlar</a:t>
            </a:r>
            <a:r>
              <a:rPr lang="en-GB" sz="1800" b="0" i="0" u="none" strike="noStrike" dirty="0">
                <a:solidFill>
                  <a:srgbClr val="000000"/>
                </a:solidFill>
                <a:effectLst/>
                <a:latin typeface="Calibri" panose="020F0502020204030204" pitchFamily="34" charset="0"/>
              </a:rPr>
              <a:t> om </a:t>
            </a:r>
            <a:r>
              <a:rPr lang="en-GB" sz="1800" b="0" i="0" u="none" strike="noStrike" dirty="0" err="1">
                <a:solidFill>
                  <a:srgbClr val="000000"/>
                </a:solidFill>
                <a:effectLst/>
                <a:latin typeface="Calibri" panose="020F0502020204030204" pitchFamily="34" charset="0"/>
              </a:rPr>
              <a:t>vad</a:t>
            </a:r>
            <a:r>
              <a:rPr lang="en-GB" sz="1800" b="0" i="0" u="none" strike="noStrike" dirty="0">
                <a:solidFill>
                  <a:srgbClr val="000000"/>
                </a:solidFill>
                <a:effectLst/>
                <a:latin typeface="Calibri" panose="020F0502020204030204" pitchFamily="34" charset="0"/>
              </a:rPr>
              <a:t> AI </a:t>
            </a:r>
            <a:r>
              <a:rPr lang="en-GB" sz="1800" b="0" i="0" u="none" strike="noStrike" dirty="0" err="1">
                <a:solidFill>
                  <a:srgbClr val="000000"/>
                </a:solidFill>
                <a:effectLst/>
                <a:latin typeface="Calibri" panose="020F0502020204030204" pitchFamily="34" charset="0"/>
              </a:rPr>
              <a:t>borde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göra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dvs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kritiska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perspektiv</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etiska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frågeställningar</a:t>
            </a:r>
            <a:r>
              <a:rPr lang="en-GB" sz="1800" b="0" i="0" u="none" strike="noStrike" dirty="0">
                <a:solidFill>
                  <a:srgbClr val="000000"/>
                </a:solidFill>
                <a:effectLst/>
                <a:latin typeface="Calibri" panose="020F0502020204030204" pitchFamily="34" charset="0"/>
              </a:rPr>
              <a:t>. Den </a:t>
            </a:r>
            <a:r>
              <a:rPr lang="en-GB" sz="1800" b="0" i="0" u="none" strike="noStrike" dirty="0" err="1">
                <a:solidFill>
                  <a:srgbClr val="000000"/>
                </a:solidFill>
                <a:effectLst/>
                <a:latin typeface="Calibri" panose="020F0502020204030204" pitchFamily="34" charset="0"/>
              </a:rPr>
              <a:t>består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a:t>
            </a:r>
            <a:r>
              <a:rPr lang="en-GB" sz="1800" b="0" i="0" u="none" strike="noStrike" dirty="0">
                <a:solidFill>
                  <a:srgbClr val="000000"/>
                </a:solidFill>
                <a:effectLst/>
                <a:latin typeface="Calibri" panose="020F0502020204030204" pitchFamily="34" charset="0"/>
              </a:rPr>
              <a:t> fem </a:t>
            </a:r>
            <a:r>
              <a:rPr lang="en-GB" sz="1800" b="0" i="0" u="none" strike="noStrike" dirty="0" err="1">
                <a:solidFill>
                  <a:srgbClr val="000000"/>
                </a:solidFill>
                <a:effectLst/>
                <a:latin typeface="Calibri" panose="020F0502020204030204" pitchFamily="34" charset="0"/>
              </a:rPr>
              <a:t>delar</a:t>
            </a:r>
            <a:r>
              <a:rPr lang="en-GB" sz="1800" b="0" i="0" u="none" strike="noStrike" dirty="0">
                <a:solidFill>
                  <a:srgbClr val="000000"/>
                </a:solidFill>
                <a:effectLst/>
                <a:latin typeface="Calibri" panose="020F0502020204030204" pitchFamily="34" charset="0"/>
              </a:rPr>
              <a:t>:</a:t>
            </a:r>
            <a:endParaRPr lang="en-GB" b="0" i="0" u="none" strike="noStrike" dirty="0">
              <a:solidFill>
                <a:srgbClr val="000000"/>
              </a:solidFill>
              <a:effectLst/>
            </a:endParaRP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Inledning</a:t>
            </a:r>
            <a:endParaRPr lang="en-GB" sz="1800" b="0" i="0" u="none" strike="noStrike" dirty="0">
              <a:solidFill>
                <a:srgbClr val="000000"/>
              </a:solidFill>
              <a:effectLst/>
              <a:latin typeface="Calibri" panose="020F0502020204030204" pitchFamily="34" charset="0"/>
            </a:endParaRP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Elevaktivitet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äkta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fejk</a:t>
            </a:r>
            <a:r>
              <a:rPr lang="en-GB" sz="1800" b="0" i="0" u="none" strike="noStrike" dirty="0">
                <a:solidFill>
                  <a:srgbClr val="000000"/>
                </a:solidFill>
                <a:effectLst/>
                <a:latin typeface="Calibri" panose="020F0502020204030204" pitchFamily="34" charset="0"/>
              </a:rPr>
              <a:t>” + </a:t>
            </a:r>
            <a:r>
              <a:rPr lang="en-GB" sz="1800" b="0" i="0" u="none" strike="noStrike" dirty="0" err="1">
                <a:solidFill>
                  <a:srgbClr val="000000"/>
                </a:solidFill>
                <a:effectLst/>
                <a:latin typeface="Calibri" panose="020F0502020204030204" pitchFamily="34" charset="0"/>
              </a:rPr>
              <a:t>diskussion</a:t>
            </a:r>
            <a:endParaRPr lang="en-GB" sz="1800" b="0" i="0" u="none" strike="noStrike" dirty="0">
              <a:solidFill>
                <a:srgbClr val="000000"/>
              </a:solidFill>
              <a:effectLst/>
              <a:latin typeface="Calibri" panose="020F0502020204030204" pitchFamily="34" charset="0"/>
            </a:endParaRP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Diskussion</a:t>
            </a:r>
            <a:r>
              <a:rPr lang="en-GB" sz="1800" b="0" i="0" u="none" strike="noStrike" dirty="0">
                <a:solidFill>
                  <a:srgbClr val="000000"/>
                </a:solidFill>
                <a:effectLst/>
                <a:latin typeface="Calibri" panose="020F0502020204030204" pitchFamily="34" charset="0"/>
              </a:rPr>
              <a:t> om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AI-</a:t>
            </a:r>
            <a:r>
              <a:rPr lang="en-GB" sz="1800" b="0" i="0" u="none" strike="noStrike" dirty="0" err="1">
                <a:solidFill>
                  <a:srgbClr val="000000"/>
                </a:solidFill>
                <a:effectLst/>
                <a:latin typeface="Calibri" panose="020F0502020204030204" pitchFamily="34" charset="0"/>
              </a:rPr>
              <a:t>genererad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a:t>
            </a:r>
            <a:r>
              <a:rPr lang="en-GB" sz="1800" b="0" i="0" u="none" strike="noStrike" dirty="0">
                <a:solidFill>
                  <a:srgbClr val="000000"/>
                </a:solidFill>
                <a:effectLst/>
                <a:latin typeface="Calibri" panose="020F0502020204030204" pitchFamily="34" charset="0"/>
              </a:rPr>
              <a:t> (+ </a:t>
            </a:r>
            <a:r>
              <a:rPr lang="en-GB" sz="1800" b="0" i="0" u="none" strike="noStrike" dirty="0" err="1">
                <a:solidFill>
                  <a:srgbClr val="000000"/>
                </a:solidFill>
                <a:effectLst/>
                <a:latin typeface="Calibri" panose="020F0502020204030204" pitchFamily="34" charset="0"/>
              </a:rPr>
              <a:t>ev</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promptning</a:t>
            </a:r>
            <a:r>
              <a:rPr lang="en-GB" sz="1800" b="0" i="0" u="none" strike="noStrike" dirty="0">
                <a:solidFill>
                  <a:srgbClr val="000000"/>
                </a:solidFill>
                <a:effectLst/>
                <a:latin typeface="Calibri" panose="020F0502020204030204" pitchFamily="34" charset="0"/>
              </a:rPr>
              <a:t>)</a:t>
            </a: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Elevaktivitet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etiskt</a:t>
            </a:r>
            <a:r>
              <a:rPr lang="en-GB" sz="1800" b="0" i="0" u="none" strike="noStrike" dirty="0">
                <a:solidFill>
                  <a:srgbClr val="000000"/>
                </a:solidFill>
                <a:effectLst/>
                <a:latin typeface="Calibri" panose="020F0502020204030204" pitchFamily="34" charset="0"/>
              </a:rPr>
              <a:t> dilemma + </a:t>
            </a:r>
            <a:r>
              <a:rPr lang="en-GB" sz="1800" b="0" i="0" u="none" strike="noStrike" dirty="0" err="1">
                <a:solidFill>
                  <a:srgbClr val="000000"/>
                </a:solidFill>
                <a:effectLst/>
                <a:latin typeface="Calibri" panose="020F0502020204030204" pitchFamily="34" charset="0"/>
              </a:rPr>
              <a:t>diskussion</a:t>
            </a:r>
            <a:endParaRPr lang="en-GB" sz="1800" b="0" i="0" u="none" strike="noStrike" dirty="0">
              <a:solidFill>
                <a:srgbClr val="000000"/>
              </a:solidFill>
              <a:effectLst/>
              <a:latin typeface="Calibri" panose="020F0502020204030204" pitchFamily="34" charset="0"/>
            </a:endParaRP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Avslutning</a:t>
            </a:r>
            <a:r>
              <a:rPr lang="en-GB" sz="1800" b="0" i="0" u="none" strike="noStrike" dirty="0">
                <a:solidFill>
                  <a:srgbClr val="000000"/>
                </a:solidFill>
                <a:effectLst/>
                <a:latin typeface="Calibri" panose="020F0502020204030204" pitchFamily="34" charset="0"/>
              </a:rPr>
              <a:t> med </a:t>
            </a:r>
            <a:r>
              <a:rPr lang="en-GB" sz="1800" b="0" i="0" u="none" strike="noStrike" dirty="0" err="1">
                <a:solidFill>
                  <a:srgbClr val="000000"/>
                </a:solidFill>
                <a:effectLst/>
                <a:latin typeface="Calibri" panose="020F0502020204030204" pitchFamily="34" charset="0"/>
              </a:rPr>
              <a:t>frågorna</a:t>
            </a:r>
            <a:r>
              <a:rPr lang="en-GB" sz="1800" b="0" i="0" u="none" strike="noStrike" dirty="0">
                <a:solidFill>
                  <a:srgbClr val="000000"/>
                </a:solidFill>
                <a:effectLst/>
                <a:latin typeface="Calibri" panose="020F0502020204030204" pitchFamily="34" charset="0"/>
              </a:rPr>
              <a:t> "Vad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AI?"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"Var </a:t>
            </a:r>
            <a:r>
              <a:rPr lang="en-GB" sz="1800" b="0" i="0" u="none" strike="noStrike" dirty="0" err="1">
                <a:solidFill>
                  <a:srgbClr val="000000"/>
                </a:solidFill>
                <a:effectLst/>
                <a:latin typeface="Calibri" panose="020F0502020204030204" pitchFamily="34" charset="0"/>
              </a:rPr>
              <a:t>finns</a:t>
            </a:r>
            <a:r>
              <a:rPr lang="en-GB" sz="1800" b="0" i="0" u="none" strike="noStrike" dirty="0">
                <a:solidFill>
                  <a:srgbClr val="000000"/>
                </a:solidFill>
                <a:effectLst/>
                <a:latin typeface="Calibri" panose="020F0502020204030204" pitchFamily="34" charset="0"/>
              </a:rPr>
              <a:t> AI?"</a:t>
            </a:r>
          </a:p>
          <a:p>
            <a:br>
              <a:rPr lang="en-GB" b="0" i="0" u="none" strike="noStrike">
                <a:solidFill>
                  <a:srgbClr val="000000"/>
                </a:solidFill>
                <a:effectLst/>
              </a:rPr>
            </a:br>
            <a:br>
              <a:rPr lang="en-GB"/>
            </a:br>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1BFDA044-C4D2-4F78-9CC6-9C44F13E3D8C}" type="slidenum">
              <a:rPr lang="sv-FI" smtClean="0"/>
              <a:t>2</a:t>
            </a:fld>
            <a:endParaRPr lang="sv-FI"/>
          </a:p>
        </p:txBody>
      </p:sp>
    </p:spTree>
    <p:extLst>
      <p:ext uri="{BB962C8B-B14F-4D97-AF65-F5344CB8AC3E}">
        <p14:creationId xmlns:p14="http://schemas.microsoft.com/office/powerpoint/2010/main" val="974778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sv-FI" sz="1800" dirty="0">
                <a:solidFill>
                  <a:srgbClr val="000000"/>
                </a:solidFill>
                <a:latin typeface="Calibri"/>
                <a:ea typeface="Calibri"/>
                <a:cs typeface="Calibri"/>
              </a:rPr>
              <a:t>Målsättning: Inleda lektion </a:t>
            </a:r>
            <a:r>
              <a:rPr lang="sv-FI" sz="1800" b="0" i="0" u="none" strike="noStrike" dirty="0">
                <a:solidFill>
                  <a:srgbClr val="000000"/>
                </a:solidFill>
                <a:effectLst/>
                <a:latin typeface="Calibri"/>
                <a:ea typeface="Calibri"/>
                <a:cs typeface="Calibri"/>
              </a:rPr>
              <a:t>3 med att diskutera vad AI borde göra och vad AI inte borde göra. </a:t>
            </a:r>
            <a:endParaRPr lang="en-US">
              <a:solidFill>
                <a:srgbClr val="000000"/>
              </a:solidFill>
              <a:latin typeface="Calibri"/>
              <a:ea typeface="Calibri"/>
              <a:cs typeface="Calibri"/>
            </a:endParaRPr>
          </a:p>
          <a:p>
            <a:endParaRPr lang="sv-FI" sz="1800" dirty="0">
              <a:solidFill>
                <a:srgbClr val="000000"/>
              </a:solidFill>
              <a:latin typeface="Calibri"/>
              <a:ea typeface="Calibri"/>
              <a:cs typeface="Calibri"/>
            </a:endParaRPr>
          </a:p>
          <a:p>
            <a:r>
              <a:rPr lang="sv-FI" sz="1800" b="0" i="0" u="none" strike="noStrike" dirty="0">
                <a:solidFill>
                  <a:srgbClr val="000000"/>
                </a:solidFill>
                <a:effectLst/>
                <a:latin typeface="Calibri"/>
                <a:ea typeface="Calibri"/>
                <a:cs typeface="Calibri"/>
              </a:rPr>
              <a:t>Lektionen bygger på de två </a:t>
            </a:r>
            <a:r>
              <a:rPr lang="sv-FI" sz="1800" dirty="0">
                <a:solidFill>
                  <a:srgbClr val="000000"/>
                </a:solidFill>
                <a:latin typeface="Calibri"/>
                <a:ea typeface="Calibri"/>
                <a:cs typeface="Calibri"/>
              </a:rPr>
              <a:t>tidigare lektionerna och</a:t>
            </a:r>
            <a:r>
              <a:rPr lang="sv-FI" sz="1800" b="0" i="0" u="none" strike="noStrike" dirty="0">
                <a:solidFill>
                  <a:srgbClr val="000000"/>
                </a:solidFill>
                <a:effectLst/>
                <a:latin typeface="Calibri"/>
                <a:ea typeface="Calibri"/>
                <a:cs typeface="Calibri"/>
              </a:rPr>
              <a:t> tar upp etiska frågor och risker med AI. Målet är att reflektera kring vad AI kan och bör göra utgående från bilder, video, ljudklipp och ett scenario.</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47402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solidFill>
                  <a:srgbClr val="000000"/>
                </a:solidFill>
                <a:latin typeface="Calibri"/>
                <a:ea typeface="Calibri"/>
                <a:cs typeface="Calibri"/>
              </a:rPr>
              <a:t>Målsättning: Låta eleverna </a:t>
            </a:r>
            <a:r>
              <a:rPr lang="sv-SE" b="0" i="0" u="none" strike="noStrike" dirty="0">
                <a:solidFill>
                  <a:srgbClr val="000000"/>
                </a:solidFill>
                <a:effectLst/>
                <a:latin typeface="Calibri"/>
                <a:ea typeface="Calibri"/>
                <a:cs typeface="Calibri"/>
              </a:rPr>
              <a:t>avgöra äktheten i informationsflödet. </a:t>
            </a:r>
            <a:endParaRPr lang="sv-SE" noProof="0" dirty="0">
              <a:latin typeface="Calibri"/>
              <a:ea typeface="Calibri"/>
              <a:cs typeface="Calibri"/>
            </a:endParaRPr>
          </a:p>
          <a:p>
            <a:endParaRPr lang="sv-SE" dirty="0">
              <a:cs typeface="Calibri"/>
            </a:endParaRPr>
          </a:p>
          <a:p>
            <a:pPr>
              <a:buFont typeface="Calibri"/>
            </a:pPr>
            <a:r>
              <a:rPr lang="sv-SE" dirty="0">
                <a:cs typeface="Calibri"/>
              </a:rPr>
              <a:t>Aktiviteten </a:t>
            </a:r>
            <a:r>
              <a:rPr lang="sv-SE" dirty="0"/>
              <a:t>bygger på tre exempel – ett med video, ett med ljud och ett med bild – på varsin följande </a:t>
            </a:r>
            <a:r>
              <a:rPr lang="sv-SE" dirty="0" err="1"/>
              <a:t>slajd</a:t>
            </a:r>
            <a:r>
              <a:rPr lang="sv-SE" dirty="0"/>
              <a:t>. </a:t>
            </a:r>
            <a:endParaRPr lang="sv-SE" dirty="0">
              <a:cs typeface="Calibri"/>
            </a:endParaRPr>
          </a:p>
          <a:p>
            <a:pPr>
              <a:buFont typeface="Calibri"/>
            </a:pPr>
            <a:endParaRPr lang="sv-SE" dirty="0">
              <a:ea typeface="Calibri" panose="020F0502020204030204"/>
              <a:cs typeface="Calibri"/>
            </a:endParaRPr>
          </a:p>
          <a:p>
            <a:pPr>
              <a:buFont typeface="Calibri"/>
            </a:pPr>
            <a:r>
              <a:rPr lang="sv-SE" dirty="0">
                <a:cs typeface="Calibri"/>
              </a:rPr>
              <a:t>Tanken bakom "Äkta</a:t>
            </a:r>
            <a:r>
              <a:rPr lang="sv-SE" noProof="0" dirty="0">
                <a:cs typeface="Calibri"/>
              </a:rPr>
              <a:t> eller </a:t>
            </a:r>
            <a:r>
              <a:rPr lang="sv-SE" noProof="0" dirty="0" err="1">
                <a:cs typeface="Calibri"/>
              </a:rPr>
              <a:t>fake</a:t>
            </a:r>
            <a:r>
              <a:rPr lang="sv-SE" dirty="0">
                <a:cs typeface="Calibri"/>
              </a:rPr>
              <a:t>"</a:t>
            </a:r>
            <a:r>
              <a:rPr lang="sv-SE" noProof="0" dirty="0">
                <a:cs typeface="Calibri"/>
              </a:rPr>
              <a:t> är att barnen får ta ställning till/gissa/resonera kring om videon/ljudet/bilden är äkta eller </a:t>
            </a:r>
            <a:r>
              <a:rPr lang="sv-SE" dirty="0">
                <a:cs typeface="Calibri"/>
              </a:rPr>
              <a:t>AI-genererad</a:t>
            </a:r>
            <a:r>
              <a:rPr lang="sv-SE" noProof="0" dirty="0">
                <a:cs typeface="Calibri"/>
              </a:rPr>
              <a:t>. </a:t>
            </a:r>
            <a:endParaRPr lang="sv-SE" dirty="0">
              <a:ea typeface="Calibri"/>
              <a:cs typeface="Calibri"/>
            </a:endParaRPr>
          </a:p>
          <a:p>
            <a:endParaRPr lang="sv-SE" dirty="0">
              <a:ea typeface="Calibri"/>
              <a:cs typeface="Calibri"/>
            </a:endParaRPr>
          </a:p>
          <a:p>
            <a:pPr>
              <a:buFont typeface="Calibri"/>
            </a:pPr>
            <a:r>
              <a:rPr lang="sv-SE" dirty="0">
                <a:cs typeface="Calibri"/>
              </a:rPr>
              <a:t>Du kan välja att samla in elevernas svar och resonemang analogt (handuppräckning, ropa ut sitt svar, skriva ner i häftet/på </a:t>
            </a:r>
            <a:r>
              <a:rPr lang="sv-SE" err="1">
                <a:cs typeface="Calibri"/>
              </a:rPr>
              <a:t>whiteboard</a:t>
            </a:r>
            <a:r>
              <a:rPr lang="sv-SE">
                <a:cs typeface="Calibri"/>
              </a:rPr>
              <a:t>) eller via ett digitalt responssystem (som t.ex. </a:t>
            </a:r>
            <a:r>
              <a:rPr lang="sv-SE" err="1">
                <a:cs typeface="Calibri"/>
              </a:rPr>
              <a:t>Mentimeter</a:t>
            </a:r>
            <a:r>
              <a:rPr lang="sv-SE">
                <a:cs typeface="Calibri"/>
              </a:rPr>
              <a:t>). </a:t>
            </a:r>
            <a:endParaRPr lang="sv-SE" noProof="0"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484F5C01-AEE6-4F91-A8B2-A6A9981AC4BF}" type="slidenum">
              <a:t>4</a:t>
            </a:fld>
            <a:endParaRPr lang="en-US"/>
          </a:p>
        </p:txBody>
      </p:sp>
    </p:spTree>
    <p:extLst>
      <p:ext uri="{BB962C8B-B14F-4D97-AF65-F5344CB8AC3E}">
        <p14:creationId xmlns:p14="http://schemas.microsoft.com/office/powerpoint/2010/main" val="864285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solidFill>
                  <a:srgbClr val="000000"/>
                </a:solidFill>
                <a:latin typeface="Calibri"/>
                <a:ea typeface="Calibri"/>
                <a:cs typeface="Calibri"/>
              </a:rPr>
              <a:t>Målsättning: Låta eleverna resonera kring äktheten i en video.</a:t>
            </a:r>
            <a:endParaRPr lang="en-US" dirty="0">
              <a:solidFill>
                <a:srgbClr val="000000"/>
              </a:solidFill>
              <a:latin typeface="Calibri"/>
              <a:ea typeface="Calibri"/>
              <a:cs typeface="Calibri"/>
            </a:endParaRPr>
          </a:p>
          <a:p>
            <a:endParaRPr lang="sv-SE" dirty="0">
              <a:solidFill>
                <a:srgbClr val="000000"/>
              </a:solidFill>
              <a:latin typeface="Calibri"/>
              <a:ea typeface="Calibri"/>
              <a:cs typeface="Calibri"/>
            </a:endParaRPr>
          </a:p>
          <a:p>
            <a:r>
              <a:rPr lang="sv-SE" dirty="0">
                <a:solidFill>
                  <a:srgbClr val="000000"/>
                </a:solidFill>
                <a:latin typeface="Calibri"/>
                <a:ea typeface="Calibri"/>
                <a:cs typeface="Calibri"/>
              </a:rPr>
              <a:t>Du kan lägga in videon här på </a:t>
            </a:r>
            <a:r>
              <a:rPr lang="sv-SE" dirty="0" err="1">
                <a:solidFill>
                  <a:srgbClr val="000000"/>
                </a:solidFill>
                <a:latin typeface="Calibri"/>
                <a:ea typeface="Calibri"/>
                <a:cs typeface="Calibri"/>
              </a:rPr>
              <a:t>slajden</a:t>
            </a:r>
            <a:r>
              <a:rPr lang="sv-SE" dirty="0">
                <a:solidFill>
                  <a:srgbClr val="000000"/>
                </a:solidFill>
                <a:latin typeface="Calibri"/>
                <a:ea typeface="Calibri"/>
                <a:cs typeface="Calibri"/>
              </a:rPr>
              <a:t>, alternativt spela upp den direkt. </a:t>
            </a:r>
            <a:r>
              <a:rPr lang="sv-SE" dirty="0"/>
              <a:t>Exempel på äkta och AI-genererade videon finns nedan. Eftersom informationsflödet lever kontinuerligt, är det mer än okej att använda nytt och aktuellt videomaterial i stället för att välja något ur den färdiga listan. </a:t>
            </a:r>
          </a:p>
          <a:p>
            <a:endParaRPr lang="sv-SE" noProof="0" dirty="0">
              <a:ea typeface="Calibri"/>
              <a:cs typeface="Calibri"/>
            </a:endParaRPr>
          </a:p>
          <a:p>
            <a:pPr algn="l" rtl="0">
              <a:spcBef>
                <a:spcPts val="1200"/>
              </a:spcBef>
              <a:spcAft>
                <a:spcPts val="1200"/>
              </a:spcAft>
            </a:pPr>
            <a:r>
              <a:rPr lang="en-GB" sz="1800" b="0" i="0" u="none" strike="noStrike" dirty="0">
                <a:solidFill>
                  <a:srgbClr val="000000"/>
                </a:solidFill>
                <a:effectLst/>
                <a:latin typeface="Arial" panose="020B0604020202020204" pitchFamily="34" charset="0"/>
              </a:rPr>
              <a:t>AI-</a:t>
            </a:r>
            <a:r>
              <a:rPr lang="en-GB" sz="1800" b="0" i="0" u="none" strike="noStrike" dirty="0" err="1">
                <a:solidFill>
                  <a:srgbClr val="000000"/>
                </a:solidFill>
                <a:effectLst/>
                <a:latin typeface="Arial" panose="020B0604020202020204" pitchFamily="34" charset="0"/>
              </a:rPr>
              <a:t>genererade</a:t>
            </a:r>
            <a:endParaRPr lang="en-GB" sz="1800" b="0" i="0" u="none" strike="noStrike" dirty="0">
              <a:solidFill>
                <a:srgbClr val="000000"/>
              </a:solidFill>
              <a:effectLst/>
              <a:latin typeface="Arial" panose="020B0604020202020204" pitchFamily="34" charset="0"/>
            </a:endParaRPr>
          </a:p>
          <a:p>
            <a:pPr marL="285750" indent="-285750" algn="l" rtl="0">
              <a:spcBef>
                <a:spcPts val="1200"/>
              </a:spcBef>
              <a:spcAft>
                <a:spcPts val="1200"/>
              </a:spcAft>
              <a:buFontTx/>
              <a:buChar char="-"/>
            </a:pPr>
            <a:r>
              <a:rPr lang="en-GB" sz="1800" b="0" i="0" u="sng" strike="noStrike" dirty="0">
                <a:solidFill>
                  <a:srgbClr val="0563C1"/>
                </a:solidFill>
                <a:effectLst/>
                <a:latin typeface="Arial" panose="020B0604020202020204" pitchFamily="34" charset="0"/>
                <a:hlinkClick r:id="rId3"/>
              </a:rPr>
              <a:t>https://www.youtube.com/watch?v=mxpLOYARjNM</a:t>
            </a:r>
            <a:endParaRPr lang="en-GB" sz="1800" b="0" i="0" u="sng" strike="noStrike" dirty="0">
              <a:solidFill>
                <a:srgbClr val="0563C1"/>
              </a:solidFill>
              <a:effectLst/>
              <a:latin typeface="Arial" panose="020B0604020202020204" pitchFamily="34" charset="0"/>
            </a:endParaRPr>
          </a:p>
          <a:p>
            <a:pPr marL="285750" indent="-285750" algn="l" rtl="0">
              <a:spcBef>
                <a:spcPts val="1200"/>
              </a:spcBef>
              <a:spcAft>
                <a:spcPts val="1200"/>
              </a:spcAft>
              <a:buFontTx/>
              <a:buChar char="-"/>
            </a:pPr>
            <a:r>
              <a:rPr lang="en-GB" sz="1800" b="0" i="0" u="sng" strike="noStrike" dirty="0">
                <a:solidFill>
                  <a:srgbClr val="0563C1"/>
                </a:solidFill>
                <a:effectLst/>
                <a:latin typeface="Arial" panose="020B0604020202020204" pitchFamily="34" charset="0"/>
                <a:hlinkClick r:id="rId4"/>
              </a:rPr>
              <a:t>https://www.youtube.com/watch?v=bXKkZh2UEEA</a:t>
            </a:r>
            <a:endParaRPr lang="en-GB" sz="1800" b="0" i="0" u="none" strike="noStrike" dirty="0">
              <a:solidFill>
                <a:srgbClr val="000000"/>
              </a:solidFill>
              <a:effectLst/>
              <a:latin typeface="Arial" panose="020B0604020202020204" pitchFamily="34" charset="0"/>
            </a:endParaRPr>
          </a:p>
          <a:p>
            <a:pPr marL="285750" indent="-285750" algn="l" rtl="0">
              <a:spcBef>
                <a:spcPts val="1200"/>
              </a:spcBef>
              <a:spcAft>
                <a:spcPts val="1200"/>
              </a:spcAft>
              <a:buFontTx/>
              <a:buChar char="-"/>
            </a:pPr>
            <a:r>
              <a:rPr lang="en-GB" sz="1800" b="0" i="0" u="sng" strike="noStrike" dirty="0">
                <a:solidFill>
                  <a:srgbClr val="0563C1"/>
                </a:solidFill>
                <a:effectLst/>
                <a:latin typeface="Arial" panose="020B0604020202020204" pitchFamily="34" charset="0"/>
                <a:hlinkClick r:id="rId5"/>
              </a:rPr>
              <a:t>https://www.youtube.com/watch?v=T6PjcjKL7yQ</a:t>
            </a:r>
            <a:endParaRPr lang="en-GB" sz="1800" b="0" i="0" u="none" strike="noStrike" dirty="0">
              <a:solidFill>
                <a:srgbClr val="000000"/>
              </a:solidFill>
              <a:effectLst/>
              <a:latin typeface="Arial" panose="020B0604020202020204" pitchFamily="34" charset="0"/>
            </a:endParaRPr>
          </a:p>
          <a:p>
            <a:endParaRPr lang="en-US" noProof="0" dirty="0">
              <a:ea typeface="Calibri"/>
              <a:cs typeface="Calibri"/>
            </a:endParaRPr>
          </a:p>
          <a:p>
            <a:r>
              <a:rPr lang="sv-SE" noProof="0" dirty="0">
                <a:ea typeface="Calibri"/>
                <a:cs typeface="Calibri"/>
              </a:rPr>
              <a:t>Äkta</a:t>
            </a:r>
          </a:p>
          <a:p>
            <a:pPr marL="171450" indent="-171450">
              <a:buFontTx/>
              <a:buChar char="-"/>
            </a:pPr>
            <a:r>
              <a:rPr lang="en-GB" dirty="0"/>
              <a:t> </a:t>
            </a:r>
            <a:r>
              <a:rPr lang="en-GB" dirty="0">
                <a:hlinkClick r:id="rId6" tooltip="https://www.youtube.com/shorts/zukh4r3uirk"/>
              </a:rPr>
              <a:t>https://www.youtube.com/shorts/zukH4r3UIrk</a:t>
            </a:r>
            <a:endParaRPr lang="en-GB" dirty="0"/>
          </a:p>
          <a:p>
            <a:pPr marL="171450" indent="-171450">
              <a:buFontTx/>
              <a:buChar char="-"/>
            </a:pPr>
            <a:r>
              <a:rPr lang="en-GB" dirty="0">
                <a:hlinkClick r:id="rId7" tooltip="https://www.youtube.com/watch?v=dw5h9lyekzq"/>
              </a:rPr>
              <a:t>https://www.youtube.com/watch?v=dw5H9LYeKZQ</a:t>
            </a:r>
            <a:endParaRPr lang="en-GB" dirty="0"/>
          </a:p>
          <a:p>
            <a:pPr marL="171450" indent="-171450">
              <a:buFontTx/>
              <a:buChar char="-"/>
            </a:pPr>
            <a:r>
              <a:rPr lang="en-GB" dirty="0">
                <a:hlinkClick r:id="rId8" tooltip="https://www.youtube.com/watch?v=e-bmknld950"/>
              </a:rPr>
              <a:t>https://www.youtube.com/watch?v=e-BmKNLD950</a:t>
            </a:r>
            <a:endParaRPr lang="en-GB" dirty="0"/>
          </a:p>
        </p:txBody>
      </p:sp>
      <p:sp>
        <p:nvSpPr>
          <p:cNvPr id="4" name="Platshållare för bildnummer 3"/>
          <p:cNvSpPr>
            <a:spLocks noGrp="1"/>
          </p:cNvSpPr>
          <p:nvPr>
            <p:ph type="sldNum" sz="quarter" idx="5"/>
          </p:nvPr>
        </p:nvSpPr>
        <p:spPr/>
        <p:txBody>
          <a:bodyPr/>
          <a:lstStyle/>
          <a:p>
            <a:fld id="{484F5C01-AEE6-4F91-A8B2-A6A9981AC4BF}" type="slidenum">
              <a:rPr lang="sv-FI" smtClean="0"/>
              <a:t>5</a:t>
            </a:fld>
            <a:endParaRPr lang="sv-FI"/>
          </a:p>
        </p:txBody>
      </p:sp>
    </p:spTree>
    <p:extLst>
      <p:ext uri="{BB962C8B-B14F-4D97-AF65-F5344CB8AC3E}">
        <p14:creationId xmlns:p14="http://schemas.microsoft.com/office/powerpoint/2010/main" val="1977944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Målsättning: Låta eleverna resonera kring äktheten i en musik/ljudfil.</a:t>
            </a:r>
            <a:endParaRPr lang="en-US" dirty="0"/>
          </a:p>
          <a:p>
            <a:endParaRPr lang="sv-SE" dirty="0"/>
          </a:p>
          <a:p>
            <a:r>
              <a:rPr lang="sv-SE" dirty="0"/>
              <a:t>Du kan </a:t>
            </a:r>
            <a:r>
              <a:rPr lang="sv-SE" b="0" i="0" u="none" strike="noStrike" noProof="0" dirty="0">
                <a:effectLst/>
              </a:rPr>
              <a:t>lägga in </a:t>
            </a:r>
            <a:r>
              <a:rPr lang="sv-SE" dirty="0"/>
              <a:t>ljudet direkt på </a:t>
            </a:r>
            <a:r>
              <a:rPr lang="sv-SE" dirty="0" err="1"/>
              <a:t>slajden</a:t>
            </a:r>
            <a:r>
              <a:rPr lang="sv-SE" dirty="0"/>
              <a:t>, alternativt spela upp det direkt</a:t>
            </a:r>
            <a:r>
              <a:rPr lang="sv-SE" noProof="0" dirty="0"/>
              <a:t>. </a:t>
            </a:r>
            <a:r>
              <a:rPr lang="sv-SE" dirty="0"/>
              <a:t>Exempel på äkta och AI-genererad musik/ljud finns nedan. Eftersom informationsflödet lever kontinuerligt, är det mer än okej att använda nytt och aktuellt ljudmaterial i</a:t>
            </a:r>
            <a:r>
              <a:rPr lang="sv-SE" noProof="0" dirty="0"/>
              <a:t> </a:t>
            </a:r>
            <a:r>
              <a:rPr lang="sv-SE" dirty="0"/>
              <a:t>stället för att välja något ur den färdiga listan</a:t>
            </a:r>
            <a:r>
              <a:rPr lang="sv-SE" noProof="0" dirty="0"/>
              <a:t>.</a:t>
            </a:r>
            <a:r>
              <a:rPr lang="sv-SE" dirty="0"/>
              <a:t> </a:t>
            </a:r>
            <a:endParaRPr lang="en-US" noProof="0" dirty="0"/>
          </a:p>
          <a:p>
            <a:endParaRPr lang="sv-SE" dirty="0">
              <a:ea typeface="Calibri"/>
              <a:cs typeface="Calibri"/>
            </a:endParaRPr>
          </a:p>
          <a:p>
            <a:r>
              <a:rPr lang="en-GB" dirty="0"/>
              <a:t>AI-</a:t>
            </a:r>
            <a:r>
              <a:rPr lang="en-GB" dirty="0" err="1"/>
              <a:t>genererat</a:t>
            </a:r>
            <a:r>
              <a:rPr lang="en-GB" dirty="0"/>
              <a:t> </a:t>
            </a:r>
          </a:p>
          <a:p>
            <a:pPr marL="171450" indent="-171450">
              <a:buFontTx/>
              <a:buChar char="-"/>
            </a:pPr>
            <a:r>
              <a:rPr lang="en-GB" dirty="0">
                <a:hlinkClick r:id="rId3" tooltip="https://www.youtube.com/watch?v=ies0x6139ea"/>
              </a:rPr>
              <a:t>https://www.youtube.com/watch?v=IEs0X6139EA</a:t>
            </a:r>
            <a:endParaRPr lang="en-GB" dirty="0"/>
          </a:p>
          <a:p>
            <a:pPr marL="171450" indent="-171450">
              <a:buFontTx/>
              <a:buChar char="-"/>
            </a:pPr>
            <a:r>
              <a:rPr lang="en-GB" dirty="0">
                <a:hlinkClick r:id="rId4" tooltip="https://www.youtube.com/watch?v=qvschtnt9mo"/>
              </a:rPr>
              <a:t>https://www.youtube.com/watch?v=QVsCHTnt9mo</a:t>
            </a:r>
            <a:endParaRPr lang="en-GB" dirty="0"/>
          </a:p>
          <a:p>
            <a:pPr marL="171450" indent="-171450">
              <a:buFontTx/>
              <a:buChar char="-"/>
            </a:pPr>
            <a:r>
              <a:rPr lang="en-GB" dirty="0">
                <a:hlinkClick r:id="rId5" tooltip="https://www.youtube.com/watch?v=1lrejbw-sgq"/>
              </a:rPr>
              <a:t>https://www.youtube.com/watch?v=1lREjbw-sgQ</a:t>
            </a:r>
            <a:endParaRPr lang="en-GB" dirty="0"/>
          </a:p>
          <a:p>
            <a:r>
              <a:rPr lang="en-GB" dirty="0"/>
              <a:t> </a:t>
            </a:r>
          </a:p>
          <a:p>
            <a:r>
              <a:rPr lang="en-GB" dirty="0" err="1"/>
              <a:t>Äkta</a:t>
            </a:r>
            <a:r>
              <a:rPr lang="en-GB" dirty="0"/>
              <a:t> </a:t>
            </a:r>
          </a:p>
          <a:p>
            <a:pPr marL="171450" indent="-171450">
              <a:buFontTx/>
              <a:buChar char="-"/>
            </a:pPr>
            <a:r>
              <a:rPr lang="en-GB" dirty="0">
                <a:hlinkClick r:id="rId6" tooltip="https://www.youtube.com/watch?v=68ugkg9repc"/>
              </a:rPr>
              <a:t>https://www.youtube.com/watch?v=68ugkg9RePc</a:t>
            </a:r>
            <a:endParaRPr lang="en-GB" dirty="0"/>
          </a:p>
          <a:p>
            <a:pPr marL="171450" indent="-171450">
              <a:buFontTx/>
              <a:buChar char="-"/>
            </a:pPr>
            <a:r>
              <a:rPr lang="en-GB" dirty="0">
                <a:hlinkClick r:id="rId7" tooltip="https://www.youtube.com/watch?v=cu5hhxp_pre"/>
              </a:rPr>
              <a:t>https://www.youtube.com/watch?v=Cu5hhxP_prE</a:t>
            </a:r>
            <a:endParaRPr lang="en-GB" dirty="0"/>
          </a:p>
          <a:p>
            <a:pPr marL="171450" indent="-171450">
              <a:buFontTx/>
              <a:buChar char="-"/>
            </a:pPr>
            <a:r>
              <a:rPr lang="en-GB" dirty="0">
                <a:hlinkClick r:id="rId8" tooltip="https://www.youtube.com/watch?v=aedds9aipck"/>
              </a:rPr>
              <a:t>https://www.youtube.com/watch?v=aeDdS9aIpck</a:t>
            </a:r>
            <a:endParaRPr lang="en-GB" dirty="0"/>
          </a:p>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484F5C01-AEE6-4F91-A8B2-A6A9981AC4BF}" type="slidenum">
              <a:rPr lang="sv-FI" smtClean="0"/>
              <a:t>6</a:t>
            </a:fld>
            <a:endParaRPr lang="sv-FI"/>
          </a:p>
        </p:txBody>
      </p:sp>
    </p:spTree>
    <p:extLst>
      <p:ext uri="{BB962C8B-B14F-4D97-AF65-F5344CB8AC3E}">
        <p14:creationId xmlns:p14="http://schemas.microsoft.com/office/powerpoint/2010/main" val="592918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C33D1-0004-AA11-744C-6958A6A690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ED7CDA-82A9-A5A3-6008-19EB0018478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4545409-2D49-C5FB-AC33-EEB561C46FFA}"/>
              </a:ext>
            </a:extLst>
          </p:cNvPr>
          <p:cNvSpPr>
            <a:spLocks noGrp="1"/>
          </p:cNvSpPr>
          <p:nvPr>
            <p:ph type="body" idx="1"/>
          </p:nvPr>
        </p:nvSpPr>
        <p:spPr/>
        <p:txBody>
          <a:bodyPr/>
          <a:lstStyle/>
          <a:p>
            <a:r>
              <a:rPr lang="sv-SE" dirty="0"/>
              <a:t>Målsättning: Låta eleverna resonera kring äktheten i en bild.</a:t>
            </a:r>
            <a:endParaRPr lang="en-US" dirty="0"/>
          </a:p>
          <a:p>
            <a:endParaRPr lang="sv-SE" dirty="0"/>
          </a:p>
          <a:p>
            <a:r>
              <a:rPr lang="sv-SE" dirty="0"/>
              <a:t>Du kan </a:t>
            </a:r>
            <a:r>
              <a:rPr lang="sv-SE" b="0" i="0" u="none" strike="noStrike" noProof="0" dirty="0">
                <a:effectLst/>
              </a:rPr>
              <a:t>lägga in </a:t>
            </a:r>
            <a:r>
              <a:rPr lang="sv-SE" dirty="0"/>
              <a:t>bilden här på </a:t>
            </a:r>
            <a:r>
              <a:rPr lang="sv-SE" dirty="0" err="1"/>
              <a:t>slajden</a:t>
            </a:r>
            <a:r>
              <a:rPr lang="sv-SE" dirty="0"/>
              <a:t>, exempel på AI-genererade och äkta bilder finns</a:t>
            </a:r>
            <a:r>
              <a:rPr lang="sv-SE" noProof="0" dirty="0"/>
              <a:t> </a:t>
            </a:r>
            <a:r>
              <a:rPr lang="sv-SE" dirty="0"/>
              <a:t>nedan</a:t>
            </a:r>
            <a:r>
              <a:rPr lang="sv-SE" noProof="0" dirty="0"/>
              <a:t>. </a:t>
            </a:r>
            <a:r>
              <a:rPr lang="sv-SE" dirty="0"/>
              <a:t>Eftersom informationsflödet lever kontinuerligt, är det mer än okej att använda nytt och aktuellt bildmaterial i</a:t>
            </a:r>
            <a:r>
              <a:rPr lang="sv-SE" noProof="0" dirty="0"/>
              <a:t> </a:t>
            </a:r>
            <a:r>
              <a:rPr lang="sv-SE" dirty="0"/>
              <a:t>stället för att välja något ur den färdiga listan</a:t>
            </a:r>
            <a:r>
              <a:rPr lang="sv-SE" noProof="0" dirty="0"/>
              <a:t>.</a:t>
            </a:r>
            <a:r>
              <a:rPr lang="sv-SE" dirty="0"/>
              <a:t> </a:t>
            </a:r>
            <a:endParaRPr lang="en-US" dirty="0"/>
          </a:p>
          <a:p>
            <a:r>
              <a:rPr lang="en-GB" dirty="0"/>
              <a:t> </a:t>
            </a:r>
          </a:p>
          <a:p>
            <a:r>
              <a:rPr lang="en-GB" dirty="0"/>
              <a:t>AI-</a:t>
            </a:r>
            <a:r>
              <a:rPr lang="en-GB" dirty="0" err="1"/>
              <a:t>genererade</a:t>
            </a:r>
            <a:r>
              <a:rPr lang="en-GB" dirty="0"/>
              <a:t>:</a:t>
            </a:r>
          </a:p>
          <a:p>
            <a:pPr marL="171450" indent="-171450">
              <a:buFontTx/>
              <a:buChar char="-"/>
            </a:pPr>
            <a:r>
              <a:rPr lang="en-GB" dirty="0">
                <a:hlinkClick r:id="rId3" tooltip="https://preview.redd.it/ai-generated-realistic-images-of-women-v0-683u0qunpnwa1.png?width=640&amp;crop=smart&amp;auto=webp&amp;s=07977dbd5722c8f0c30a37713c1083974ff5f6d1"/>
              </a:rPr>
              <a:t>https://preview.redd.it/ai-generated-realistic-images-of-women-v0-683u0qunpnwa1.png?width=640&amp;crop=smart&amp;auto=webp&amp;s=07977dbd5722c8f0c30a37713c1083974ff5f6d1</a:t>
            </a:r>
            <a:endParaRPr lang="en-GB" dirty="0"/>
          </a:p>
          <a:p>
            <a:pPr marL="171450" indent="-171450">
              <a:buFontTx/>
              <a:buChar char="-"/>
            </a:pPr>
            <a:r>
              <a:rPr lang="en-GB" dirty="0">
                <a:hlinkClick r:id="rId4" tooltip="https://www.reddit.com/media?url=https%3a%2f%2fpreview.redd.it%2fboring-america-photorealism-v0-bwcnm1kjeqdb1.png%3fwidth%3d1536%26format%3dpng%26auto%3dwebp%26s%3d16456ffa7a897b0872dd8ec80ee0e360b750c158"/>
              </a:rPr>
              <a:t>https://www.reddit.com/media?url=https%3A%2F%2Fpreview.redd.it%2Fboring-america-photorealism-v0-bwcnm1kjeqdb1.png%3Fwidth%3D1536%26format%3Dpng%26auto%3Dwebp%26s%3D16456ffa7a897b0872dd8ec80ee0e360b750c158</a:t>
            </a:r>
            <a:endParaRPr lang="en-GB" dirty="0"/>
          </a:p>
          <a:p>
            <a:pPr marL="171450" indent="-171450">
              <a:buFontTx/>
              <a:buChar char="-"/>
            </a:pPr>
            <a:r>
              <a:rPr lang="en-GB" dirty="0">
                <a:hlinkClick r:id="rId5" tooltip="https://www.reddit.com/media?url=https%3a%2f%2fpreview.redd.it%2fboring-america-photorealism-v0-gyb80hf3dqdb1.png%3fwidth%3d1024%26format%3dpng%26auto%3dwebp%26s%3d9a56caac58a18d1183bf03ecf364163c38940ff1"/>
              </a:rPr>
              <a:t>https://www.reddit.com/media?url=https%3A%2F%2Fpreview.redd.it%2Fboring-america-photorealism-v0-gyb80hf3dqdb1.png%3Fwidth%3D1024%26format%3Dpng%26auto%3Dwebp%26s%3D9a56caac58a18d1183bf03ecf364163c38940ff1</a:t>
            </a:r>
            <a:endParaRPr lang="en-GB" dirty="0"/>
          </a:p>
          <a:p>
            <a:endParaRPr lang="sv-SE" noProof="0" dirty="0">
              <a:ea typeface="Calibri"/>
              <a:cs typeface="Calibri"/>
            </a:endParaRPr>
          </a:p>
          <a:p>
            <a:r>
              <a:rPr lang="en-GB" dirty="0" err="1"/>
              <a:t>Äkta</a:t>
            </a:r>
            <a:endParaRPr lang="en-GB" dirty="0"/>
          </a:p>
          <a:p>
            <a:pPr marL="171450" indent="-171450">
              <a:buFontTx/>
              <a:buChar char="-"/>
            </a:pPr>
            <a:r>
              <a:rPr lang="en-GB" dirty="0">
                <a:hlinkClick r:id="rId6" tooltip="https://unsplash.com/photos/man-in-white-dress-shirt-sitting-beside-woman-in-black-long-sleeve-shirt-376kn_isple"/>
              </a:rPr>
              <a:t>https://unsplash.com/photos/man-in-white-dress-shirt-sitting-beside-woman-in-black-long-sleeve-shirt-376KN_ISplE</a:t>
            </a:r>
            <a:endParaRPr lang="en-GB" dirty="0"/>
          </a:p>
          <a:p>
            <a:pPr marL="171450" indent="-171450">
              <a:buFontTx/>
              <a:buChar char="-"/>
            </a:pPr>
            <a:r>
              <a:rPr lang="en-GB" dirty="0">
                <a:hlinkClick r:id="rId7" tooltip="https://unsplash.com/photos/man-and-woman-walking-near-closed-wooden-door-zmmtb3ptsre"/>
              </a:rPr>
              <a:t>https://unsplash.com/photos/man-and-woman-walking-near-closed-wooden-door-zmMtb3PtsrE</a:t>
            </a:r>
            <a:endParaRPr lang="en-GB" dirty="0"/>
          </a:p>
          <a:p>
            <a:pPr marL="171450" indent="-171450">
              <a:buFontTx/>
              <a:buChar char="-"/>
            </a:pPr>
            <a:r>
              <a:rPr lang="en-GB" dirty="0">
                <a:hlinkClick r:id="rId8" tooltip="https://unsplash.com/photos/dog-running-on-beach-during-daytime-yihlarccvd4"/>
              </a:rPr>
              <a:t>https://unsplash.com/photos/dog-running-on-beach-during-daytime-yihlaRCCvd4</a:t>
            </a:r>
            <a:endParaRPr lang="en-GB" dirty="0"/>
          </a:p>
          <a:p>
            <a:endParaRPr lang="sv-SE" noProof="0" dirty="0">
              <a:ea typeface="Calibri"/>
              <a:cs typeface="Calibri"/>
            </a:endParaRPr>
          </a:p>
        </p:txBody>
      </p:sp>
      <p:sp>
        <p:nvSpPr>
          <p:cNvPr id="4" name="Platshållare för bildnummer 3">
            <a:extLst>
              <a:ext uri="{FF2B5EF4-FFF2-40B4-BE49-F238E27FC236}">
                <a16:creationId xmlns:a16="http://schemas.microsoft.com/office/drawing/2014/main" id="{FC9B6320-14F5-5A10-E531-ECB743E602D8}"/>
              </a:ext>
            </a:extLst>
          </p:cNvPr>
          <p:cNvSpPr>
            <a:spLocks noGrp="1"/>
          </p:cNvSpPr>
          <p:nvPr>
            <p:ph type="sldNum" sz="quarter" idx="5"/>
          </p:nvPr>
        </p:nvSpPr>
        <p:spPr/>
        <p:txBody>
          <a:bodyPr/>
          <a:lstStyle/>
          <a:p>
            <a:fld id="{484F5C01-AEE6-4F91-A8B2-A6A9981AC4BF}" type="slidenum">
              <a:rPr lang="sv-FI" smtClean="0"/>
              <a:t>7</a:t>
            </a:fld>
            <a:endParaRPr lang="sv-FI"/>
          </a:p>
        </p:txBody>
      </p:sp>
    </p:spTree>
    <p:extLst>
      <p:ext uri="{BB962C8B-B14F-4D97-AF65-F5344CB8AC3E}">
        <p14:creationId xmlns:p14="http://schemas.microsoft.com/office/powerpoint/2010/main" val="1597270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cs typeface="Calibri"/>
              </a:rPr>
              <a:t>Målsättning: Reflektera och diskutera </a:t>
            </a:r>
            <a:r>
              <a:rPr lang="sv-SE" noProof="0" dirty="0">
                <a:cs typeface="Calibri"/>
              </a:rPr>
              <a:t>kring</a:t>
            </a:r>
            <a:r>
              <a:rPr lang="sv-SE" dirty="0">
                <a:cs typeface="Calibri"/>
              </a:rPr>
              <a:t> "</a:t>
            </a:r>
            <a:r>
              <a:rPr lang="sv-SE" noProof="0" dirty="0">
                <a:cs typeface="Calibri"/>
              </a:rPr>
              <a:t>Äkta eller </a:t>
            </a:r>
            <a:r>
              <a:rPr lang="sv-SE" noProof="0" dirty="0" err="1">
                <a:cs typeface="Calibri"/>
              </a:rPr>
              <a:t>fake</a:t>
            </a:r>
            <a:r>
              <a:rPr lang="sv-SE" dirty="0">
                <a:cs typeface="Calibri"/>
              </a:rPr>
              <a:t>?".</a:t>
            </a:r>
            <a:endParaRPr lang="en-US" dirty="0"/>
          </a:p>
          <a:p>
            <a:endParaRPr lang="sv-SE" dirty="0">
              <a:ea typeface="Calibri"/>
              <a:cs typeface="Calibri"/>
            </a:endParaRPr>
          </a:p>
          <a:p>
            <a:r>
              <a:rPr lang="sv-SE" dirty="0">
                <a:cs typeface="Calibri"/>
              </a:rPr>
              <a:t>Om möjligt får du gärna </a:t>
            </a:r>
            <a:r>
              <a:rPr lang="sv-SE" noProof="0" dirty="0">
                <a:cs typeface="Calibri"/>
              </a:rPr>
              <a:t>koppla diskussionen till aktuella teman</a:t>
            </a:r>
            <a:r>
              <a:rPr lang="sv-SE" dirty="0">
                <a:cs typeface="Calibri"/>
              </a:rPr>
              <a:t> – lokalt, nationellt, internationellt, sociala media-trender </a:t>
            </a:r>
            <a:r>
              <a:rPr lang="sv-SE" noProof="0" dirty="0">
                <a:cs typeface="Calibri"/>
              </a:rPr>
              <a:t>eller annat </a:t>
            </a:r>
            <a:r>
              <a:rPr lang="sv-SE" dirty="0">
                <a:cs typeface="Calibri"/>
              </a:rPr>
              <a:t>som är aktuellt för eleverna / i klassen.</a:t>
            </a:r>
            <a:endParaRPr lang="sv-SE" b="0" i="0" dirty="0">
              <a:solidFill>
                <a:srgbClr val="000000"/>
              </a:solidFill>
              <a:effectLst/>
              <a:latin typeface="Calibri"/>
              <a:ea typeface="Calibri"/>
              <a:cs typeface="Calibri"/>
            </a:endParaRPr>
          </a:p>
          <a:p>
            <a:endParaRPr lang="sv-SE" dirty="0">
              <a:solidFill>
                <a:srgbClr val="000000"/>
              </a:solidFill>
              <a:latin typeface="Calibri"/>
              <a:ea typeface="Calibri"/>
              <a:cs typeface="Calibri"/>
            </a:endParaRPr>
          </a:p>
          <a:p>
            <a:pPr fontAlgn="base"/>
            <a:r>
              <a:rPr lang="en-GB" sz="1800" b="0" i="0" u="none" strike="noStrike" dirty="0" err="1">
                <a:solidFill>
                  <a:srgbClr val="000000"/>
                </a:solidFill>
                <a:effectLst/>
                <a:latin typeface="Calibri"/>
                <a:ea typeface="Calibri"/>
                <a:cs typeface="Calibri"/>
              </a:rPr>
              <a:t>Förslag</a:t>
            </a:r>
            <a:r>
              <a:rPr lang="en-GB" sz="1800" b="0" i="0" u="none" strike="noStrike" dirty="0">
                <a:solidFill>
                  <a:srgbClr val="000000"/>
                </a:solidFill>
                <a:effectLst/>
                <a:latin typeface="Calibri"/>
                <a:ea typeface="Calibri"/>
                <a:cs typeface="Calibri"/>
              </a:rPr>
              <a:t> till </a:t>
            </a:r>
            <a:r>
              <a:rPr lang="en-GB" sz="1800" dirty="0" err="1">
                <a:solidFill>
                  <a:srgbClr val="000000"/>
                </a:solidFill>
                <a:latin typeface="Calibri"/>
                <a:ea typeface="Calibri"/>
                <a:cs typeface="Calibri"/>
              </a:rPr>
              <a:t>diskussionsfrågor</a:t>
            </a:r>
            <a:r>
              <a:rPr lang="en-GB" sz="1800" dirty="0">
                <a:solidFill>
                  <a:srgbClr val="000000"/>
                </a:solidFill>
                <a:latin typeface="Calibri"/>
                <a:ea typeface="Calibri"/>
                <a:cs typeface="Calibri"/>
              </a:rPr>
              <a:t> med</a:t>
            </a:r>
            <a:r>
              <a:rPr lang="en-GB" sz="1800" b="0" i="0" u="none" strike="noStrike" dirty="0">
                <a:solidFill>
                  <a:srgbClr val="000000"/>
                </a:solidFill>
                <a:effectLst/>
                <a:latin typeface="Calibri"/>
                <a:ea typeface="Calibri"/>
                <a:cs typeface="Calibri"/>
              </a:rPr>
              <a:t> </a:t>
            </a:r>
            <a:r>
              <a:rPr lang="en-GB" sz="1800" b="0" i="0" u="none" strike="noStrike" dirty="0" err="1">
                <a:solidFill>
                  <a:srgbClr val="000000"/>
                </a:solidFill>
                <a:effectLst/>
                <a:latin typeface="Calibri"/>
                <a:ea typeface="Calibri"/>
                <a:cs typeface="Calibri"/>
              </a:rPr>
              <a:t>eleverna</a:t>
            </a:r>
            <a:r>
              <a:rPr lang="en-GB" sz="1800" b="0" i="0" u="none" strike="noStrike" dirty="0">
                <a:solidFill>
                  <a:srgbClr val="000000"/>
                </a:solidFill>
                <a:effectLst/>
                <a:latin typeface="Calibri"/>
                <a:ea typeface="Calibri"/>
                <a:cs typeface="Calibri"/>
              </a:rPr>
              <a:t>: </a:t>
            </a:r>
            <a:r>
              <a:rPr lang="en-US" sz="1800" b="0" i="0" u="none" strike="noStrike" dirty="0">
                <a:solidFill>
                  <a:srgbClr val="444444"/>
                </a:solidFill>
                <a:effectLst/>
                <a:latin typeface="Arial"/>
                <a:cs typeface="Arial"/>
              </a:rPr>
              <a:t> </a:t>
            </a:r>
            <a:endParaRPr lang="en-US" sz="1800" dirty="0">
              <a:solidFill>
                <a:srgbClr val="444444"/>
              </a:solidFill>
              <a:latin typeface="Arial"/>
              <a:cs typeface="Arial"/>
            </a:endParaRPr>
          </a:p>
          <a:p>
            <a:pPr marL="285750" indent="-285750">
              <a:buFont typeface="Calibri"/>
              <a:buChar char="-"/>
            </a:pPr>
            <a:r>
              <a:rPr lang="sv-SE" b="0" i="0" u="none" strike="noStrike" noProof="0" dirty="0">
                <a:solidFill>
                  <a:srgbClr val="000000"/>
                </a:solidFill>
                <a:effectLst/>
                <a:latin typeface="Calibri" panose="020F0502020204030204"/>
                <a:ea typeface="Calibri" panose="020F0502020204030204"/>
                <a:cs typeface="Calibri"/>
              </a:rPr>
              <a:t>Vilka p</a:t>
            </a:r>
            <a:r>
              <a:rPr lang="sv-SE" noProof="0" dirty="0">
                <a:cs typeface="Calibri"/>
              </a:rPr>
              <a:t>ositiva och negativa sidor </a:t>
            </a:r>
            <a:r>
              <a:rPr lang="sv-SE" dirty="0">
                <a:cs typeface="Calibri"/>
              </a:rPr>
              <a:t>ser de med att kunna generera video, bild och ljud med AI?</a:t>
            </a:r>
            <a:endParaRPr lang="sv-SE" dirty="0">
              <a:ea typeface="Calibri"/>
              <a:cs typeface="Calibri"/>
            </a:endParaRPr>
          </a:p>
          <a:p>
            <a:pPr marL="285750" indent="-285750">
              <a:buFont typeface="Calibri"/>
              <a:buChar char="-"/>
            </a:pPr>
            <a:r>
              <a:rPr lang="sv-SE" dirty="0">
                <a:cs typeface="Calibri"/>
              </a:rPr>
              <a:t>Vad</a:t>
            </a:r>
            <a:r>
              <a:rPr lang="sv-SE" noProof="0" dirty="0">
                <a:cs typeface="Calibri"/>
              </a:rPr>
              <a:t> vill </a:t>
            </a:r>
            <a:r>
              <a:rPr lang="sv-SE" dirty="0">
                <a:cs typeface="Calibri"/>
              </a:rPr>
              <a:t>de</a:t>
            </a:r>
            <a:r>
              <a:rPr lang="sv-SE" noProof="0" dirty="0">
                <a:cs typeface="Calibri"/>
              </a:rPr>
              <a:t> att AI ska göra? </a:t>
            </a:r>
            <a:endParaRPr lang="sv-SE" dirty="0">
              <a:ea typeface="Calibri" panose="020F0502020204030204"/>
              <a:cs typeface="Calibri"/>
            </a:endParaRPr>
          </a:p>
          <a:p>
            <a:pPr marL="285750" indent="-285750">
              <a:buFont typeface="Calibri"/>
              <a:buChar char="-"/>
            </a:pPr>
            <a:r>
              <a:rPr lang="sv-SE" noProof="0" dirty="0">
                <a:cs typeface="Calibri"/>
              </a:rPr>
              <a:t>Vad vill </a:t>
            </a:r>
            <a:r>
              <a:rPr lang="sv-SE" dirty="0">
                <a:cs typeface="Calibri"/>
              </a:rPr>
              <a:t>de inte</a:t>
            </a:r>
            <a:r>
              <a:rPr lang="sv-SE" noProof="0" dirty="0">
                <a:cs typeface="Calibri"/>
              </a:rPr>
              <a:t> att AI ska göra? </a:t>
            </a:r>
            <a:endParaRPr lang="sv-SE" dirty="0">
              <a:cs typeface="Calibri"/>
            </a:endParaRPr>
          </a:p>
          <a:p>
            <a:pPr marL="285750" indent="-285750">
              <a:buFont typeface="Calibri"/>
              <a:buChar char="-"/>
            </a:pPr>
            <a:r>
              <a:rPr lang="sv-SE" noProof="0" dirty="0">
                <a:cs typeface="Calibri"/>
              </a:rPr>
              <a:t>Vem äger AI? </a:t>
            </a:r>
            <a:endParaRPr lang="sv-SE" noProof="0" dirty="0">
              <a:ea typeface="Calibri" panose="020F0502020204030204"/>
              <a:cs typeface="Calibri"/>
            </a:endParaRPr>
          </a:p>
          <a:p>
            <a:pPr lvl="1">
              <a:buFont typeface="Courier New" panose="020B0604020202020204" pitchFamily="34" charset="0"/>
              <a:buChar char="o"/>
            </a:pPr>
            <a:r>
              <a:rPr lang="sv-SE" dirty="0">
                <a:ea typeface="Calibri" panose="020F0502020204030204"/>
                <a:cs typeface="Calibri" panose="020F0502020204030204"/>
              </a:rPr>
              <a:t>Varifrån kommer data som används till modellerna?</a:t>
            </a:r>
          </a:p>
        </p:txBody>
      </p:sp>
      <p:sp>
        <p:nvSpPr>
          <p:cNvPr id="4" name="Slide Number Placeholder 3"/>
          <p:cNvSpPr>
            <a:spLocks noGrp="1"/>
          </p:cNvSpPr>
          <p:nvPr>
            <p:ph type="sldNum" sz="quarter" idx="5"/>
          </p:nvPr>
        </p:nvSpPr>
        <p:spPr/>
        <p:txBody>
          <a:bodyPr/>
          <a:lstStyle/>
          <a:p>
            <a:fld id="{484F5C01-AEE6-4F91-A8B2-A6A9981AC4BF}" type="slidenum">
              <a:rPr lang="en-US"/>
              <a:t>8</a:t>
            </a:fld>
            <a:endParaRPr lang="en-US"/>
          </a:p>
        </p:txBody>
      </p:sp>
    </p:spTree>
    <p:extLst>
      <p:ext uri="{BB962C8B-B14F-4D97-AF65-F5344CB8AC3E}">
        <p14:creationId xmlns:p14="http://schemas.microsoft.com/office/powerpoint/2010/main" val="1091653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322C7-B969-638C-925F-83C30A3EF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C9C61-6313-90BF-111C-D703647C8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8EC8D9-B345-CF25-2F7E-2B5393433EB5}"/>
              </a:ext>
            </a:extLst>
          </p:cNvPr>
          <p:cNvSpPr>
            <a:spLocks noGrp="1"/>
          </p:cNvSpPr>
          <p:nvPr>
            <p:ph type="body" idx="1"/>
          </p:nvPr>
        </p:nvSpPr>
        <p:spPr/>
        <p:txBody>
          <a:bodyPr/>
          <a:lstStyle/>
          <a:p>
            <a:pPr>
              <a:defRPr/>
            </a:pPr>
            <a:r>
              <a:rPr lang="sv-SE" sz="1800" dirty="0">
                <a:solidFill>
                  <a:srgbClr val="000000"/>
                </a:solidFill>
                <a:latin typeface="Calibri"/>
                <a:ea typeface="Calibri"/>
                <a:cs typeface="Calibri"/>
              </a:rPr>
              <a:t>Målsättning.</a:t>
            </a:r>
            <a:r>
              <a:rPr lang="sv-SE" sz="1800" b="0" i="0" dirty="0">
                <a:solidFill>
                  <a:srgbClr val="000000"/>
                </a:solidFill>
                <a:effectLst/>
                <a:latin typeface="Calibri"/>
                <a:ea typeface="Calibri"/>
                <a:cs typeface="Calibri"/>
              </a:rPr>
              <a:t> </a:t>
            </a:r>
            <a:r>
              <a:rPr lang="sv-SE" sz="1800" dirty="0">
                <a:solidFill>
                  <a:srgbClr val="000000"/>
                </a:solidFill>
                <a:latin typeface="Calibri"/>
                <a:ea typeface="Calibri"/>
                <a:cs typeface="Calibri"/>
              </a:rPr>
              <a:t>Fundera</a:t>
            </a:r>
            <a:r>
              <a:rPr lang="sv-SE" sz="1800" b="0" i="0" dirty="0">
                <a:solidFill>
                  <a:srgbClr val="000000"/>
                </a:solidFill>
                <a:effectLst/>
                <a:latin typeface="Calibri"/>
                <a:ea typeface="Calibri"/>
                <a:cs typeface="Calibri"/>
              </a:rPr>
              <a:t> kring representation och snedvridning i AI och vilka konsekvenser det får. </a:t>
            </a:r>
            <a:endParaRPr lang="sv-SE">
              <a:solidFill>
                <a:srgbClr val="000000"/>
              </a:solidFill>
              <a:latin typeface="Calibri"/>
              <a:ea typeface="Calibri"/>
              <a:cs typeface="Calibri"/>
            </a:endParaRPr>
          </a:p>
          <a:p>
            <a:pPr>
              <a:defRPr/>
            </a:pPr>
            <a:endParaRPr lang="sv-SE" sz="1800" dirty="0">
              <a:solidFill>
                <a:srgbClr val="000000"/>
              </a:solidFill>
              <a:latin typeface="Calibri"/>
              <a:ea typeface="Calibri"/>
              <a:cs typeface="Calibri"/>
            </a:endParaRPr>
          </a:p>
          <a:p>
            <a:pPr>
              <a:defRPr/>
            </a:pPr>
            <a:r>
              <a:rPr lang="sv-SE" sz="1800" dirty="0">
                <a:solidFill>
                  <a:srgbClr val="000000"/>
                </a:solidFill>
                <a:latin typeface="Calibri"/>
                <a:ea typeface="Calibri"/>
                <a:cs typeface="Calibri"/>
              </a:rPr>
              <a:t>Aktiviteten bygger på att </a:t>
            </a:r>
            <a:r>
              <a:rPr lang="sv-SE" dirty="0">
                <a:solidFill>
                  <a:srgbClr val="000000"/>
                </a:solidFill>
                <a:latin typeface="Calibri"/>
                <a:ea typeface="Calibri"/>
                <a:cs typeface="Calibri"/>
              </a:rPr>
              <a:t>be</a:t>
            </a:r>
            <a:r>
              <a:rPr lang="sv-SE" dirty="0">
                <a:solidFill>
                  <a:srgbClr val="000000"/>
                </a:solidFill>
              </a:rPr>
              <a:t> en bildgenererande AI-tjänst skapa en bild av en finländsk lågstadieklass, eller något annat som klassen väljer. Det behöver dock vara en bild som eleverna själva kan relatera till och känna sig igen i. </a:t>
            </a:r>
          </a:p>
          <a:p>
            <a:pPr>
              <a:defRPr/>
            </a:pPr>
            <a:endParaRPr lang="sv-SE" dirty="0">
              <a:solidFill>
                <a:srgbClr val="000000"/>
              </a:solidFill>
            </a:endParaRPr>
          </a:p>
          <a:p>
            <a:pPr>
              <a:defRPr/>
            </a:pPr>
            <a:r>
              <a:rPr lang="sv-SE" dirty="0">
                <a:solidFill>
                  <a:srgbClr val="000000"/>
                </a:solidFill>
              </a:rPr>
              <a:t>Det går också bra att använda bilden ovan, som genererats med </a:t>
            </a:r>
            <a:r>
              <a:rPr lang="sv-SE" dirty="0" err="1">
                <a:solidFill>
                  <a:srgbClr val="000000"/>
                </a:solidFill>
              </a:rPr>
              <a:t>prompte</a:t>
            </a:r>
            <a:r>
              <a:rPr lang="sv-SE" dirty="0">
                <a:solidFill>
                  <a:srgbClr val="000000"/>
                </a:solidFill>
              </a:rPr>
              <a:t> "Skapa en realistisk bild av ett klassrum i en finländsk årskurs 3-6 med lärare och elever".</a:t>
            </a:r>
            <a:endParaRPr lang="sv-SE">
              <a:solidFill>
                <a:srgbClr val="000000"/>
              </a:solidFill>
              <a:ea typeface="Calibri"/>
              <a:cs typeface="Calibri"/>
            </a:endParaRPr>
          </a:p>
          <a:p>
            <a:pPr>
              <a:defRPr/>
            </a:pPr>
            <a:endParaRPr lang="sv-SE" dirty="0">
              <a:solidFill>
                <a:srgbClr val="000000"/>
              </a:solidFill>
            </a:endParaRPr>
          </a:p>
          <a:p>
            <a:pPr>
              <a:defRPr/>
            </a:pPr>
            <a:r>
              <a:rPr lang="sv-SE" dirty="0">
                <a:solidFill>
                  <a:srgbClr val="000000"/>
                </a:solidFill>
              </a:rPr>
              <a:t>Om ni vill generera egna bilder kan ni tillsammans komma överens om en lämplig prompt, t.ex. för att avbilda en finländsk familj. Om eleverna själva har tillgång till bildgenererande verktyg kan ett alternativ vara att låta dem generera bilder själva utifrån en gemensam prompt. Genom att relatera till bilden ska eleverna resonera hur de upplever bilden och hur väl den motsvarar deras erfarenheter av klassrummet (i detta fall).</a:t>
            </a:r>
            <a:endParaRPr lang="sv-SE" dirty="0">
              <a:solidFill>
                <a:srgbClr val="000000"/>
              </a:solidFill>
              <a:ea typeface="Calibri" panose="020F0502020204030204"/>
              <a:cs typeface="Calibri" panose="020F0502020204030204"/>
            </a:endParaRPr>
          </a:p>
          <a:p>
            <a:pPr>
              <a:defRPr/>
            </a:pPr>
            <a:endParaRPr lang="sv-SE" dirty="0">
              <a:solidFill>
                <a:srgbClr val="000000"/>
              </a:solidFill>
            </a:endParaRPr>
          </a:p>
          <a:p>
            <a:pPr>
              <a:defRPr/>
            </a:pPr>
            <a:r>
              <a:rPr lang="sv-SE" dirty="0">
                <a:solidFill>
                  <a:srgbClr val="000000"/>
                </a:solidFill>
              </a:rPr>
              <a:t>Styr gärna diskussionen (om den inte går dit naturligt) till AI-genererad representation i allmänhet. </a:t>
            </a:r>
            <a:endParaRPr lang="sv-SE">
              <a:solidFill>
                <a:srgbClr val="000000"/>
              </a:solidFill>
              <a:ea typeface="Calibri" panose="020F0502020204030204"/>
              <a:cs typeface="Calibri" panose="020F0502020204030204"/>
            </a:endParaRPr>
          </a:p>
          <a:p>
            <a:pPr marL="285750">
              <a:buFont typeface="Calibri"/>
              <a:buChar char="-"/>
              <a:defRPr/>
            </a:pPr>
            <a:endParaRPr lang="sv-SE" dirty="0">
              <a:solidFill>
                <a:srgbClr val="000000"/>
              </a:solidFill>
              <a:ea typeface="Calibri" panose="020F0502020204030204"/>
              <a:cs typeface="Calibri" panose="020F0502020204030204"/>
            </a:endParaRPr>
          </a:p>
          <a:p>
            <a:pPr>
              <a:defRPr/>
            </a:pPr>
            <a:r>
              <a:rPr lang="sv-SE" dirty="0">
                <a:solidFill>
                  <a:srgbClr val="000000"/>
                </a:solidFill>
              </a:rPr>
              <a:t>Förslag på diskussionsfrågor: </a:t>
            </a:r>
            <a:endParaRPr lang="sv-SE">
              <a:solidFill>
                <a:srgbClr val="000000"/>
              </a:solidFill>
            </a:endParaRPr>
          </a:p>
          <a:p>
            <a:pPr marL="285750" indent="-285750">
              <a:buFont typeface="Calibri"/>
              <a:buChar char="-"/>
              <a:defRPr/>
            </a:pPr>
            <a:r>
              <a:rPr lang="sv-SE" dirty="0">
                <a:solidFill>
                  <a:srgbClr val="000000"/>
                </a:solidFill>
              </a:rPr>
              <a:t>Vad föreställer bilden? </a:t>
            </a:r>
          </a:p>
          <a:p>
            <a:pPr marL="285750" indent="-285750">
              <a:buFont typeface="Calibri"/>
              <a:buChar char="-"/>
              <a:defRPr/>
            </a:pPr>
            <a:r>
              <a:rPr lang="sv-SE" dirty="0">
                <a:solidFill>
                  <a:srgbClr val="000000"/>
                </a:solidFill>
              </a:rPr>
              <a:t>Känner vi igen oss i bilden? </a:t>
            </a:r>
            <a:endParaRPr lang="sv-SE" dirty="0">
              <a:solidFill>
                <a:srgbClr val="000000"/>
              </a:solidFill>
              <a:ea typeface="Calibri" panose="020F0502020204030204"/>
              <a:cs typeface="Calibri" panose="020F0502020204030204"/>
            </a:endParaRPr>
          </a:p>
          <a:p>
            <a:pPr marL="285750" indent="-285750">
              <a:buFont typeface="Calibri"/>
              <a:buChar char="-"/>
              <a:defRPr/>
            </a:pPr>
            <a:r>
              <a:rPr lang="sv-SE" dirty="0">
                <a:solidFill>
                  <a:srgbClr val="000000"/>
                </a:solidFill>
              </a:rPr>
              <a:t>Vilka fel eller problem ser ni? Varför tror ni att de kommit med i bilden?</a:t>
            </a:r>
            <a:endParaRPr lang="sv-SE" dirty="0">
              <a:ea typeface="Calibri" panose="020F0502020204030204"/>
              <a:cs typeface="Calibri" panose="020F0502020204030204"/>
            </a:endParaRPr>
          </a:p>
          <a:p>
            <a:pPr>
              <a:defRPr/>
            </a:pPr>
            <a:endParaRPr lang="sv-SE" sz="1800" dirty="0">
              <a:solidFill>
                <a:srgbClr val="000000"/>
              </a:solidFill>
              <a:ea typeface="Calibri" panose="020F0502020204030204"/>
              <a:cs typeface="Calibri" panose="020F0502020204030204"/>
            </a:endParaRPr>
          </a:p>
          <a:p>
            <a:pPr marL="742950" marR="0" lvl="1" indent="-285750" algn="l" defTabSz="914400">
              <a:lnSpc>
                <a:spcPct val="100000"/>
              </a:lnSpc>
              <a:spcBef>
                <a:spcPts val="0"/>
              </a:spcBef>
              <a:spcAft>
                <a:spcPts val="0"/>
              </a:spcAft>
              <a:buClrTx/>
              <a:buSzTx/>
              <a:buFont typeface="Courier New" panose="020B0604020202020204" pitchFamily="34" charset="0"/>
              <a:buChar char="o"/>
              <a:tabLst/>
              <a:defRPr/>
            </a:pPr>
            <a:r>
              <a:rPr lang="sv-SE" sz="1800" b="0" i="0" dirty="0">
                <a:solidFill>
                  <a:srgbClr val="000000"/>
                </a:solidFill>
                <a:effectLst/>
                <a:latin typeface="Calibri"/>
                <a:ea typeface="Calibri"/>
                <a:cs typeface="Calibri"/>
              </a:rPr>
              <a:t>Vad händer om skolklasser i andra länder söker på samma sak som oss?</a:t>
            </a:r>
            <a:endParaRPr lang="sv-SE" b="0" i="0">
              <a:solidFill>
                <a:srgbClr val="000000"/>
              </a:solidFill>
              <a:effectLst/>
              <a:latin typeface="Calibri"/>
              <a:ea typeface="Calibri"/>
              <a:cs typeface="Calibri"/>
            </a:endParaRPr>
          </a:p>
          <a:p>
            <a:pPr marL="742950" lvl="1" indent="-285750">
              <a:buFont typeface="Courier New" panose="020B0604020202020204" pitchFamily="34" charset="0"/>
              <a:buChar char="o"/>
              <a:defRPr/>
            </a:pPr>
            <a:r>
              <a:rPr lang="sv-SE" sz="1800" dirty="0">
                <a:latin typeface="Calibri"/>
                <a:ea typeface="Calibri"/>
                <a:cs typeface="Calibri"/>
              </a:rPr>
              <a:t>Hur skulle det kännas om andra länder utgick från den här bilden när de tänker på oss?</a:t>
            </a:r>
          </a:p>
        </p:txBody>
      </p:sp>
      <p:sp>
        <p:nvSpPr>
          <p:cNvPr id="4" name="Slide Number Placeholder 3">
            <a:extLst>
              <a:ext uri="{FF2B5EF4-FFF2-40B4-BE49-F238E27FC236}">
                <a16:creationId xmlns:a16="http://schemas.microsoft.com/office/drawing/2014/main" id="{3ED8A148-789F-8F5A-3B58-9631D03DD0DF}"/>
              </a:ext>
            </a:extLst>
          </p:cNvPr>
          <p:cNvSpPr>
            <a:spLocks noGrp="1"/>
          </p:cNvSpPr>
          <p:nvPr>
            <p:ph type="sldNum" sz="quarter" idx="5"/>
          </p:nvPr>
        </p:nvSpPr>
        <p:spPr/>
        <p:txBody>
          <a:bodyPr/>
          <a:lstStyle/>
          <a:p>
            <a:fld id="{484F5C01-AEE6-4F91-A8B2-A6A9981AC4BF}" type="slidenum">
              <a:t>9</a:t>
            </a:fld>
            <a:endParaRPr lang="en-US"/>
          </a:p>
        </p:txBody>
      </p:sp>
    </p:spTree>
    <p:extLst>
      <p:ext uri="{BB962C8B-B14F-4D97-AF65-F5344CB8AC3E}">
        <p14:creationId xmlns:p14="http://schemas.microsoft.com/office/powerpoint/2010/main" val="360048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hyperlink" Target="https://creativecommons.org/licenses/by-nc-sa/4.0/?ref=chooser-v1"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5.wdp"/><Relationship Id="rId7"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41.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A27D662-FC95-52E5-7B2B-358EFAB167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4531"/>
            <a:ext cx="18397923" cy="10484053"/>
          </a:xfrm>
          <a:prstGeom prst="rect">
            <a:avLst/>
          </a:prstGeom>
        </p:spPr>
      </p:pic>
      <p:sp>
        <p:nvSpPr>
          <p:cNvPr id="3" name="Rektangel 2">
            <a:extLst>
              <a:ext uri="{FF2B5EF4-FFF2-40B4-BE49-F238E27FC236}">
                <a16:creationId xmlns:a16="http://schemas.microsoft.com/office/drawing/2014/main" id="{143C8D8F-FF7C-3605-27DD-3AC4C970AA72}"/>
              </a:ext>
            </a:extLst>
          </p:cNvPr>
          <p:cNvSpPr/>
          <p:nvPr/>
        </p:nvSpPr>
        <p:spPr>
          <a:xfrm>
            <a:off x="13321" y="0"/>
            <a:ext cx="18384601" cy="10484053"/>
          </a:xfrm>
          <a:prstGeom prst="rect">
            <a:avLst/>
          </a:prstGeom>
          <a:solidFill>
            <a:schemeClr val="tx1">
              <a:alpha val="3201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4" name="Freeform 5">
            <a:extLst>
              <a:ext uri="{FF2B5EF4-FFF2-40B4-BE49-F238E27FC236}">
                <a16:creationId xmlns:a16="http://schemas.microsoft.com/office/drawing/2014/main" id="{379FD968-1739-AC16-530D-CF1CA6935E08}"/>
              </a:ext>
            </a:extLst>
          </p:cNvPr>
          <p:cNvSpPr/>
          <p:nvPr/>
        </p:nvSpPr>
        <p:spPr>
          <a:xfrm>
            <a:off x="7008620" y="8352428"/>
            <a:ext cx="3281189" cy="1095097"/>
          </a:xfrm>
          <a:custGeom>
            <a:avLst/>
            <a:gdLst/>
            <a:ahLst/>
            <a:cxnLst/>
            <a:rect l="l" t="t" r="r" b="b"/>
            <a:pathLst>
              <a:path w="3281189" h="1095097">
                <a:moveTo>
                  <a:pt x="0" y="0"/>
                </a:moveTo>
                <a:lnTo>
                  <a:pt x="3281190" y="0"/>
                </a:lnTo>
                <a:lnTo>
                  <a:pt x="3281190" y="1095097"/>
                </a:lnTo>
                <a:lnTo>
                  <a:pt x="0" y="1095097"/>
                </a:lnTo>
                <a:lnTo>
                  <a:pt x="0" y="0"/>
                </a:lnTo>
                <a:close/>
              </a:path>
            </a:pathLst>
          </a:custGeom>
          <a:blipFill>
            <a:blip r:embed="rId4"/>
            <a:stretch>
              <a:fillRect/>
            </a:stretch>
          </a:blipFill>
        </p:spPr>
        <p:txBody>
          <a:bodyPr/>
          <a:lstStyle/>
          <a:p>
            <a:endParaRPr lang="sv-FI"/>
          </a:p>
        </p:txBody>
      </p:sp>
      <p:sp>
        <p:nvSpPr>
          <p:cNvPr id="5" name="Freeform 6">
            <a:extLst>
              <a:ext uri="{FF2B5EF4-FFF2-40B4-BE49-F238E27FC236}">
                <a16:creationId xmlns:a16="http://schemas.microsoft.com/office/drawing/2014/main" id="{C534D5BE-F294-2299-760C-DFA728F074AF}"/>
              </a:ext>
            </a:extLst>
          </p:cNvPr>
          <p:cNvSpPr/>
          <p:nvPr/>
        </p:nvSpPr>
        <p:spPr>
          <a:xfrm>
            <a:off x="11291911" y="8504695"/>
            <a:ext cx="3040625" cy="790562"/>
          </a:xfrm>
          <a:custGeom>
            <a:avLst/>
            <a:gdLst/>
            <a:ahLst/>
            <a:cxnLst/>
            <a:rect l="l" t="t" r="r" b="b"/>
            <a:pathLst>
              <a:path w="3040625" h="790562">
                <a:moveTo>
                  <a:pt x="0" y="0"/>
                </a:moveTo>
                <a:lnTo>
                  <a:pt x="3040625" y="0"/>
                </a:lnTo>
                <a:lnTo>
                  <a:pt x="3040625" y="790562"/>
                </a:lnTo>
                <a:lnTo>
                  <a:pt x="0" y="790562"/>
                </a:lnTo>
                <a:lnTo>
                  <a:pt x="0" y="0"/>
                </a:lnTo>
                <a:close/>
              </a:path>
            </a:pathLst>
          </a:custGeom>
          <a:blipFill>
            <a:blip r:embed="rId5"/>
            <a:stretch>
              <a:fillRect/>
            </a:stretch>
          </a:blipFill>
        </p:spPr>
        <p:txBody>
          <a:bodyPr/>
          <a:lstStyle/>
          <a:p>
            <a:endParaRPr lang="sv-FI"/>
          </a:p>
        </p:txBody>
      </p:sp>
      <p:sp>
        <p:nvSpPr>
          <p:cNvPr id="6" name="Freeform 7">
            <a:extLst>
              <a:ext uri="{FF2B5EF4-FFF2-40B4-BE49-F238E27FC236}">
                <a16:creationId xmlns:a16="http://schemas.microsoft.com/office/drawing/2014/main" id="{2E8A5BCA-219B-38BA-E6D2-D7B6CA41D20B}"/>
              </a:ext>
            </a:extLst>
          </p:cNvPr>
          <p:cNvSpPr/>
          <p:nvPr/>
        </p:nvSpPr>
        <p:spPr>
          <a:xfrm>
            <a:off x="4066894" y="8329068"/>
            <a:ext cx="2100119" cy="966189"/>
          </a:xfrm>
          <a:custGeom>
            <a:avLst/>
            <a:gdLst/>
            <a:ahLst/>
            <a:cxnLst/>
            <a:rect l="l" t="t" r="r" b="b"/>
            <a:pathLst>
              <a:path w="2100119" h="966189">
                <a:moveTo>
                  <a:pt x="0" y="0"/>
                </a:moveTo>
                <a:lnTo>
                  <a:pt x="2100119" y="0"/>
                </a:lnTo>
                <a:lnTo>
                  <a:pt x="2100119" y="966189"/>
                </a:lnTo>
                <a:lnTo>
                  <a:pt x="0" y="966189"/>
                </a:lnTo>
                <a:lnTo>
                  <a:pt x="0" y="0"/>
                </a:lnTo>
                <a:close/>
              </a:path>
            </a:pathLst>
          </a:custGeom>
          <a:blipFill>
            <a:blip r:embed="rId6"/>
            <a:stretch>
              <a:fillRect/>
            </a:stretch>
          </a:blipFill>
        </p:spPr>
        <p:txBody>
          <a:bodyPr/>
          <a:lstStyle/>
          <a:p>
            <a:endParaRPr lang="sv-FI"/>
          </a:p>
        </p:txBody>
      </p:sp>
      <p:sp>
        <p:nvSpPr>
          <p:cNvPr id="7" name="TextBox 8">
            <a:extLst>
              <a:ext uri="{FF2B5EF4-FFF2-40B4-BE49-F238E27FC236}">
                <a16:creationId xmlns:a16="http://schemas.microsoft.com/office/drawing/2014/main" id="{F48071A8-0FB6-8770-B2E8-D72B91917F14}"/>
              </a:ext>
            </a:extLst>
          </p:cNvPr>
          <p:cNvSpPr txBox="1"/>
          <p:nvPr/>
        </p:nvSpPr>
        <p:spPr>
          <a:xfrm>
            <a:off x="15118564" y="317354"/>
            <a:ext cx="2815767" cy="461280"/>
          </a:xfrm>
          <a:prstGeom prst="rect">
            <a:avLst/>
          </a:prstGeom>
        </p:spPr>
        <p:txBody>
          <a:bodyPr lIns="0" tIns="0" rIns="0" bIns="0" rtlCol="0" anchor="t">
            <a:spAutoFit/>
          </a:bodyPr>
          <a:lstStyle/>
          <a:p>
            <a:pPr algn="r">
              <a:lnSpc>
                <a:spcPts val="3872"/>
              </a:lnSpc>
            </a:pPr>
            <a:r>
              <a:rPr lang="en-US" sz="2800">
                <a:solidFill>
                  <a:srgbClr val="FDF8F3"/>
                </a:solidFill>
                <a:latin typeface="Futura Medium" panose="020B0602020204020303" pitchFamily="34" charset="-79"/>
                <a:ea typeface="Hero"/>
                <a:cs typeface="Futura Medium" panose="020B0602020204020303" pitchFamily="34" charset="-79"/>
                <a:sym typeface="Hero"/>
              </a:rPr>
              <a:t>AILIT.FI</a:t>
            </a:r>
          </a:p>
        </p:txBody>
      </p:sp>
      <p:pic>
        <p:nvPicPr>
          <p:cNvPr id="8" name="Bildobjekt 7">
            <a:extLst>
              <a:ext uri="{FF2B5EF4-FFF2-40B4-BE49-F238E27FC236}">
                <a16:creationId xmlns:a16="http://schemas.microsoft.com/office/drawing/2014/main" id="{2B5CFA87-2D48-2D0C-2474-44579ECE0B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25083" y="991743"/>
            <a:ext cx="9173013" cy="5159820"/>
          </a:xfrm>
          <a:prstGeom prst="rect">
            <a:avLst/>
          </a:prstGeom>
        </p:spPr>
      </p:pic>
      <p:pic>
        <p:nvPicPr>
          <p:cNvPr id="9" name="Bildobjekt 8" descr="En bild som visar svart, skärmbild, design&#10;&#10;Automatiskt genererad beskrivning">
            <a:extLst>
              <a:ext uri="{FF2B5EF4-FFF2-40B4-BE49-F238E27FC236}">
                <a16:creationId xmlns:a16="http://schemas.microsoft.com/office/drawing/2014/main" id="{8AD3BD02-F85F-F0E5-8C56-CA988A0276EA}"/>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678032" y="5927672"/>
            <a:ext cx="4613879" cy="1484310"/>
          </a:xfrm>
          <a:prstGeom prst="rect">
            <a:avLst/>
          </a:prstGeom>
        </p:spPr>
      </p:pic>
      <p:pic>
        <p:nvPicPr>
          <p:cNvPr id="10" name="Bildobjekt 9" descr="En bild som visar skiss, linjeritning, konst&#10;&#10;Automatiskt genererad beskrivning">
            <a:extLst>
              <a:ext uri="{FF2B5EF4-FFF2-40B4-BE49-F238E27FC236}">
                <a16:creationId xmlns:a16="http://schemas.microsoft.com/office/drawing/2014/main" id="{A92F80FF-89FE-784D-725F-3E61E9C4E5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433631">
            <a:off x="14190473" y="1060101"/>
            <a:ext cx="6027320" cy="3390368"/>
          </a:xfrm>
          <a:prstGeom prst="rect">
            <a:avLst/>
          </a:prstGeom>
        </p:spPr>
      </p:pic>
      <p:pic>
        <p:nvPicPr>
          <p:cNvPr id="11" name="Bildobjekt 10">
            <a:extLst>
              <a:ext uri="{FF2B5EF4-FFF2-40B4-BE49-F238E27FC236}">
                <a16:creationId xmlns:a16="http://schemas.microsoft.com/office/drawing/2014/main" id="{0080A15C-3C7B-1093-82EB-3B6E2B23B39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1396898">
            <a:off x="-635819" y="3545107"/>
            <a:ext cx="2405602" cy="4107864"/>
          </a:xfrm>
          <a:prstGeom prst="rect">
            <a:avLst/>
          </a:prstGeom>
        </p:spPr>
      </p:pic>
      <p:sp>
        <p:nvSpPr>
          <p:cNvPr id="12" name="TextBox 1">
            <a:extLst>
              <a:ext uri="{FF2B5EF4-FFF2-40B4-BE49-F238E27FC236}">
                <a16:creationId xmlns:a16="http://schemas.microsoft.com/office/drawing/2014/main" id="{66624D34-7862-0655-16DC-03B9565D8913}"/>
              </a:ext>
            </a:extLst>
          </p:cNvPr>
          <p:cNvSpPr txBox="1"/>
          <p:nvPr/>
        </p:nvSpPr>
        <p:spPr>
          <a:xfrm>
            <a:off x="6348664" y="9908005"/>
            <a:ext cx="601177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FI">
                <a:solidFill>
                  <a:schemeClr val="bg1"/>
                </a:solidFill>
              </a:rPr>
              <a:t>Materialet lanseras under </a:t>
            </a:r>
            <a:r>
              <a:rPr lang="sv-FI" err="1">
                <a:solidFill>
                  <a:schemeClr val="bg1"/>
                </a:solidFill>
              </a:rPr>
              <a:t>Creative</a:t>
            </a:r>
            <a:r>
              <a:rPr lang="sv-FI">
                <a:solidFill>
                  <a:schemeClr val="bg1"/>
                </a:solidFill>
              </a:rPr>
              <a:t> </a:t>
            </a:r>
            <a:r>
              <a:rPr lang="sv-FI" err="1">
                <a:solidFill>
                  <a:schemeClr val="bg1"/>
                </a:solidFill>
              </a:rPr>
              <a:t>Commons</a:t>
            </a:r>
            <a:r>
              <a:rPr lang="sv-FI">
                <a:solidFill>
                  <a:schemeClr val="bg1"/>
                </a:solidFill>
              </a:rPr>
              <a:t> </a:t>
            </a:r>
            <a:r>
              <a:rPr lang="sv-FI" u="sng">
                <a:solidFill>
                  <a:schemeClr val="bg1"/>
                </a:solidFill>
                <a:ea typeface="Calibri"/>
                <a:cs typeface="Calibri"/>
                <a:hlinkClick r:id="rId12">
                  <a:extLst>
                    <a:ext uri="{A12FA001-AC4F-418D-AE19-62706E023703}">
                      <ahyp:hlinkClr xmlns:ahyp="http://schemas.microsoft.com/office/drawing/2018/hyperlinkcolor" val="tx"/>
                    </a:ext>
                  </a:extLst>
                </a:hlinkClick>
              </a:rPr>
              <a:t>CC BY-NC-SA 4.0 </a:t>
            </a:r>
            <a:endParaRPr lang="en-GB">
              <a:solidFill>
                <a:schemeClr val="bg1"/>
              </a:solidFill>
              <a:ea typeface="Calibri"/>
              <a:cs typeface="Calibri"/>
              <a:hlinkClick r:id="rId1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52440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a:extLst>
            <a:ext uri="{FF2B5EF4-FFF2-40B4-BE49-F238E27FC236}">
              <a16:creationId xmlns:a16="http://schemas.microsoft.com/office/drawing/2014/main" id="{E78AE2FB-4F10-3EF9-93A9-98AF76FC0F7C}"/>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44FD7193-17A8-98D1-AFC9-8EC071C7CD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5"/>
            <a:ext cx="18423177" cy="10286308"/>
          </a:xfrm>
          <a:prstGeom prst="rect">
            <a:avLst/>
          </a:prstGeom>
        </p:spPr>
      </p:pic>
      <p:sp>
        <p:nvSpPr>
          <p:cNvPr id="6" name="Rektangel 5">
            <a:extLst>
              <a:ext uri="{FF2B5EF4-FFF2-40B4-BE49-F238E27FC236}">
                <a16:creationId xmlns:a16="http://schemas.microsoft.com/office/drawing/2014/main" id="{CCA40FFB-A2C6-1DFA-61AA-072C7318933F}"/>
              </a:ext>
            </a:extLst>
          </p:cNvPr>
          <p:cNvSpPr/>
          <p:nvPr/>
        </p:nvSpPr>
        <p:spPr>
          <a:xfrm>
            <a:off x="0" y="1907"/>
            <a:ext cx="18423177" cy="10285093"/>
          </a:xfrm>
          <a:prstGeom prst="rect">
            <a:avLst/>
          </a:prstGeom>
          <a:solidFill>
            <a:schemeClr val="tx1">
              <a:alpha val="320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7" name="TextBox 8">
            <a:extLst>
              <a:ext uri="{FF2B5EF4-FFF2-40B4-BE49-F238E27FC236}">
                <a16:creationId xmlns:a16="http://schemas.microsoft.com/office/drawing/2014/main" id="{550379F0-AF77-8640-78CD-3E940B9CC9D8}"/>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20" name="Rectangle 19">
            <a:extLst>
              <a:ext uri="{FF2B5EF4-FFF2-40B4-BE49-F238E27FC236}">
                <a16:creationId xmlns:a16="http://schemas.microsoft.com/office/drawing/2014/main" id="{8608768C-53AA-761D-827E-E86C60EB419C}"/>
              </a:ext>
            </a:extLst>
          </p:cNvPr>
          <p:cNvSpPr/>
          <p:nvPr/>
        </p:nvSpPr>
        <p:spPr>
          <a:xfrm>
            <a:off x="985085" y="1099876"/>
            <a:ext cx="16432161" cy="7982343"/>
          </a:xfrm>
          <a:custGeom>
            <a:avLst/>
            <a:gdLst>
              <a:gd name="connsiteX0" fmla="*/ 0 w 16432161"/>
              <a:gd name="connsiteY0" fmla="*/ 0 h 7982343"/>
              <a:gd name="connsiteX1" fmla="*/ 684673 w 16432161"/>
              <a:gd name="connsiteY1" fmla="*/ 0 h 7982343"/>
              <a:gd name="connsiteX2" fmla="*/ 876382 w 16432161"/>
              <a:gd name="connsiteY2" fmla="*/ 0 h 7982343"/>
              <a:gd name="connsiteX3" fmla="*/ 1561055 w 16432161"/>
              <a:gd name="connsiteY3" fmla="*/ 0 h 7982343"/>
              <a:gd name="connsiteX4" fmla="*/ 1917085 w 16432161"/>
              <a:gd name="connsiteY4" fmla="*/ 0 h 7982343"/>
              <a:gd name="connsiteX5" fmla="*/ 2273116 w 16432161"/>
              <a:gd name="connsiteY5" fmla="*/ 0 h 7982343"/>
              <a:gd name="connsiteX6" fmla="*/ 2629146 w 16432161"/>
              <a:gd name="connsiteY6" fmla="*/ 0 h 7982343"/>
              <a:gd name="connsiteX7" fmla="*/ 2985176 w 16432161"/>
              <a:gd name="connsiteY7" fmla="*/ 0 h 7982343"/>
              <a:gd name="connsiteX8" fmla="*/ 3505528 w 16432161"/>
              <a:gd name="connsiteY8" fmla="*/ 0 h 7982343"/>
              <a:gd name="connsiteX9" fmla="*/ 3861558 w 16432161"/>
              <a:gd name="connsiteY9" fmla="*/ 0 h 7982343"/>
              <a:gd name="connsiteX10" fmla="*/ 4381910 w 16432161"/>
              <a:gd name="connsiteY10" fmla="*/ 0 h 7982343"/>
              <a:gd name="connsiteX11" fmla="*/ 5230905 w 16432161"/>
              <a:gd name="connsiteY11" fmla="*/ 0 h 7982343"/>
              <a:gd name="connsiteX12" fmla="*/ 5586935 w 16432161"/>
              <a:gd name="connsiteY12" fmla="*/ 0 h 7982343"/>
              <a:gd name="connsiteX13" fmla="*/ 5778643 w 16432161"/>
              <a:gd name="connsiteY13" fmla="*/ 0 h 7982343"/>
              <a:gd name="connsiteX14" fmla="*/ 6791960 w 16432161"/>
              <a:gd name="connsiteY14" fmla="*/ 0 h 7982343"/>
              <a:gd name="connsiteX15" fmla="*/ 6983668 w 16432161"/>
              <a:gd name="connsiteY15" fmla="*/ 0 h 7982343"/>
              <a:gd name="connsiteX16" fmla="*/ 7668342 w 16432161"/>
              <a:gd name="connsiteY16" fmla="*/ 0 h 7982343"/>
              <a:gd name="connsiteX17" fmla="*/ 7860050 w 16432161"/>
              <a:gd name="connsiteY17" fmla="*/ 0 h 7982343"/>
              <a:gd name="connsiteX18" fmla="*/ 8709045 w 16432161"/>
              <a:gd name="connsiteY18" fmla="*/ 0 h 7982343"/>
              <a:gd name="connsiteX19" fmla="*/ 9393719 w 16432161"/>
              <a:gd name="connsiteY19" fmla="*/ 0 h 7982343"/>
              <a:gd name="connsiteX20" fmla="*/ 10242714 w 16432161"/>
              <a:gd name="connsiteY20" fmla="*/ 0 h 7982343"/>
              <a:gd name="connsiteX21" fmla="*/ 10927387 w 16432161"/>
              <a:gd name="connsiteY21" fmla="*/ 0 h 7982343"/>
              <a:gd name="connsiteX22" fmla="*/ 11776382 w 16432161"/>
              <a:gd name="connsiteY22" fmla="*/ 0 h 7982343"/>
              <a:gd name="connsiteX23" fmla="*/ 12625377 w 16432161"/>
              <a:gd name="connsiteY23" fmla="*/ 0 h 7982343"/>
              <a:gd name="connsiteX24" fmla="*/ 13638694 w 16432161"/>
              <a:gd name="connsiteY24" fmla="*/ 0 h 7982343"/>
              <a:gd name="connsiteX25" fmla="*/ 13830402 w 16432161"/>
              <a:gd name="connsiteY25" fmla="*/ 0 h 7982343"/>
              <a:gd name="connsiteX26" fmla="*/ 14022111 w 16432161"/>
              <a:gd name="connsiteY26" fmla="*/ 0 h 7982343"/>
              <a:gd name="connsiteX27" fmla="*/ 15035427 w 16432161"/>
              <a:gd name="connsiteY27" fmla="*/ 0 h 7982343"/>
              <a:gd name="connsiteX28" fmla="*/ 15555779 w 16432161"/>
              <a:gd name="connsiteY28" fmla="*/ 0 h 7982343"/>
              <a:gd name="connsiteX29" fmla="*/ 16432161 w 16432161"/>
              <a:gd name="connsiteY29" fmla="*/ 0 h 7982343"/>
              <a:gd name="connsiteX30" fmla="*/ 16432161 w 16432161"/>
              <a:gd name="connsiteY30" fmla="*/ 585372 h 7982343"/>
              <a:gd name="connsiteX31" fmla="*/ 16432161 w 16432161"/>
              <a:gd name="connsiteY31" fmla="*/ 1170744 h 7982343"/>
              <a:gd name="connsiteX32" fmla="*/ 16432161 w 16432161"/>
              <a:gd name="connsiteY32" fmla="*/ 1835939 h 7982343"/>
              <a:gd name="connsiteX33" fmla="*/ 16432161 w 16432161"/>
              <a:gd name="connsiteY33" fmla="*/ 2580958 h 7982343"/>
              <a:gd name="connsiteX34" fmla="*/ 16432161 w 16432161"/>
              <a:gd name="connsiteY34" fmla="*/ 3325976 h 7982343"/>
              <a:gd name="connsiteX35" fmla="*/ 16432161 w 16432161"/>
              <a:gd name="connsiteY35" fmla="*/ 4150818 h 7982343"/>
              <a:gd name="connsiteX36" fmla="*/ 16432161 w 16432161"/>
              <a:gd name="connsiteY36" fmla="*/ 4816014 h 7982343"/>
              <a:gd name="connsiteX37" fmla="*/ 16432161 w 16432161"/>
              <a:gd name="connsiteY37" fmla="*/ 5241739 h 7982343"/>
              <a:gd name="connsiteX38" fmla="*/ 16432161 w 16432161"/>
              <a:gd name="connsiteY38" fmla="*/ 6066581 h 7982343"/>
              <a:gd name="connsiteX39" fmla="*/ 16432161 w 16432161"/>
              <a:gd name="connsiteY39" fmla="*/ 6731776 h 7982343"/>
              <a:gd name="connsiteX40" fmla="*/ 16432161 w 16432161"/>
              <a:gd name="connsiteY40" fmla="*/ 7396971 h 7982343"/>
              <a:gd name="connsiteX41" fmla="*/ 16432161 w 16432161"/>
              <a:gd name="connsiteY41" fmla="*/ 7982343 h 7982343"/>
              <a:gd name="connsiteX42" fmla="*/ 15418844 w 16432161"/>
              <a:gd name="connsiteY42" fmla="*/ 7982343 h 7982343"/>
              <a:gd name="connsiteX43" fmla="*/ 14734171 w 16432161"/>
              <a:gd name="connsiteY43" fmla="*/ 7982343 h 7982343"/>
              <a:gd name="connsiteX44" fmla="*/ 14378141 w 16432161"/>
              <a:gd name="connsiteY44" fmla="*/ 7982343 h 7982343"/>
              <a:gd name="connsiteX45" fmla="*/ 14022111 w 16432161"/>
              <a:gd name="connsiteY45" fmla="*/ 7982343 h 7982343"/>
              <a:gd name="connsiteX46" fmla="*/ 13830402 w 16432161"/>
              <a:gd name="connsiteY46" fmla="*/ 7982343 h 7982343"/>
              <a:gd name="connsiteX47" fmla="*/ 13145729 w 16432161"/>
              <a:gd name="connsiteY47" fmla="*/ 7982343 h 7982343"/>
              <a:gd name="connsiteX48" fmla="*/ 12789699 w 16432161"/>
              <a:gd name="connsiteY48" fmla="*/ 7982343 h 7982343"/>
              <a:gd name="connsiteX49" fmla="*/ 11776382 w 16432161"/>
              <a:gd name="connsiteY49" fmla="*/ 7982343 h 7982343"/>
              <a:gd name="connsiteX50" fmla="*/ 10927387 w 16432161"/>
              <a:gd name="connsiteY50" fmla="*/ 7982343 h 7982343"/>
              <a:gd name="connsiteX51" fmla="*/ 10407035 w 16432161"/>
              <a:gd name="connsiteY51" fmla="*/ 7982343 h 7982343"/>
              <a:gd name="connsiteX52" fmla="*/ 9393719 w 16432161"/>
              <a:gd name="connsiteY52" fmla="*/ 7982343 h 7982343"/>
              <a:gd name="connsiteX53" fmla="*/ 8709045 w 16432161"/>
              <a:gd name="connsiteY53" fmla="*/ 7982343 h 7982343"/>
              <a:gd name="connsiteX54" fmla="*/ 8353015 w 16432161"/>
              <a:gd name="connsiteY54" fmla="*/ 7982343 h 7982343"/>
              <a:gd name="connsiteX55" fmla="*/ 7339699 w 16432161"/>
              <a:gd name="connsiteY55" fmla="*/ 7982343 h 7982343"/>
              <a:gd name="connsiteX56" fmla="*/ 6983668 w 16432161"/>
              <a:gd name="connsiteY56" fmla="*/ 7982343 h 7982343"/>
              <a:gd name="connsiteX57" fmla="*/ 6627638 w 16432161"/>
              <a:gd name="connsiteY57" fmla="*/ 7982343 h 7982343"/>
              <a:gd name="connsiteX58" fmla="*/ 5942965 w 16432161"/>
              <a:gd name="connsiteY58" fmla="*/ 7982343 h 7982343"/>
              <a:gd name="connsiteX59" fmla="*/ 5093970 w 16432161"/>
              <a:gd name="connsiteY59" fmla="*/ 7982343 h 7982343"/>
              <a:gd name="connsiteX60" fmla="*/ 4080653 w 16432161"/>
              <a:gd name="connsiteY60" fmla="*/ 7982343 h 7982343"/>
              <a:gd name="connsiteX61" fmla="*/ 3724623 w 16432161"/>
              <a:gd name="connsiteY61" fmla="*/ 7982343 h 7982343"/>
              <a:gd name="connsiteX62" fmla="*/ 3532915 w 16432161"/>
              <a:gd name="connsiteY62" fmla="*/ 7982343 h 7982343"/>
              <a:gd name="connsiteX63" fmla="*/ 2519598 w 16432161"/>
              <a:gd name="connsiteY63" fmla="*/ 7982343 h 7982343"/>
              <a:gd name="connsiteX64" fmla="*/ 2163568 w 16432161"/>
              <a:gd name="connsiteY64" fmla="*/ 7982343 h 7982343"/>
              <a:gd name="connsiteX65" fmla="*/ 1971859 w 16432161"/>
              <a:gd name="connsiteY65" fmla="*/ 7982343 h 7982343"/>
              <a:gd name="connsiteX66" fmla="*/ 1122864 w 16432161"/>
              <a:gd name="connsiteY66" fmla="*/ 7982343 h 7982343"/>
              <a:gd name="connsiteX67" fmla="*/ 931156 w 16432161"/>
              <a:gd name="connsiteY67" fmla="*/ 7982343 h 7982343"/>
              <a:gd name="connsiteX68" fmla="*/ 0 w 16432161"/>
              <a:gd name="connsiteY68" fmla="*/ 7982343 h 7982343"/>
              <a:gd name="connsiteX69" fmla="*/ 0 w 16432161"/>
              <a:gd name="connsiteY69" fmla="*/ 7317148 h 7982343"/>
              <a:gd name="connsiteX70" fmla="*/ 0 w 16432161"/>
              <a:gd name="connsiteY70" fmla="*/ 6811599 h 7982343"/>
              <a:gd name="connsiteX71" fmla="*/ 0 w 16432161"/>
              <a:gd name="connsiteY71" fmla="*/ 5986757 h 7982343"/>
              <a:gd name="connsiteX72" fmla="*/ 0 w 16432161"/>
              <a:gd name="connsiteY72" fmla="*/ 5161915 h 7982343"/>
              <a:gd name="connsiteX73" fmla="*/ 0 w 16432161"/>
              <a:gd name="connsiteY73" fmla="*/ 4736190 h 7982343"/>
              <a:gd name="connsiteX74" fmla="*/ 0 w 16432161"/>
              <a:gd name="connsiteY74" fmla="*/ 4310465 h 7982343"/>
              <a:gd name="connsiteX75" fmla="*/ 0 w 16432161"/>
              <a:gd name="connsiteY75" fmla="*/ 3804917 h 7982343"/>
              <a:gd name="connsiteX76" fmla="*/ 0 w 16432161"/>
              <a:gd name="connsiteY76" fmla="*/ 3219545 h 7982343"/>
              <a:gd name="connsiteX77" fmla="*/ 0 w 16432161"/>
              <a:gd name="connsiteY77" fmla="*/ 2713997 h 7982343"/>
              <a:gd name="connsiteX78" fmla="*/ 0 w 16432161"/>
              <a:gd name="connsiteY78" fmla="*/ 2208448 h 7982343"/>
              <a:gd name="connsiteX79" fmla="*/ 0 w 16432161"/>
              <a:gd name="connsiteY79" fmla="*/ 1702900 h 7982343"/>
              <a:gd name="connsiteX80" fmla="*/ 0 w 16432161"/>
              <a:gd name="connsiteY80" fmla="*/ 957881 h 7982343"/>
              <a:gd name="connsiteX81" fmla="*/ 0 w 16432161"/>
              <a:gd name="connsiteY81" fmla="*/ 0 h 798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6432161" h="7982343" fill="none" extrusionOk="0">
                <a:moveTo>
                  <a:pt x="0" y="0"/>
                </a:moveTo>
                <a:cubicBezTo>
                  <a:pt x="254316" y="-6892"/>
                  <a:pt x="532397" y="-13386"/>
                  <a:pt x="684673" y="0"/>
                </a:cubicBezTo>
                <a:cubicBezTo>
                  <a:pt x="836949" y="13386"/>
                  <a:pt x="835944" y="-461"/>
                  <a:pt x="876382" y="0"/>
                </a:cubicBezTo>
                <a:cubicBezTo>
                  <a:pt x="916820" y="461"/>
                  <a:pt x="1402288" y="13128"/>
                  <a:pt x="1561055" y="0"/>
                </a:cubicBezTo>
                <a:cubicBezTo>
                  <a:pt x="1719822" y="-13128"/>
                  <a:pt x="1754452" y="2278"/>
                  <a:pt x="1917085" y="0"/>
                </a:cubicBezTo>
                <a:cubicBezTo>
                  <a:pt x="2079718" y="-2278"/>
                  <a:pt x="2179138" y="17754"/>
                  <a:pt x="2273116" y="0"/>
                </a:cubicBezTo>
                <a:cubicBezTo>
                  <a:pt x="2367094" y="-17754"/>
                  <a:pt x="2497773" y="5721"/>
                  <a:pt x="2629146" y="0"/>
                </a:cubicBezTo>
                <a:cubicBezTo>
                  <a:pt x="2760519" y="-5721"/>
                  <a:pt x="2890399" y="8118"/>
                  <a:pt x="2985176" y="0"/>
                </a:cubicBezTo>
                <a:cubicBezTo>
                  <a:pt x="3079953" y="-8118"/>
                  <a:pt x="3312185" y="11072"/>
                  <a:pt x="3505528" y="0"/>
                </a:cubicBezTo>
                <a:cubicBezTo>
                  <a:pt x="3698871" y="-11072"/>
                  <a:pt x="3753782" y="-5633"/>
                  <a:pt x="3861558" y="0"/>
                </a:cubicBezTo>
                <a:cubicBezTo>
                  <a:pt x="3969334" y="5633"/>
                  <a:pt x="4125949" y="-15861"/>
                  <a:pt x="4381910" y="0"/>
                </a:cubicBezTo>
                <a:cubicBezTo>
                  <a:pt x="4637871" y="15861"/>
                  <a:pt x="5052752" y="19558"/>
                  <a:pt x="5230905" y="0"/>
                </a:cubicBezTo>
                <a:cubicBezTo>
                  <a:pt x="5409058" y="-19558"/>
                  <a:pt x="5471809" y="10051"/>
                  <a:pt x="5586935" y="0"/>
                </a:cubicBezTo>
                <a:cubicBezTo>
                  <a:pt x="5702061" y="-10051"/>
                  <a:pt x="5707078" y="-3932"/>
                  <a:pt x="5778643" y="0"/>
                </a:cubicBezTo>
                <a:cubicBezTo>
                  <a:pt x="5850208" y="3932"/>
                  <a:pt x="6316597" y="20968"/>
                  <a:pt x="6791960" y="0"/>
                </a:cubicBezTo>
                <a:cubicBezTo>
                  <a:pt x="7267323" y="-20968"/>
                  <a:pt x="6943887" y="-2539"/>
                  <a:pt x="6983668" y="0"/>
                </a:cubicBezTo>
                <a:cubicBezTo>
                  <a:pt x="7023449" y="2539"/>
                  <a:pt x="7339456" y="-33136"/>
                  <a:pt x="7668342" y="0"/>
                </a:cubicBezTo>
                <a:cubicBezTo>
                  <a:pt x="7997228" y="33136"/>
                  <a:pt x="7793963" y="-6461"/>
                  <a:pt x="7860050" y="0"/>
                </a:cubicBezTo>
                <a:cubicBezTo>
                  <a:pt x="7926137" y="6461"/>
                  <a:pt x="8331220" y="-41182"/>
                  <a:pt x="8709045" y="0"/>
                </a:cubicBezTo>
                <a:cubicBezTo>
                  <a:pt x="9086870" y="41182"/>
                  <a:pt x="9147891" y="5676"/>
                  <a:pt x="9393719" y="0"/>
                </a:cubicBezTo>
                <a:cubicBezTo>
                  <a:pt x="9639547" y="-5676"/>
                  <a:pt x="9884471" y="-16898"/>
                  <a:pt x="10242714" y="0"/>
                </a:cubicBezTo>
                <a:cubicBezTo>
                  <a:pt x="10600958" y="16898"/>
                  <a:pt x="10784174" y="-22888"/>
                  <a:pt x="10927387" y="0"/>
                </a:cubicBezTo>
                <a:cubicBezTo>
                  <a:pt x="11070600" y="22888"/>
                  <a:pt x="11578728" y="29015"/>
                  <a:pt x="11776382" y="0"/>
                </a:cubicBezTo>
                <a:cubicBezTo>
                  <a:pt x="11974037" y="-29015"/>
                  <a:pt x="12300915" y="-5160"/>
                  <a:pt x="12625377" y="0"/>
                </a:cubicBezTo>
                <a:cubicBezTo>
                  <a:pt x="12949839" y="5160"/>
                  <a:pt x="13375610" y="2133"/>
                  <a:pt x="13638694" y="0"/>
                </a:cubicBezTo>
                <a:cubicBezTo>
                  <a:pt x="13901778" y="-2133"/>
                  <a:pt x="13766970" y="6516"/>
                  <a:pt x="13830402" y="0"/>
                </a:cubicBezTo>
                <a:cubicBezTo>
                  <a:pt x="13893834" y="-6516"/>
                  <a:pt x="13961532" y="7505"/>
                  <a:pt x="14022111" y="0"/>
                </a:cubicBezTo>
                <a:cubicBezTo>
                  <a:pt x="14082690" y="-7505"/>
                  <a:pt x="14671402" y="34408"/>
                  <a:pt x="15035427" y="0"/>
                </a:cubicBezTo>
                <a:cubicBezTo>
                  <a:pt x="15399452" y="-34408"/>
                  <a:pt x="15415250" y="23394"/>
                  <a:pt x="15555779" y="0"/>
                </a:cubicBezTo>
                <a:cubicBezTo>
                  <a:pt x="15696308" y="-23394"/>
                  <a:pt x="16227282" y="29285"/>
                  <a:pt x="16432161" y="0"/>
                </a:cubicBezTo>
                <a:cubicBezTo>
                  <a:pt x="16459205" y="151544"/>
                  <a:pt x="16420744" y="316825"/>
                  <a:pt x="16432161" y="585372"/>
                </a:cubicBezTo>
                <a:cubicBezTo>
                  <a:pt x="16443578" y="853919"/>
                  <a:pt x="16416333" y="1040045"/>
                  <a:pt x="16432161" y="1170744"/>
                </a:cubicBezTo>
                <a:cubicBezTo>
                  <a:pt x="16447989" y="1301443"/>
                  <a:pt x="16438106" y="1638902"/>
                  <a:pt x="16432161" y="1835939"/>
                </a:cubicBezTo>
                <a:cubicBezTo>
                  <a:pt x="16426216" y="2032976"/>
                  <a:pt x="16431152" y="2417971"/>
                  <a:pt x="16432161" y="2580958"/>
                </a:cubicBezTo>
                <a:cubicBezTo>
                  <a:pt x="16433170" y="2743945"/>
                  <a:pt x="16420384" y="3077245"/>
                  <a:pt x="16432161" y="3325976"/>
                </a:cubicBezTo>
                <a:cubicBezTo>
                  <a:pt x="16443938" y="3574707"/>
                  <a:pt x="16400416" y="3970070"/>
                  <a:pt x="16432161" y="4150818"/>
                </a:cubicBezTo>
                <a:cubicBezTo>
                  <a:pt x="16463906" y="4331566"/>
                  <a:pt x="16433461" y="4648069"/>
                  <a:pt x="16432161" y="4816014"/>
                </a:cubicBezTo>
                <a:cubicBezTo>
                  <a:pt x="16430861" y="4983959"/>
                  <a:pt x="16419788" y="5093739"/>
                  <a:pt x="16432161" y="5241739"/>
                </a:cubicBezTo>
                <a:cubicBezTo>
                  <a:pt x="16444534" y="5389740"/>
                  <a:pt x="16460277" y="5809182"/>
                  <a:pt x="16432161" y="6066581"/>
                </a:cubicBezTo>
                <a:cubicBezTo>
                  <a:pt x="16404045" y="6323980"/>
                  <a:pt x="16457106" y="6399399"/>
                  <a:pt x="16432161" y="6731776"/>
                </a:cubicBezTo>
                <a:cubicBezTo>
                  <a:pt x="16407216" y="7064154"/>
                  <a:pt x="16426966" y="7090747"/>
                  <a:pt x="16432161" y="7396971"/>
                </a:cubicBezTo>
                <a:cubicBezTo>
                  <a:pt x="16437356" y="7703195"/>
                  <a:pt x="16458327" y="7815868"/>
                  <a:pt x="16432161" y="7982343"/>
                </a:cubicBezTo>
                <a:cubicBezTo>
                  <a:pt x="15959173" y="8028355"/>
                  <a:pt x="15810797" y="8005829"/>
                  <a:pt x="15418844" y="7982343"/>
                </a:cubicBezTo>
                <a:cubicBezTo>
                  <a:pt x="15026891" y="7958857"/>
                  <a:pt x="15064051" y="7957732"/>
                  <a:pt x="14734171" y="7982343"/>
                </a:cubicBezTo>
                <a:cubicBezTo>
                  <a:pt x="14404291" y="8006954"/>
                  <a:pt x="14469746" y="7973739"/>
                  <a:pt x="14378141" y="7982343"/>
                </a:cubicBezTo>
                <a:cubicBezTo>
                  <a:pt x="14286536" y="7990948"/>
                  <a:pt x="14125622" y="7967522"/>
                  <a:pt x="14022111" y="7982343"/>
                </a:cubicBezTo>
                <a:cubicBezTo>
                  <a:pt x="13918600" y="7997165"/>
                  <a:pt x="13883382" y="7979827"/>
                  <a:pt x="13830402" y="7982343"/>
                </a:cubicBezTo>
                <a:cubicBezTo>
                  <a:pt x="13777422" y="7984859"/>
                  <a:pt x="13403343" y="7959933"/>
                  <a:pt x="13145729" y="7982343"/>
                </a:cubicBezTo>
                <a:cubicBezTo>
                  <a:pt x="12888115" y="8004753"/>
                  <a:pt x="12954620" y="7966491"/>
                  <a:pt x="12789699" y="7982343"/>
                </a:cubicBezTo>
                <a:cubicBezTo>
                  <a:pt x="12624778" y="7998196"/>
                  <a:pt x="12103378" y="8018619"/>
                  <a:pt x="11776382" y="7982343"/>
                </a:cubicBezTo>
                <a:cubicBezTo>
                  <a:pt x="11449386" y="7946067"/>
                  <a:pt x="11131053" y="7968545"/>
                  <a:pt x="10927387" y="7982343"/>
                </a:cubicBezTo>
                <a:cubicBezTo>
                  <a:pt x="10723722" y="7996141"/>
                  <a:pt x="10602643" y="7966797"/>
                  <a:pt x="10407035" y="7982343"/>
                </a:cubicBezTo>
                <a:cubicBezTo>
                  <a:pt x="10211427" y="7997889"/>
                  <a:pt x="9688786" y="7948785"/>
                  <a:pt x="9393719" y="7982343"/>
                </a:cubicBezTo>
                <a:cubicBezTo>
                  <a:pt x="9098652" y="8015901"/>
                  <a:pt x="8974518" y="8014958"/>
                  <a:pt x="8709045" y="7982343"/>
                </a:cubicBezTo>
                <a:cubicBezTo>
                  <a:pt x="8443572" y="7949728"/>
                  <a:pt x="8453914" y="7970718"/>
                  <a:pt x="8353015" y="7982343"/>
                </a:cubicBezTo>
                <a:cubicBezTo>
                  <a:pt x="8252116" y="7993969"/>
                  <a:pt x="7671246" y="8023238"/>
                  <a:pt x="7339699" y="7982343"/>
                </a:cubicBezTo>
                <a:cubicBezTo>
                  <a:pt x="7008152" y="7941448"/>
                  <a:pt x="7128455" y="7992118"/>
                  <a:pt x="6983668" y="7982343"/>
                </a:cubicBezTo>
                <a:cubicBezTo>
                  <a:pt x="6838881" y="7972568"/>
                  <a:pt x="6803077" y="7977541"/>
                  <a:pt x="6627638" y="7982343"/>
                </a:cubicBezTo>
                <a:cubicBezTo>
                  <a:pt x="6452199" y="7987146"/>
                  <a:pt x="6199706" y="7984044"/>
                  <a:pt x="5942965" y="7982343"/>
                </a:cubicBezTo>
                <a:cubicBezTo>
                  <a:pt x="5686224" y="7980642"/>
                  <a:pt x="5304060" y="7994482"/>
                  <a:pt x="5093970" y="7982343"/>
                </a:cubicBezTo>
                <a:cubicBezTo>
                  <a:pt x="4883881" y="7970204"/>
                  <a:pt x="4346740" y="8013306"/>
                  <a:pt x="4080653" y="7982343"/>
                </a:cubicBezTo>
                <a:cubicBezTo>
                  <a:pt x="3814566" y="7951380"/>
                  <a:pt x="3860293" y="7984438"/>
                  <a:pt x="3724623" y="7982343"/>
                </a:cubicBezTo>
                <a:cubicBezTo>
                  <a:pt x="3588953" y="7980249"/>
                  <a:pt x="3621379" y="7986862"/>
                  <a:pt x="3532915" y="7982343"/>
                </a:cubicBezTo>
                <a:cubicBezTo>
                  <a:pt x="3444451" y="7977824"/>
                  <a:pt x="2887019" y="8015257"/>
                  <a:pt x="2519598" y="7982343"/>
                </a:cubicBezTo>
                <a:cubicBezTo>
                  <a:pt x="2152177" y="7949429"/>
                  <a:pt x="2324467" y="7986395"/>
                  <a:pt x="2163568" y="7982343"/>
                </a:cubicBezTo>
                <a:cubicBezTo>
                  <a:pt x="2002669" y="7978292"/>
                  <a:pt x="2055740" y="7973415"/>
                  <a:pt x="1971859" y="7982343"/>
                </a:cubicBezTo>
                <a:cubicBezTo>
                  <a:pt x="1887978" y="7991271"/>
                  <a:pt x="1341453" y="8002373"/>
                  <a:pt x="1122864" y="7982343"/>
                </a:cubicBezTo>
                <a:cubicBezTo>
                  <a:pt x="904276" y="7962313"/>
                  <a:pt x="999094" y="7983866"/>
                  <a:pt x="931156" y="7982343"/>
                </a:cubicBezTo>
                <a:cubicBezTo>
                  <a:pt x="863218" y="7980820"/>
                  <a:pt x="267845" y="8025218"/>
                  <a:pt x="0" y="7982343"/>
                </a:cubicBezTo>
                <a:cubicBezTo>
                  <a:pt x="-1955" y="7689367"/>
                  <a:pt x="21843" y="7619195"/>
                  <a:pt x="0" y="7317148"/>
                </a:cubicBezTo>
                <a:cubicBezTo>
                  <a:pt x="-21843" y="7015101"/>
                  <a:pt x="-7275" y="7001826"/>
                  <a:pt x="0" y="6811599"/>
                </a:cubicBezTo>
                <a:cubicBezTo>
                  <a:pt x="7275" y="6621372"/>
                  <a:pt x="7972" y="6337077"/>
                  <a:pt x="0" y="5986757"/>
                </a:cubicBezTo>
                <a:cubicBezTo>
                  <a:pt x="-7972" y="5636437"/>
                  <a:pt x="-26864" y="5507811"/>
                  <a:pt x="0" y="5161915"/>
                </a:cubicBezTo>
                <a:cubicBezTo>
                  <a:pt x="26864" y="4816019"/>
                  <a:pt x="187" y="4857497"/>
                  <a:pt x="0" y="4736190"/>
                </a:cubicBezTo>
                <a:cubicBezTo>
                  <a:pt x="-187" y="4614884"/>
                  <a:pt x="10334" y="4510180"/>
                  <a:pt x="0" y="4310465"/>
                </a:cubicBezTo>
                <a:cubicBezTo>
                  <a:pt x="-10334" y="4110751"/>
                  <a:pt x="-22164" y="3927008"/>
                  <a:pt x="0" y="3804917"/>
                </a:cubicBezTo>
                <a:cubicBezTo>
                  <a:pt x="22164" y="3682826"/>
                  <a:pt x="962" y="3370086"/>
                  <a:pt x="0" y="3219545"/>
                </a:cubicBezTo>
                <a:cubicBezTo>
                  <a:pt x="-962" y="3069004"/>
                  <a:pt x="3189" y="2829446"/>
                  <a:pt x="0" y="2713997"/>
                </a:cubicBezTo>
                <a:cubicBezTo>
                  <a:pt x="-3189" y="2598548"/>
                  <a:pt x="14029" y="2363913"/>
                  <a:pt x="0" y="2208448"/>
                </a:cubicBezTo>
                <a:cubicBezTo>
                  <a:pt x="-14029" y="2052983"/>
                  <a:pt x="12548" y="1856344"/>
                  <a:pt x="0" y="1702900"/>
                </a:cubicBezTo>
                <a:cubicBezTo>
                  <a:pt x="-12548" y="1549456"/>
                  <a:pt x="-2841" y="1275344"/>
                  <a:pt x="0" y="957881"/>
                </a:cubicBezTo>
                <a:cubicBezTo>
                  <a:pt x="2841" y="640418"/>
                  <a:pt x="-24072" y="296765"/>
                  <a:pt x="0" y="0"/>
                </a:cubicBezTo>
                <a:close/>
              </a:path>
              <a:path w="16432161" h="7982343" stroke="0" extrusionOk="0">
                <a:moveTo>
                  <a:pt x="0" y="0"/>
                </a:moveTo>
                <a:cubicBezTo>
                  <a:pt x="248768" y="2785"/>
                  <a:pt x="405172" y="-8546"/>
                  <a:pt x="520352" y="0"/>
                </a:cubicBezTo>
                <a:cubicBezTo>
                  <a:pt x="635532" y="8546"/>
                  <a:pt x="628985" y="-7767"/>
                  <a:pt x="712060" y="0"/>
                </a:cubicBezTo>
                <a:cubicBezTo>
                  <a:pt x="795135" y="7767"/>
                  <a:pt x="1313755" y="-6190"/>
                  <a:pt x="1725377" y="0"/>
                </a:cubicBezTo>
                <a:cubicBezTo>
                  <a:pt x="2136999" y="6190"/>
                  <a:pt x="2112260" y="-3421"/>
                  <a:pt x="2245729" y="0"/>
                </a:cubicBezTo>
                <a:cubicBezTo>
                  <a:pt x="2379198" y="3421"/>
                  <a:pt x="2636010" y="-8703"/>
                  <a:pt x="2766080" y="0"/>
                </a:cubicBezTo>
                <a:cubicBezTo>
                  <a:pt x="2896150" y="8703"/>
                  <a:pt x="3291301" y="31712"/>
                  <a:pt x="3779397" y="0"/>
                </a:cubicBezTo>
                <a:cubicBezTo>
                  <a:pt x="4267493" y="-31712"/>
                  <a:pt x="3973783" y="8796"/>
                  <a:pt x="4135427" y="0"/>
                </a:cubicBezTo>
                <a:cubicBezTo>
                  <a:pt x="4297071" y="-8796"/>
                  <a:pt x="4862014" y="38831"/>
                  <a:pt x="5148744" y="0"/>
                </a:cubicBezTo>
                <a:cubicBezTo>
                  <a:pt x="5435474" y="-38831"/>
                  <a:pt x="5811120" y="49629"/>
                  <a:pt x="6162060" y="0"/>
                </a:cubicBezTo>
                <a:cubicBezTo>
                  <a:pt x="6513000" y="-49629"/>
                  <a:pt x="6637447" y="1469"/>
                  <a:pt x="6846734" y="0"/>
                </a:cubicBezTo>
                <a:cubicBezTo>
                  <a:pt x="7056021" y="-1469"/>
                  <a:pt x="7564677" y="-34183"/>
                  <a:pt x="7860050" y="0"/>
                </a:cubicBezTo>
                <a:cubicBezTo>
                  <a:pt x="8155423" y="34183"/>
                  <a:pt x="8243033" y="9650"/>
                  <a:pt x="8380402" y="0"/>
                </a:cubicBezTo>
                <a:cubicBezTo>
                  <a:pt x="8517771" y="-9650"/>
                  <a:pt x="8667045" y="-5435"/>
                  <a:pt x="8900754" y="0"/>
                </a:cubicBezTo>
                <a:cubicBezTo>
                  <a:pt x="9134463" y="5435"/>
                  <a:pt x="9351451" y="-32515"/>
                  <a:pt x="9749749" y="0"/>
                </a:cubicBezTo>
                <a:cubicBezTo>
                  <a:pt x="10148048" y="32515"/>
                  <a:pt x="10107104" y="-6407"/>
                  <a:pt x="10270101" y="0"/>
                </a:cubicBezTo>
                <a:cubicBezTo>
                  <a:pt x="10433098" y="6407"/>
                  <a:pt x="10963935" y="-48486"/>
                  <a:pt x="11283417" y="0"/>
                </a:cubicBezTo>
                <a:cubicBezTo>
                  <a:pt x="11602899" y="48486"/>
                  <a:pt x="11856140" y="-41453"/>
                  <a:pt x="12296734" y="0"/>
                </a:cubicBezTo>
                <a:cubicBezTo>
                  <a:pt x="12737328" y="41453"/>
                  <a:pt x="12728796" y="26719"/>
                  <a:pt x="12981407" y="0"/>
                </a:cubicBezTo>
                <a:cubicBezTo>
                  <a:pt x="13234018" y="-26719"/>
                  <a:pt x="13391519" y="-12624"/>
                  <a:pt x="13501759" y="0"/>
                </a:cubicBezTo>
                <a:cubicBezTo>
                  <a:pt x="13611999" y="12624"/>
                  <a:pt x="13619783" y="1975"/>
                  <a:pt x="13693467" y="0"/>
                </a:cubicBezTo>
                <a:cubicBezTo>
                  <a:pt x="13767151" y="-1975"/>
                  <a:pt x="13937831" y="230"/>
                  <a:pt x="14049498" y="0"/>
                </a:cubicBezTo>
                <a:cubicBezTo>
                  <a:pt x="14161165" y="-230"/>
                  <a:pt x="14244006" y="17738"/>
                  <a:pt x="14405528" y="0"/>
                </a:cubicBezTo>
                <a:cubicBezTo>
                  <a:pt x="14567050" y="-17738"/>
                  <a:pt x="14700853" y="-10496"/>
                  <a:pt x="14925880" y="0"/>
                </a:cubicBezTo>
                <a:cubicBezTo>
                  <a:pt x="15150907" y="10496"/>
                  <a:pt x="15767335" y="36195"/>
                  <a:pt x="16432161" y="0"/>
                </a:cubicBezTo>
                <a:cubicBezTo>
                  <a:pt x="16439857" y="145395"/>
                  <a:pt x="16404439" y="445263"/>
                  <a:pt x="16432161" y="665195"/>
                </a:cubicBezTo>
                <a:cubicBezTo>
                  <a:pt x="16459883" y="885128"/>
                  <a:pt x="16440035" y="1077652"/>
                  <a:pt x="16432161" y="1330391"/>
                </a:cubicBezTo>
                <a:cubicBezTo>
                  <a:pt x="16424287" y="1583130"/>
                  <a:pt x="16451083" y="1701588"/>
                  <a:pt x="16432161" y="1995586"/>
                </a:cubicBezTo>
                <a:cubicBezTo>
                  <a:pt x="16413239" y="2289585"/>
                  <a:pt x="16425686" y="2572106"/>
                  <a:pt x="16432161" y="2820428"/>
                </a:cubicBezTo>
                <a:cubicBezTo>
                  <a:pt x="16438636" y="3068750"/>
                  <a:pt x="16423923" y="3302128"/>
                  <a:pt x="16432161" y="3565447"/>
                </a:cubicBezTo>
                <a:cubicBezTo>
                  <a:pt x="16440399" y="3828766"/>
                  <a:pt x="16421757" y="3855610"/>
                  <a:pt x="16432161" y="3991172"/>
                </a:cubicBezTo>
                <a:cubicBezTo>
                  <a:pt x="16442565" y="4126735"/>
                  <a:pt x="16415614" y="4457789"/>
                  <a:pt x="16432161" y="4576543"/>
                </a:cubicBezTo>
                <a:cubicBezTo>
                  <a:pt x="16448708" y="4695297"/>
                  <a:pt x="16419750" y="5007869"/>
                  <a:pt x="16432161" y="5401385"/>
                </a:cubicBezTo>
                <a:cubicBezTo>
                  <a:pt x="16444572" y="5794901"/>
                  <a:pt x="16407619" y="5790383"/>
                  <a:pt x="16432161" y="6066581"/>
                </a:cubicBezTo>
                <a:cubicBezTo>
                  <a:pt x="16456703" y="6342779"/>
                  <a:pt x="16416419" y="6452336"/>
                  <a:pt x="16432161" y="6811599"/>
                </a:cubicBezTo>
                <a:cubicBezTo>
                  <a:pt x="16447903" y="7170862"/>
                  <a:pt x="16435470" y="7194975"/>
                  <a:pt x="16432161" y="7396971"/>
                </a:cubicBezTo>
                <a:cubicBezTo>
                  <a:pt x="16428852" y="7598967"/>
                  <a:pt x="16419287" y="7798845"/>
                  <a:pt x="16432161" y="7982343"/>
                </a:cubicBezTo>
                <a:cubicBezTo>
                  <a:pt x="15951124" y="7947602"/>
                  <a:pt x="15876738" y="8023195"/>
                  <a:pt x="15418844" y="7982343"/>
                </a:cubicBezTo>
                <a:cubicBezTo>
                  <a:pt x="14960950" y="7941491"/>
                  <a:pt x="15198963" y="7995283"/>
                  <a:pt x="15062814" y="7982343"/>
                </a:cubicBezTo>
                <a:cubicBezTo>
                  <a:pt x="14926665" y="7969404"/>
                  <a:pt x="14921632" y="7985621"/>
                  <a:pt x="14871106" y="7982343"/>
                </a:cubicBezTo>
                <a:cubicBezTo>
                  <a:pt x="14820580" y="7979065"/>
                  <a:pt x="14686426" y="7989476"/>
                  <a:pt x="14515076" y="7982343"/>
                </a:cubicBezTo>
                <a:cubicBezTo>
                  <a:pt x="14343726" y="7975211"/>
                  <a:pt x="14220629" y="7985170"/>
                  <a:pt x="13994724" y="7982343"/>
                </a:cubicBezTo>
                <a:cubicBezTo>
                  <a:pt x="13768819" y="7979516"/>
                  <a:pt x="13478762" y="8009538"/>
                  <a:pt x="13310050" y="7982343"/>
                </a:cubicBezTo>
                <a:cubicBezTo>
                  <a:pt x="13141338" y="7955148"/>
                  <a:pt x="13070437" y="7986194"/>
                  <a:pt x="12954020" y="7982343"/>
                </a:cubicBezTo>
                <a:cubicBezTo>
                  <a:pt x="12837603" y="7978493"/>
                  <a:pt x="12258928" y="8017695"/>
                  <a:pt x="11940704" y="7982343"/>
                </a:cubicBezTo>
                <a:cubicBezTo>
                  <a:pt x="11622480" y="7946991"/>
                  <a:pt x="11506032" y="7970180"/>
                  <a:pt x="11256030" y="7982343"/>
                </a:cubicBezTo>
                <a:cubicBezTo>
                  <a:pt x="11006028" y="7994506"/>
                  <a:pt x="10566931" y="7958336"/>
                  <a:pt x="10242714" y="7982343"/>
                </a:cubicBezTo>
                <a:cubicBezTo>
                  <a:pt x="9918497" y="8006350"/>
                  <a:pt x="9809896" y="8024770"/>
                  <a:pt x="9393719" y="7982343"/>
                </a:cubicBezTo>
                <a:cubicBezTo>
                  <a:pt x="8977542" y="7939916"/>
                  <a:pt x="9093690" y="7964382"/>
                  <a:pt x="8873367" y="7982343"/>
                </a:cubicBezTo>
                <a:cubicBezTo>
                  <a:pt x="8653044" y="8000304"/>
                  <a:pt x="8447759" y="7943938"/>
                  <a:pt x="8024372" y="7982343"/>
                </a:cubicBezTo>
                <a:cubicBezTo>
                  <a:pt x="7600985" y="8020748"/>
                  <a:pt x="7817667" y="7978463"/>
                  <a:pt x="7668342" y="7982343"/>
                </a:cubicBezTo>
                <a:cubicBezTo>
                  <a:pt x="7519017" y="7986224"/>
                  <a:pt x="7264913" y="7953469"/>
                  <a:pt x="6983668" y="7982343"/>
                </a:cubicBezTo>
                <a:cubicBezTo>
                  <a:pt x="6702423" y="8011217"/>
                  <a:pt x="6870818" y="7987339"/>
                  <a:pt x="6791960" y="7982343"/>
                </a:cubicBezTo>
                <a:cubicBezTo>
                  <a:pt x="6713102" y="7977347"/>
                  <a:pt x="6114575" y="7940874"/>
                  <a:pt x="5778643" y="7982343"/>
                </a:cubicBezTo>
                <a:cubicBezTo>
                  <a:pt x="5442711" y="8023812"/>
                  <a:pt x="5256888" y="7959259"/>
                  <a:pt x="5093970" y="7982343"/>
                </a:cubicBezTo>
                <a:cubicBezTo>
                  <a:pt x="4931052" y="8005427"/>
                  <a:pt x="4310908" y="8013217"/>
                  <a:pt x="4080653" y="7982343"/>
                </a:cubicBezTo>
                <a:cubicBezTo>
                  <a:pt x="3850398" y="7951469"/>
                  <a:pt x="3698684" y="8000009"/>
                  <a:pt x="3560302" y="7982343"/>
                </a:cubicBezTo>
                <a:cubicBezTo>
                  <a:pt x="3421920" y="7964677"/>
                  <a:pt x="3281693" y="7992638"/>
                  <a:pt x="3204271" y="7982343"/>
                </a:cubicBezTo>
                <a:cubicBezTo>
                  <a:pt x="3126849" y="7972048"/>
                  <a:pt x="2857271" y="7985537"/>
                  <a:pt x="2519598" y="7982343"/>
                </a:cubicBezTo>
                <a:cubicBezTo>
                  <a:pt x="2181925" y="7979149"/>
                  <a:pt x="2017368" y="7961737"/>
                  <a:pt x="1670603" y="7982343"/>
                </a:cubicBezTo>
                <a:cubicBezTo>
                  <a:pt x="1323838" y="8002949"/>
                  <a:pt x="965665" y="7954435"/>
                  <a:pt x="657286" y="7982343"/>
                </a:cubicBezTo>
                <a:cubicBezTo>
                  <a:pt x="348907" y="8010251"/>
                  <a:pt x="240768" y="8006899"/>
                  <a:pt x="0" y="7982343"/>
                </a:cubicBezTo>
                <a:cubicBezTo>
                  <a:pt x="14810" y="7736857"/>
                  <a:pt x="-20756" y="7540304"/>
                  <a:pt x="0" y="7157501"/>
                </a:cubicBezTo>
                <a:cubicBezTo>
                  <a:pt x="20756" y="6774698"/>
                  <a:pt x="-3208" y="6820913"/>
                  <a:pt x="0" y="6572129"/>
                </a:cubicBezTo>
                <a:cubicBezTo>
                  <a:pt x="3208" y="6323345"/>
                  <a:pt x="20413" y="6161502"/>
                  <a:pt x="0" y="5986757"/>
                </a:cubicBezTo>
                <a:cubicBezTo>
                  <a:pt x="-20413" y="5812012"/>
                  <a:pt x="11568" y="5582339"/>
                  <a:pt x="0" y="5401385"/>
                </a:cubicBezTo>
                <a:cubicBezTo>
                  <a:pt x="-11568" y="5220431"/>
                  <a:pt x="-19250" y="4944558"/>
                  <a:pt x="0" y="4656367"/>
                </a:cubicBezTo>
                <a:cubicBezTo>
                  <a:pt x="19250" y="4368176"/>
                  <a:pt x="21359" y="4303315"/>
                  <a:pt x="0" y="3991172"/>
                </a:cubicBezTo>
                <a:cubicBezTo>
                  <a:pt x="-21359" y="3679029"/>
                  <a:pt x="-9623" y="3715687"/>
                  <a:pt x="0" y="3565447"/>
                </a:cubicBezTo>
                <a:cubicBezTo>
                  <a:pt x="9623" y="3415208"/>
                  <a:pt x="-6499" y="3193983"/>
                  <a:pt x="0" y="2980075"/>
                </a:cubicBezTo>
                <a:cubicBezTo>
                  <a:pt x="6499" y="2766167"/>
                  <a:pt x="24386" y="2460021"/>
                  <a:pt x="0" y="2235056"/>
                </a:cubicBezTo>
                <a:cubicBezTo>
                  <a:pt x="-24386" y="2010091"/>
                  <a:pt x="-19798" y="1927412"/>
                  <a:pt x="0" y="1729508"/>
                </a:cubicBezTo>
                <a:cubicBezTo>
                  <a:pt x="19798" y="1531604"/>
                  <a:pt x="-36699" y="1145238"/>
                  <a:pt x="0" y="904666"/>
                </a:cubicBezTo>
                <a:cubicBezTo>
                  <a:pt x="36699" y="664094"/>
                  <a:pt x="-6852" y="183805"/>
                  <a:pt x="0" y="0"/>
                </a:cubicBezTo>
                <a:close/>
              </a:path>
            </a:pathLst>
          </a:custGeom>
          <a:solidFill>
            <a:srgbClr val="D1E2E4"/>
          </a:solidFill>
          <a:ln>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TextBox 4">
            <a:extLst>
              <a:ext uri="{FF2B5EF4-FFF2-40B4-BE49-F238E27FC236}">
                <a16:creationId xmlns:a16="http://schemas.microsoft.com/office/drawing/2014/main" id="{AE519EEB-7238-C7AD-D6E3-5BEDD8BD9B52}"/>
              </a:ext>
            </a:extLst>
          </p:cNvPr>
          <p:cNvSpPr txBox="1"/>
          <p:nvPr/>
        </p:nvSpPr>
        <p:spPr>
          <a:xfrm>
            <a:off x="1317393" y="1537582"/>
            <a:ext cx="15985522" cy="7191392"/>
          </a:xfrm>
          <a:prstGeom prst="rect">
            <a:avLst/>
          </a:prstGeom>
        </p:spPr>
        <p:txBody>
          <a:bodyPr wrap="square" lIns="0" tIns="0" rIns="0" bIns="0" rtlCol="0" anchor="t">
            <a:spAutoFit/>
          </a:bodyPr>
          <a:lstStyle/>
          <a:p>
            <a:pPr>
              <a:lnSpc>
                <a:spcPct val="120000"/>
              </a:lnSpc>
              <a:spcBef>
                <a:spcPct val="0"/>
              </a:spcBef>
            </a:pPr>
            <a:r>
              <a:rPr lang="sv-FI" sz="2800">
                <a:latin typeface="Futura Medium" panose="020B0602020204020303" pitchFamily="34" charset="-79"/>
                <a:cs typeface="Futura Medium"/>
                <a:sym typeface="Proxima Nova Bold"/>
              </a:rPr>
              <a:t>Du älskar att titta på videor och spela spel på din telefon eller surfplatta. En dag märker du att nästan alla videor och spel som dyker upp är väldigt lika, till exempel bara roliga djurvideor eller ett visst slags spel. Det känns som att telefonen vet precis vad du gillar, vilket är jättekul – men ibland önskar du att det var mer variation.</a:t>
            </a:r>
            <a:endParaRPr lang="sv-FI" sz="2800">
              <a:latin typeface="Futura Medium" panose="020B0602020204020303" pitchFamily="34" charset="-79"/>
              <a:cs typeface="Futura Medium"/>
            </a:endParaRPr>
          </a:p>
          <a:p>
            <a:pPr>
              <a:lnSpc>
                <a:spcPct val="120000"/>
              </a:lnSpc>
              <a:spcBef>
                <a:spcPct val="0"/>
              </a:spcBef>
            </a:pPr>
            <a:endParaRPr lang="sv-FI" sz="2800">
              <a:latin typeface="Futura Medium" panose="020B0602020204020303" pitchFamily="34" charset="-79"/>
              <a:cs typeface="Futura Medium" panose="020B0602020204020303" pitchFamily="34" charset="-79"/>
            </a:endParaRPr>
          </a:p>
          <a:p>
            <a:pPr>
              <a:lnSpc>
                <a:spcPct val="120000"/>
              </a:lnSpc>
              <a:spcBef>
                <a:spcPct val="0"/>
              </a:spcBef>
            </a:pPr>
            <a:r>
              <a:rPr lang="sv-FI" sz="2800">
                <a:latin typeface="Futura Medium" panose="020B0602020204020303" pitchFamily="34" charset="-79"/>
                <a:cs typeface="Futura Medium"/>
                <a:sym typeface="Proxima Nova Bold"/>
              </a:rPr>
              <a:t>Din kompis berättar att det är AI-system i </a:t>
            </a:r>
            <a:r>
              <a:rPr lang="sv-FI" sz="2800" err="1">
                <a:latin typeface="Futura Medium" panose="020B0602020204020303" pitchFamily="34" charset="-79"/>
                <a:cs typeface="Futura Medium"/>
                <a:sym typeface="Proxima Nova Bold"/>
              </a:rPr>
              <a:t>apparna</a:t>
            </a:r>
            <a:r>
              <a:rPr lang="sv-FI" sz="2800">
                <a:latin typeface="Futura Medium" panose="020B0602020204020303" pitchFamily="34" charset="-79"/>
                <a:cs typeface="Futura Medium"/>
                <a:sym typeface="Proxima Nova Bold"/>
              </a:rPr>
              <a:t> som väljer vad du ser, baserat på vad du tidigare tittat på och gillat. Kompisen säger också att det kan göra att man börjar tänka och tycka som det AI visar – som att man fastnar i en "bubbla" och inte ser annat som också kan vara spännande.</a:t>
            </a:r>
            <a:endParaRPr lang="sv-FI" sz="2800">
              <a:latin typeface="Futura Medium" panose="020B0602020204020303" pitchFamily="34" charset="-79"/>
              <a:cs typeface="Futura Medium"/>
            </a:endParaRPr>
          </a:p>
          <a:p>
            <a:pPr>
              <a:lnSpc>
                <a:spcPct val="120000"/>
              </a:lnSpc>
              <a:spcBef>
                <a:spcPct val="0"/>
              </a:spcBef>
            </a:pPr>
            <a:br>
              <a:rPr lang="sv-FI" sz="2800">
                <a:latin typeface="Futura Medium" panose="020B0602020204020303" pitchFamily="34" charset="-79"/>
                <a:cs typeface="Futura Medium" panose="020B0602020204020303" pitchFamily="34" charset="-79"/>
              </a:rPr>
            </a:br>
            <a:r>
              <a:rPr lang="sv-FI" sz="2800">
                <a:latin typeface="Futura Medium" panose="020B0602020204020303" pitchFamily="34" charset="-79"/>
                <a:cs typeface="Futura Medium"/>
                <a:sym typeface="Proxima Nova Bold"/>
              </a:rPr>
              <a:t>Vad tycker du? Är det bra att AI väljer allt för dig eller </a:t>
            </a:r>
            <a:br>
              <a:rPr lang="sv-FI" sz="2800">
                <a:latin typeface="Futura Medium" panose="020B0602020204020303" pitchFamily="34" charset="-79"/>
                <a:cs typeface="Futura Medium" panose="020B0602020204020303" pitchFamily="34" charset="-79"/>
              </a:rPr>
            </a:br>
            <a:r>
              <a:rPr lang="sv-FI" sz="2800">
                <a:latin typeface="Futura Medium" panose="020B0602020204020303" pitchFamily="34" charset="-79"/>
                <a:cs typeface="Futura Medium"/>
                <a:sym typeface="Proxima Nova Bold"/>
              </a:rPr>
              <a:t>skulle du vilja kunna upptäcka saker på andra sätt? </a:t>
            </a:r>
            <a:br>
              <a:rPr lang="sv-FI" sz="2800">
                <a:latin typeface="Futura Medium" panose="020B0602020204020303" pitchFamily="34" charset="-79"/>
                <a:cs typeface="Futura Medium" panose="020B0602020204020303" pitchFamily="34" charset="-79"/>
              </a:rPr>
            </a:br>
            <a:br>
              <a:rPr lang="sv-FI" sz="2800">
                <a:latin typeface="Futura Medium" panose="020B0602020204020303" pitchFamily="34" charset="-79"/>
                <a:cs typeface="Futura Medium" panose="020B0602020204020303" pitchFamily="34" charset="-79"/>
              </a:rPr>
            </a:br>
            <a:r>
              <a:rPr lang="sv-FI" sz="2800">
                <a:latin typeface="Futura Medium" panose="020B0602020204020303" pitchFamily="34" charset="-79"/>
                <a:cs typeface="Futura Medium"/>
                <a:sym typeface="Proxima Nova Bold"/>
              </a:rPr>
              <a:t>Vad skulle du kunna göra för att inte fastna i "bubblan"?</a:t>
            </a:r>
            <a:endParaRPr lang="sv-FI" sz="2800">
              <a:latin typeface="Futura Medium" panose="020B0602020204020303" pitchFamily="34" charset="-79"/>
              <a:cs typeface="Futura Medium"/>
            </a:endParaRPr>
          </a:p>
          <a:p>
            <a:pPr>
              <a:lnSpc>
                <a:spcPct val="120000"/>
              </a:lnSpc>
              <a:spcBef>
                <a:spcPct val="0"/>
              </a:spcBef>
            </a:pPr>
            <a:endParaRPr lang="sv-FI" sz="2800">
              <a:latin typeface="Futura Medium" panose="020B0602020204020303" pitchFamily="34" charset="-79"/>
              <a:cs typeface="Futura Medium" panose="020B0602020204020303" pitchFamily="34" charset="-79"/>
            </a:endParaRPr>
          </a:p>
        </p:txBody>
      </p:sp>
      <p:grpSp>
        <p:nvGrpSpPr>
          <p:cNvPr id="19" name="Grupp 18">
            <a:extLst>
              <a:ext uri="{FF2B5EF4-FFF2-40B4-BE49-F238E27FC236}">
                <a16:creationId xmlns:a16="http://schemas.microsoft.com/office/drawing/2014/main" id="{EC7F1EF3-0FE9-8555-0E61-1725E4EC7E44}"/>
              </a:ext>
            </a:extLst>
          </p:cNvPr>
          <p:cNvGrpSpPr/>
          <p:nvPr/>
        </p:nvGrpSpPr>
        <p:grpSpPr>
          <a:xfrm>
            <a:off x="11257280" y="5143500"/>
            <a:ext cx="7358442" cy="5143500"/>
            <a:chOff x="4121619" y="4673862"/>
            <a:chExt cx="9923618" cy="7194292"/>
          </a:xfrm>
        </p:grpSpPr>
        <p:pic>
          <p:nvPicPr>
            <p:cNvPr id="9" name="Bildobjekt 8" descr="En bild som visar tecknad serie, leksak&#10;&#10;Automatiskt genererad beskrivning">
              <a:extLst>
                <a:ext uri="{FF2B5EF4-FFF2-40B4-BE49-F238E27FC236}">
                  <a16:creationId xmlns:a16="http://schemas.microsoft.com/office/drawing/2014/main" id="{FE978A44-1603-5B4B-9ECE-BC725BEB7399}"/>
                </a:ext>
              </a:extLst>
            </p:cNvPr>
            <p:cNvPicPr>
              <a:picLocks noChangeAspect="1"/>
            </p:cNvPicPr>
            <p:nvPr/>
          </p:nvPicPr>
          <p:blipFill>
            <a:blip r:embed="rId4" cstate="screen">
              <a:extLst>
                <a:ext uri="{28A0092B-C50C-407E-A947-70E740481C1C}">
                  <a14:useLocalDpi xmlns:a14="http://schemas.microsoft.com/office/drawing/2010/main"/>
                </a:ext>
              </a:extLst>
            </a:blip>
            <a:srcRect t="-30355"/>
            <a:stretch/>
          </p:blipFill>
          <p:spPr>
            <a:xfrm>
              <a:off x="8322938" y="4673862"/>
              <a:ext cx="5722299" cy="5141593"/>
            </a:xfrm>
            <a:prstGeom prst="rect">
              <a:avLst/>
            </a:prstGeom>
          </p:spPr>
        </p:pic>
        <p:grpSp>
          <p:nvGrpSpPr>
            <p:cNvPr id="17" name="Grupp 16">
              <a:extLst>
                <a:ext uri="{FF2B5EF4-FFF2-40B4-BE49-F238E27FC236}">
                  <a16:creationId xmlns:a16="http://schemas.microsoft.com/office/drawing/2014/main" id="{D9991B3D-AD5D-B389-3960-26794733343F}"/>
                </a:ext>
              </a:extLst>
            </p:cNvPr>
            <p:cNvGrpSpPr/>
            <p:nvPr/>
          </p:nvGrpSpPr>
          <p:grpSpPr>
            <a:xfrm>
              <a:off x="4121619" y="4764267"/>
              <a:ext cx="9112526" cy="7103887"/>
              <a:chOff x="4121619" y="4764267"/>
              <a:chExt cx="9112526" cy="7103887"/>
            </a:xfrm>
          </p:grpSpPr>
          <p:pic>
            <p:nvPicPr>
              <p:cNvPr id="10" name="Bildobjekt 9" descr="En bild som visar tecknad serie, leksak&#10;&#10;Automatiskt genererad beskrivning">
                <a:extLst>
                  <a:ext uri="{FF2B5EF4-FFF2-40B4-BE49-F238E27FC236}">
                    <a16:creationId xmlns:a16="http://schemas.microsoft.com/office/drawing/2014/main" id="{CA383798-B5A0-E823-72DC-ED6C2C22AFB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4121619" y="4764267"/>
                <a:ext cx="6572639" cy="4584840"/>
              </a:xfrm>
              <a:prstGeom prst="rect">
                <a:avLst/>
              </a:prstGeom>
            </p:spPr>
          </p:pic>
          <p:sp>
            <p:nvSpPr>
              <p:cNvPr id="11" name="Freeform 21">
                <a:extLst>
                  <a:ext uri="{FF2B5EF4-FFF2-40B4-BE49-F238E27FC236}">
                    <a16:creationId xmlns:a16="http://schemas.microsoft.com/office/drawing/2014/main" id="{B7DE160C-D3F5-0ECC-DFD8-033285F0D0FB}"/>
                  </a:ext>
                </a:extLst>
              </p:cNvPr>
              <p:cNvSpPr/>
              <p:nvPr/>
            </p:nvSpPr>
            <p:spPr>
              <a:xfrm>
                <a:off x="4862669" y="9326413"/>
                <a:ext cx="5004719" cy="2400308"/>
              </a:xfrm>
              <a:custGeom>
                <a:avLst/>
                <a:gdLst/>
                <a:ahLst/>
                <a:cxnLst/>
                <a:rect l="l" t="t" r="r" b="b"/>
                <a:pathLst>
                  <a:path w="5004719" h="2400308">
                    <a:moveTo>
                      <a:pt x="0" y="0"/>
                    </a:moveTo>
                    <a:lnTo>
                      <a:pt x="5004718" y="0"/>
                    </a:lnTo>
                    <a:lnTo>
                      <a:pt x="5004718" y="2400308"/>
                    </a:lnTo>
                    <a:lnTo>
                      <a:pt x="0" y="240030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sv-FI"/>
              </a:p>
            </p:txBody>
          </p:sp>
          <p:sp>
            <p:nvSpPr>
              <p:cNvPr id="12" name="Freeform 21">
                <a:extLst>
                  <a:ext uri="{FF2B5EF4-FFF2-40B4-BE49-F238E27FC236}">
                    <a16:creationId xmlns:a16="http://schemas.microsoft.com/office/drawing/2014/main" id="{18F3250D-A063-83BF-92D2-553AC0EAF3D0}"/>
                  </a:ext>
                </a:extLst>
              </p:cNvPr>
              <p:cNvSpPr/>
              <p:nvPr/>
            </p:nvSpPr>
            <p:spPr>
              <a:xfrm>
                <a:off x="9097820" y="9815455"/>
                <a:ext cx="4136325" cy="2052699"/>
              </a:xfrm>
              <a:custGeom>
                <a:avLst/>
                <a:gdLst/>
                <a:ahLst/>
                <a:cxnLst/>
                <a:rect l="l" t="t" r="r" b="b"/>
                <a:pathLst>
                  <a:path w="5004719" h="2400308">
                    <a:moveTo>
                      <a:pt x="0" y="0"/>
                    </a:moveTo>
                    <a:lnTo>
                      <a:pt x="5004718" y="0"/>
                    </a:lnTo>
                    <a:lnTo>
                      <a:pt x="5004718" y="2400308"/>
                    </a:lnTo>
                    <a:lnTo>
                      <a:pt x="0" y="240030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sv-FI"/>
              </a:p>
            </p:txBody>
          </p:sp>
          <p:sp>
            <p:nvSpPr>
              <p:cNvPr id="13" name="Freeform 8">
                <a:extLst>
                  <a:ext uri="{FF2B5EF4-FFF2-40B4-BE49-F238E27FC236}">
                    <a16:creationId xmlns:a16="http://schemas.microsoft.com/office/drawing/2014/main" id="{152CDABD-4309-AE4A-2F34-C70ED5370B85}"/>
                  </a:ext>
                </a:extLst>
              </p:cNvPr>
              <p:cNvSpPr/>
              <p:nvPr/>
            </p:nvSpPr>
            <p:spPr>
              <a:xfrm>
                <a:off x="9997598" y="8540303"/>
                <a:ext cx="2214151" cy="836405"/>
              </a:xfrm>
              <a:custGeom>
                <a:avLst/>
                <a:gdLst/>
                <a:ahLst/>
                <a:cxnLst/>
                <a:rect l="l" t="t" r="r" b="b"/>
                <a:pathLst>
                  <a:path w="1623351" h="586435">
                    <a:moveTo>
                      <a:pt x="0" y="0"/>
                    </a:moveTo>
                    <a:lnTo>
                      <a:pt x="1623351" y="0"/>
                    </a:lnTo>
                    <a:lnTo>
                      <a:pt x="1623351" y="586435"/>
                    </a:lnTo>
                    <a:lnTo>
                      <a:pt x="0" y="586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v-FI"/>
              </a:p>
            </p:txBody>
          </p:sp>
          <p:sp>
            <p:nvSpPr>
              <p:cNvPr id="14" name="Freeform 11">
                <a:extLst>
                  <a:ext uri="{FF2B5EF4-FFF2-40B4-BE49-F238E27FC236}">
                    <a16:creationId xmlns:a16="http://schemas.microsoft.com/office/drawing/2014/main" id="{6E1FB57D-EC9D-3EC7-D828-3739FED21935}"/>
                  </a:ext>
                </a:extLst>
              </p:cNvPr>
              <p:cNvSpPr/>
              <p:nvPr/>
            </p:nvSpPr>
            <p:spPr>
              <a:xfrm>
                <a:off x="9997598" y="8636329"/>
                <a:ext cx="715392" cy="71564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16" name="Freeform 11">
                <a:extLst>
                  <a:ext uri="{FF2B5EF4-FFF2-40B4-BE49-F238E27FC236}">
                    <a16:creationId xmlns:a16="http://schemas.microsoft.com/office/drawing/2014/main" id="{A006490A-FD86-D8E3-AEA8-048A43A21E02}"/>
                  </a:ext>
                </a:extLst>
              </p:cNvPr>
              <p:cNvSpPr/>
              <p:nvPr/>
            </p:nvSpPr>
            <p:spPr>
              <a:xfrm>
                <a:off x="11431716" y="8567426"/>
                <a:ext cx="763750" cy="78454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15" name="Freeform 16">
                <a:extLst>
                  <a:ext uri="{FF2B5EF4-FFF2-40B4-BE49-F238E27FC236}">
                    <a16:creationId xmlns:a16="http://schemas.microsoft.com/office/drawing/2014/main" id="{F22F339E-5D59-78DC-964B-DD4F196FA5C6}"/>
                  </a:ext>
                </a:extLst>
              </p:cNvPr>
              <p:cNvSpPr/>
              <p:nvPr/>
            </p:nvSpPr>
            <p:spPr>
              <a:xfrm>
                <a:off x="9887266" y="8647809"/>
                <a:ext cx="2385510" cy="499963"/>
              </a:xfrm>
              <a:custGeom>
                <a:avLst/>
                <a:gdLst/>
                <a:ahLst/>
                <a:cxnLst/>
                <a:rect l="l" t="t" r="r" b="b"/>
                <a:pathLst>
                  <a:path w="1720454" h="350543">
                    <a:moveTo>
                      <a:pt x="0" y="0"/>
                    </a:moveTo>
                    <a:lnTo>
                      <a:pt x="1720455" y="0"/>
                    </a:lnTo>
                    <a:lnTo>
                      <a:pt x="1720455" y="350542"/>
                    </a:lnTo>
                    <a:lnTo>
                      <a:pt x="0" y="350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FI"/>
              </a:p>
            </p:txBody>
          </p:sp>
        </p:grpSp>
      </p:grpSp>
    </p:spTree>
    <p:extLst>
      <p:ext uri="{BB962C8B-B14F-4D97-AF65-F5344CB8AC3E}">
        <p14:creationId xmlns:p14="http://schemas.microsoft.com/office/powerpoint/2010/main" val="1077852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a:extLst>
            <a:ext uri="{FF2B5EF4-FFF2-40B4-BE49-F238E27FC236}">
              <a16:creationId xmlns:a16="http://schemas.microsoft.com/office/drawing/2014/main" id="{3ABC494A-C31D-F0B3-FE39-5509D4FF9D39}"/>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2776360A-4B35-07F8-D331-C6E23DE93F21}"/>
              </a:ext>
            </a:extLst>
          </p:cNvPr>
          <p:cNvSpPr txBox="1"/>
          <p:nvPr/>
        </p:nvSpPr>
        <p:spPr>
          <a:xfrm>
            <a:off x="9144000" y="3873307"/>
            <a:ext cx="7626848" cy="5539978"/>
          </a:xfrm>
          <a:prstGeom prst="rect">
            <a:avLst/>
          </a:prstGeom>
        </p:spPr>
        <p:txBody>
          <a:bodyPr wrap="square" lIns="0" tIns="0" rIns="0" bIns="0" rtlCol="0" anchor="t">
            <a:spAutoFit/>
          </a:bodyPr>
          <a:lstStyle/>
          <a:p>
            <a:r>
              <a:rPr lang="sv-FI" sz="6600" b="1">
                <a:solidFill>
                  <a:schemeClr val="bg1"/>
                </a:solidFill>
                <a:latin typeface="FUTURA MEDIUM" panose="020B0602020204020303" pitchFamily="34" charset="-79"/>
                <a:cs typeface="FUTURA MEDIUM" panose="020B0602020204020303" pitchFamily="34" charset="-79"/>
                <a:sym typeface="Proxima Nova Bold"/>
              </a:rPr>
              <a:t>Idag har vi bekantat oss med</a:t>
            </a:r>
            <a:r>
              <a:rPr lang="sv-FI" sz="6600" b="1">
                <a:solidFill>
                  <a:schemeClr val="bg1"/>
                </a:solidFill>
                <a:latin typeface="FUTURA MEDIUM" panose="020B0602020204020303" pitchFamily="34" charset="-79"/>
                <a:cs typeface="FUTURA MEDIUM" panose="020B0602020204020303" pitchFamily="34" charset="-79"/>
              </a:rPr>
              <a:t> </a:t>
            </a:r>
            <a:r>
              <a:rPr lang="sv-FI" sz="6600" b="1" i="1">
                <a:solidFill>
                  <a:srgbClr val="92E2D2"/>
                </a:solidFill>
                <a:latin typeface="FUTURA MEDIUM" panose="020B0602020204020303" pitchFamily="34" charset="-79"/>
                <a:cs typeface="FUTURA MEDIUM" panose="020B0602020204020303" pitchFamily="34" charset="-79"/>
              </a:rPr>
              <a:t>vad</a:t>
            </a:r>
            <a:r>
              <a:rPr lang="sv-FI" sz="6600" b="1" i="1">
                <a:solidFill>
                  <a:schemeClr val="bg1"/>
                </a:solidFill>
                <a:latin typeface="FUTURA MEDIUM" panose="020B0602020204020303" pitchFamily="34" charset="-79"/>
                <a:cs typeface="FUTURA MEDIUM" panose="020B0602020204020303" pitchFamily="34" charset="-79"/>
              </a:rPr>
              <a:t> </a:t>
            </a:r>
            <a:r>
              <a:rPr lang="sv-FI" sz="6600" b="1">
                <a:solidFill>
                  <a:schemeClr val="bg1"/>
                </a:solidFill>
                <a:latin typeface="FUTURA MEDIUM" panose="020B0602020204020303" pitchFamily="34" charset="-79"/>
                <a:cs typeface="FUTURA MEDIUM" panose="020B0602020204020303" pitchFamily="34" charset="-79"/>
              </a:rPr>
              <a:t>AI borde göra!</a:t>
            </a:r>
          </a:p>
          <a:p>
            <a:pPr marL="1143000" indent="-1143000" algn="ctr">
              <a:buFont typeface="Calibri"/>
              <a:buChar char="-"/>
            </a:pPr>
            <a:endParaRPr lang="en-US" sz="9600" b="1">
              <a:solidFill>
                <a:srgbClr val="141E20"/>
              </a:solidFill>
              <a:latin typeface="FUTURA MEDIUM" panose="020B0602020204020303" pitchFamily="34" charset="-79"/>
              <a:cs typeface="FUTURA MEDIUM" panose="020B0602020204020303" pitchFamily="34" charset="-79"/>
            </a:endParaRPr>
          </a:p>
        </p:txBody>
      </p:sp>
      <p:pic>
        <p:nvPicPr>
          <p:cNvPr id="4" name="Bildobjekt 3" descr="En bild som visar Mobiltelefon, pryl, tecknad serie, Mobil enhet&#10;&#10;Automatiskt genererad beskrivning">
            <a:extLst>
              <a:ext uri="{FF2B5EF4-FFF2-40B4-BE49-F238E27FC236}">
                <a16:creationId xmlns:a16="http://schemas.microsoft.com/office/drawing/2014/main" id="{215A3806-A59B-9B9A-AF09-04EEF24316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643" y="1319764"/>
            <a:ext cx="12921088" cy="7268112"/>
          </a:xfrm>
          <a:prstGeom prst="rect">
            <a:avLst/>
          </a:prstGeom>
          <a:effectLst>
            <a:reflection blurRad="739007" stA="76000" endPos="33000" dir="5400000" sy="-100000" algn="bl" rotWithShape="0"/>
          </a:effectLst>
        </p:spPr>
      </p:pic>
    </p:spTree>
    <p:extLst>
      <p:ext uri="{BB962C8B-B14F-4D97-AF65-F5344CB8AC3E}">
        <p14:creationId xmlns:p14="http://schemas.microsoft.com/office/powerpoint/2010/main" val="4126984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extBox 4"/>
          <p:cNvSpPr txBox="1"/>
          <p:nvPr/>
        </p:nvSpPr>
        <p:spPr>
          <a:xfrm>
            <a:off x="7260648" y="1332860"/>
            <a:ext cx="7919750" cy="2014847"/>
          </a:xfrm>
          <a:prstGeom prst="rect">
            <a:avLst/>
          </a:prstGeom>
        </p:spPr>
        <p:txBody>
          <a:bodyPr wrap="square" lIns="0" tIns="0" rIns="0" bIns="0" rtlCol="0" anchor="t">
            <a:spAutoFit/>
          </a:bodyPr>
          <a:lstStyle/>
          <a:p>
            <a:pPr algn="ctr">
              <a:lnSpc>
                <a:spcPts val="8134"/>
              </a:lnSpc>
            </a:pPr>
            <a:r>
              <a:rPr lang="en-US" sz="6400" b="1">
                <a:solidFill>
                  <a:srgbClr val="92E2D2"/>
                </a:solidFill>
                <a:latin typeface="FUTURA MEDIUM" panose="020B0602020204020303" pitchFamily="34" charset="-79"/>
                <a:cs typeface="FUTURA MEDIUM" panose="020B0602020204020303" pitchFamily="34" charset="-79"/>
                <a:sym typeface="Proxima Nova Bold"/>
              </a:rPr>
              <a:t>Vad</a:t>
            </a:r>
            <a:r>
              <a:rPr lang="en-US" sz="6400" b="1">
                <a:solidFill>
                  <a:schemeClr val="bg1"/>
                </a:solidFill>
                <a:latin typeface="FUTURA MEDIUM" panose="020B0602020204020303" pitchFamily="34" charset="-79"/>
                <a:cs typeface="FUTURA MEDIUM" panose="020B0602020204020303" pitchFamily="34" charset="-79"/>
                <a:sym typeface="Proxima Nova Bold"/>
              </a:rPr>
              <a:t> </a:t>
            </a:r>
            <a:r>
              <a:rPr lang="en-US" sz="6400" b="1" err="1">
                <a:solidFill>
                  <a:schemeClr val="bg1"/>
                </a:solidFill>
                <a:latin typeface="FUTURA MEDIUM" panose="020B0602020204020303" pitchFamily="34" charset="-79"/>
                <a:cs typeface="FUTURA MEDIUM" panose="020B0602020204020303" pitchFamily="34" charset="-79"/>
                <a:sym typeface="Proxima Nova Bold"/>
              </a:rPr>
              <a:t>är</a:t>
            </a:r>
            <a:r>
              <a:rPr lang="en-US" sz="6400" b="1">
                <a:solidFill>
                  <a:schemeClr val="bg1"/>
                </a:solidFill>
                <a:latin typeface="FUTURA MEDIUM" panose="020B0602020204020303" pitchFamily="34" charset="-79"/>
                <a:cs typeface="FUTURA MEDIUM" panose="020B0602020204020303" pitchFamily="34" charset="-79"/>
                <a:sym typeface="Proxima Nova Bold"/>
              </a:rPr>
              <a:t> AI?</a:t>
            </a:r>
          </a:p>
          <a:p>
            <a:pPr algn="ctr">
              <a:lnSpc>
                <a:spcPts val="8134"/>
              </a:lnSpc>
            </a:pPr>
            <a:r>
              <a:rPr lang="en-US" sz="6400" b="1">
                <a:solidFill>
                  <a:srgbClr val="92E2D2"/>
                </a:solidFill>
                <a:latin typeface="FUTURA MEDIUM" panose="020B0602020204020303" pitchFamily="34" charset="-79"/>
                <a:cs typeface="FUTURA MEDIUM" panose="020B0602020204020303" pitchFamily="34" charset="-79"/>
                <a:sym typeface="Proxima Nova Bold"/>
              </a:rPr>
              <a:t>Var</a:t>
            </a:r>
            <a:r>
              <a:rPr lang="en-US" sz="6400" b="1">
                <a:solidFill>
                  <a:schemeClr val="bg1"/>
                </a:solidFill>
                <a:latin typeface="FUTURA MEDIUM" panose="020B0602020204020303" pitchFamily="34" charset="-79"/>
                <a:cs typeface="FUTURA MEDIUM" panose="020B0602020204020303" pitchFamily="34" charset="-79"/>
                <a:sym typeface="Proxima Nova Bold"/>
              </a:rPr>
              <a:t> </a:t>
            </a:r>
            <a:r>
              <a:rPr lang="en-US" sz="6400" b="1" err="1">
                <a:solidFill>
                  <a:schemeClr val="bg1"/>
                </a:solidFill>
                <a:latin typeface="FUTURA MEDIUM" panose="020B0602020204020303" pitchFamily="34" charset="-79"/>
                <a:cs typeface="FUTURA MEDIUM" panose="020B0602020204020303" pitchFamily="34" charset="-79"/>
                <a:sym typeface="Proxima Nova Bold"/>
              </a:rPr>
              <a:t>finns</a:t>
            </a:r>
            <a:r>
              <a:rPr lang="en-US" sz="6400" b="1">
                <a:solidFill>
                  <a:schemeClr val="bg1"/>
                </a:solidFill>
                <a:latin typeface="FUTURA MEDIUM" panose="020B0602020204020303" pitchFamily="34" charset="-79"/>
                <a:cs typeface="FUTURA MEDIUM" panose="020B0602020204020303" pitchFamily="34" charset="-79"/>
                <a:sym typeface="Proxima Nova Bold"/>
              </a:rPr>
              <a:t> AI?</a:t>
            </a:r>
            <a:endParaRPr lang="sv-SE" sz="6400">
              <a:solidFill>
                <a:schemeClr val="bg1"/>
              </a:solidFill>
              <a:latin typeface="Futura Medium" panose="020B0602020204020303" pitchFamily="34" charset="-79"/>
              <a:cs typeface="Futura Medium" panose="020B0602020204020303" pitchFamily="34" charset="-79"/>
            </a:endParaRPr>
          </a:p>
        </p:txBody>
      </p:sp>
      <p:sp>
        <p:nvSpPr>
          <p:cNvPr id="5" name="Freeform 5"/>
          <p:cNvSpPr/>
          <p:nvPr/>
        </p:nvSpPr>
        <p:spPr>
          <a:xfrm rot="3960000" flipV="1">
            <a:off x="6016156" y="4499799"/>
            <a:ext cx="3435988" cy="3641221"/>
          </a:xfrm>
          <a:custGeom>
            <a:avLst/>
            <a:gdLst/>
            <a:ahLst/>
            <a:cxnLst/>
            <a:rect l="l" t="t" r="r" b="b"/>
            <a:pathLst>
              <a:path w="3435988" h="3641221">
                <a:moveTo>
                  <a:pt x="0" y="3641220"/>
                </a:moveTo>
                <a:lnTo>
                  <a:pt x="3435988" y="3641220"/>
                </a:lnTo>
                <a:lnTo>
                  <a:pt x="3435988" y="0"/>
                </a:lnTo>
                <a:lnTo>
                  <a:pt x="0" y="0"/>
                </a:lnTo>
                <a:lnTo>
                  <a:pt x="0" y="364122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FI"/>
          </a:p>
        </p:txBody>
      </p:sp>
      <p:sp>
        <p:nvSpPr>
          <p:cNvPr id="12" name="TextBox 8">
            <a:extLst>
              <a:ext uri="{FF2B5EF4-FFF2-40B4-BE49-F238E27FC236}">
                <a16:creationId xmlns:a16="http://schemas.microsoft.com/office/drawing/2014/main" id="{BFEFA724-57C0-1343-6324-2EEDC02DCBEA}"/>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13" name="TextBox 9">
            <a:extLst>
              <a:ext uri="{FF2B5EF4-FFF2-40B4-BE49-F238E27FC236}">
                <a16:creationId xmlns:a16="http://schemas.microsoft.com/office/drawing/2014/main" id="{854E9EF2-C9AD-E574-8054-5BC42362FD45}"/>
              </a:ext>
            </a:extLst>
          </p:cNvPr>
          <p:cNvSpPr txBox="1"/>
          <p:nvPr/>
        </p:nvSpPr>
        <p:spPr>
          <a:xfrm>
            <a:off x="8250793" y="7104321"/>
            <a:ext cx="5939460" cy="1940659"/>
          </a:xfrm>
          <a:prstGeom prst="rect">
            <a:avLst/>
          </a:prstGeom>
        </p:spPr>
        <p:txBody>
          <a:bodyPr lIns="0" tIns="0" rIns="0" bIns="0" rtlCol="0" anchor="t">
            <a:spAutoFit/>
          </a:bodyPr>
          <a:lstStyle/>
          <a:p>
            <a:pPr algn="ctr">
              <a:lnSpc>
                <a:spcPts val="5231"/>
              </a:lnSpc>
            </a:pPr>
            <a:r>
              <a:rPr lang="sv-FI" sz="3700">
                <a:solidFill>
                  <a:schemeClr val="bg1"/>
                </a:solidFill>
                <a:latin typeface="Georgia" panose="02040502050405020303" pitchFamily="18" charset="0"/>
                <a:ea typeface="Proxima Nova"/>
                <a:cs typeface="Futura Medium" panose="020B0602020204020303" pitchFamily="34" charset="-79"/>
                <a:sym typeface="Proxima Nova"/>
              </a:rPr>
              <a:t>Länk till plattformen här</a:t>
            </a:r>
            <a:endParaRPr lang="sv-FI" sz="3700">
              <a:solidFill>
                <a:schemeClr val="bg1"/>
              </a:solidFill>
              <a:latin typeface="Georgia" panose="02040502050405020303" pitchFamily="18" charset="0"/>
              <a:ea typeface="Proxima Nova"/>
              <a:cs typeface="Futura Medium" panose="020B0602020204020303" pitchFamily="34" charset="-79"/>
            </a:endParaRPr>
          </a:p>
          <a:p>
            <a:pPr algn="ctr">
              <a:lnSpc>
                <a:spcPts val="5231"/>
              </a:lnSpc>
            </a:pPr>
            <a:r>
              <a:rPr lang="sv-FI" sz="3700">
                <a:solidFill>
                  <a:schemeClr val="bg1"/>
                </a:solidFill>
                <a:latin typeface="Georgia" panose="02040502050405020303" pitchFamily="18" charset="0"/>
                <a:ea typeface="Proxima Nova"/>
                <a:cs typeface="Futura Medium" panose="020B0602020204020303" pitchFamily="34" charset="-79"/>
                <a:sym typeface="Proxima Nova"/>
              </a:rPr>
              <a:t>Använd koden</a:t>
            </a:r>
            <a:endParaRPr lang="sv-FI" sz="3700">
              <a:solidFill>
                <a:schemeClr val="bg1"/>
              </a:solidFill>
              <a:latin typeface="Georgia" panose="02040502050405020303" pitchFamily="18" charset="0"/>
              <a:ea typeface="Proxima Nova"/>
              <a:cs typeface="Futura Medium" panose="020B0602020204020303" pitchFamily="34" charset="-79"/>
            </a:endParaRPr>
          </a:p>
          <a:p>
            <a:pPr algn="ctr">
              <a:lnSpc>
                <a:spcPts val="5231"/>
              </a:lnSpc>
            </a:pPr>
            <a:r>
              <a:rPr lang="sv-FI" sz="3700">
                <a:solidFill>
                  <a:schemeClr val="bg1"/>
                </a:solidFill>
                <a:latin typeface="Georgia" panose="02040502050405020303" pitchFamily="18" charset="0"/>
                <a:ea typeface="Proxima Nova"/>
                <a:cs typeface="Futura Medium" panose="020B0602020204020303" pitchFamily="34" charset="-79"/>
                <a:sym typeface="Proxima Nova"/>
              </a:rPr>
              <a:t>11 11 11 11</a:t>
            </a:r>
            <a:endParaRPr lang="sv-FI" sz="3700">
              <a:solidFill>
                <a:schemeClr val="bg1"/>
              </a:solidFill>
              <a:latin typeface="Georgia" panose="02040502050405020303" pitchFamily="18" charset="0"/>
              <a:ea typeface="Proxima Nova"/>
              <a:cs typeface="Futura Medium" panose="020B0602020204020303" pitchFamily="34" charset="-79"/>
            </a:endParaRPr>
          </a:p>
        </p:txBody>
      </p:sp>
      <p:pic>
        <p:nvPicPr>
          <p:cNvPr id="16" name="Bildobjekt 15">
            <a:extLst>
              <a:ext uri="{FF2B5EF4-FFF2-40B4-BE49-F238E27FC236}">
                <a16:creationId xmlns:a16="http://schemas.microsoft.com/office/drawing/2014/main" id="{C9E9DE79-85E4-4A76-8570-6CC853B54E9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696554" y="574557"/>
            <a:ext cx="5351228" cy="9137885"/>
          </a:xfrm>
          <a:prstGeom prst="rect">
            <a:avLst/>
          </a:prstGeom>
        </p:spPr>
      </p:pic>
      <p:pic>
        <p:nvPicPr>
          <p:cNvPr id="17" name="Bildobjekt 16">
            <a:extLst>
              <a:ext uri="{FF2B5EF4-FFF2-40B4-BE49-F238E27FC236}">
                <a16:creationId xmlns:a16="http://schemas.microsoft.com/office/drawing/2014/main" id="{1CA776AF-6CD2-A6F2-24A0-85EA3294DBC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0235957">
            <a:off x="13458496" y="6749201"/>
            <a:ext cx="5740117" cy="5956778"/>
          </a:xfrm>
          <a:prstGeom prst="rect">
            <a:avLst/>
          </a:prstGeom>
        </p:spPr>
      </p:pic>
      <p:pic>
        <p:nvPicPr>
          <p:cNvPr id="18" name="Bildobjekt 17">
            <a:extLst>
              <a:ext uri="{FF2B5EF4-FFF2-40B4-BE49-F238E27FC236}">
                <a16:creationId xmlns:a16="http://schemas.microsoft.com/office/drawing/2014/main" id="{2FCC6F1F-398A-002A-F441-2666BB69BF6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874796">
            <a:off x="-1183547" y="4680476"/>
            <a:ext cx="3893594" cy="3279866"/>
          </a:xfrm>
          <a:prstGeom prst="rect">
            <a:avLst/>
          </a:prstGeom>
        </p:spPr>
      </p:pic>
      <p:pic>
        <p:nvPicPr>
          <p:cNvPr id="19" name="Bildobjekt 18">
            <a:extLst>
              <a:ext uri="{FF2B5EF4-FFF2-40B4-BE49-F238E27FC236}">
                <a16:creationId xmlns:a16="http://schemas.microsoft.com/office/drawing/2014/main" id="{374D3FC0-6091-9785-9C3C-5ACA38E3EE3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4776918">
            <a:off x="15326287" y="3320451"/>
            <a:ext cx="6448707" cy="6692114"/>
          </a:xfrm>
          <a:prstGeom prst="rect">
            <a:avLst/>
          </a:prstGeom>
        </p:spPr>
      </p:pic>
      <p:pic>
        <p:nvPicPr>
          <p:cNvPr id="20" name="Bildobjekt 19">
            <a:extLst>
              <a:ext uri="{FF2B5EF4-FFF2-40B4-BE49-F238E27FC236}">
                <a16:creationId xmlns:a16="http://schemas.microsoft.com/office/drawing/2014/main" id="{EB020D07-F87D-1237-BA8E-51A65F1BB27D}"/>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20359141">
            <a:off x="-4221514" y="5523492"/>
            <a:ext cx="7629124" cy="7846187"/>
          </a:xfrm>
          <a:prstGeom prst="rect">
            <a:avLst/>
          </a:prstGeom>
        </p:spPr>
      </p:pic>
      <p:grpSp>
        <p:nvGrpSpPr>
          <p:cNvPr id="2" name="Group 10">
            <a:extLst>
              <a:ext uri="{FF2B5EF4-FFF2-40B4-BE49-F238E27FC236}">
                <a16:creationId xmlns:a16="http://schemas.microsoft.com/office/drawing/2014/main" id="{BAC0E60F-17AD-AA4E-AFB1-39E63EA44D34}"/>
              </a:ext>
            </a:extLst>
          </p:cNvPr>
          <p:cNvGrpSpPr/>
          <p:nvPr/>
        </p:nvGrpSpPr>
        <p:grpSpPr>
          <a:xfrm>
            <a:off x="9697516" y="3643712"/>
            <a:ext cx="3046014" cy="3046014"/>
            <a:chOff x="0" y="0"/>
            <a:chExt cx="4580901" cy="4580901"/>
          </a:xfrm>
        </p:grpSpPr>
        <p:sp>
          <p:nvSpPr>
            <p:cNvPr id="3" name="Freeform 11">
              <a:extLst>
                <a:ext uri="{FF2B5EF4-FFF2-40B4-BE49-F238E27FC236}">
                  <a16:creationId xmlns:a16="http://schemas.microsoft.com/office/drawing/2014/main" id="{76CA9587-4C67-1B36-90C6-997D88A859E6}"/>
                </a:ext>
              </a:extLst>
            </p:cNvPr>
            <p:cNvSpPr/>
            <p:nvPr/>
          </p:nvSpPr>
          <p:spPr>
            <a:xfrm>
              <a:off x="0" y="0"/>
              <a:ext cx="4580901" cy="4580901"/>
            </a:xfrm>
            <a:custGeom>
              <a:avLst/>
              <a:gdLst/>
              <a:ahLst/>
              <a:cxnLst/>
              <a:rect l="l" t="t" r="r" b="b"/>
              <a:pathLst>
                <a:path w="4580901" h="4580901">
                  <a:moveTo>
                    <a:pt x="0" y="0"/>
                  </a:moveTo>
                  <a:lnTo>
                    <a:pt x="4580901" y="0"/>
                  </a:lnTo>
                  <a:lnTo>
                    <a:pt x="4580901" y="4580901"/>
                  </a:lnTo>
                  <a:lnTo>
                    <a:pt x="0" y="45809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sv-FI"/>
            </a:p>
          </p:txBody>
        </p:sp>
      </p:grpSp>
    </p:spTree>
    <p:extLst>
      <p:ext uri="{BB962C8B-B14F-4D97-AF65-F5344CB8AC3E}">
        <p14:creationId xmlns:p14="http://schemas.microsoft.com/office/powerpoint/2010/main" val="3351488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TextBox 8"/>
          <p:cNvSpPr txBox="1"/>
          <p:nvPr/>
        </p:nvSpPr>
        <p:spPr>
          <a:xfrm>
            <a:off x="2550938" y="3409993"/>
            <a:ext cx="13186124" cy="2333396"/>
          </a:xfrm>
          <a:prstGeom prst="rect">
            <a:avLst/>
          </a:prstGeom>
        </p:spPr>
        <p:txBody>
          <a:bodyPr lIns="0" tIns="0" rIns="0" bIns="0" rtlCol="0" anchor="t">
            <a:spAutoFit/>
          </a:bodyPr>
          <a:lstStyle/>
          <a:p>
            <a:pPr algn="ctr">
              <a:lnSpc>
                <a:spcPts val="21650"/>
              </a:lnSpc>
            </a:pPr>
            <a:r>
              <a:rPr lang="en-US" sz="8000" b="1">
                <a:solidFill>
                  <a:schemeClr val="bg1"/>
                </a:solidFill>
                <a:latin typeface="FUTURA MEDIUM" panose="020B0602020204020303" pitchFamily="34" charset="-79"/>
                <a:ea typeface="Proxima Nova Bold"/>
                <a:cs typeface="FUTURA MEDIUM" panose="020B0602020204020303" pitchFamily="34" charset="-79"/>
                <a:sym typeface="Proxima Nova Bold"/>
              </a:rPr>
              <a:t>Tack </a:t>
            </a:r>
            <a:r>
              <a:rPr lang="en-US" sz="8000" b="1" err="1">
                <a:solidFill>
                  <a:schemeClr val="bg1"/>
                </a:solidFill>
                <a:latin typeface="FUTURA MEDIUM" panose="020B0602020204020303" pitchFamily="34" charset="-79"/>
                <a:ea typeface="Proxima Nova Bold"/>
                <a:cs typeface="FUTURA MEDIUM" panose="020B0602020204020303" pitchFamily="34" charset="-79"/>
                <a:sym typeface="Proxima Nova Bold"/>
              </a:rPr>
              <a:t>och</a:t>
            </a:r>
            <a:r>
              <a:rPr lang="en-US" sz="8000" b="1">
                <a:solidFill>
                  <a:schemeClr val="bg1"/>
                </a:solidFill>
                <a:latin typeface="FUTURA MEDIUM" panose="020B0602020204020303" pitchFamily="34" charset="-79"/>
                <a:ea typeface="Proxima Nova Bold"/>
                <a:cs typeface="FUTURA MEDIUM" panose="020B0602020204020303" pitchFamily="34" charset="-79"/>
                <a:sym typeface="Proxima Nova Bold"/>
              </a:rPr>
              <a:t> </a:t>
            </a:r>
            <a:r>
              <a:rPr lang="en-US" sz="8000" b="1" err="1">
                <a:solidFill>
                  <a:schemeClr val="bg1"/>
                </a:solidFill>
                <a:latin typeface="FUTURA MEDIUM" panose="020B0602020204020303" pitchFamily="34" charset="-79"/>
                <a:ea typeface="Proxima Nova Bold"/>
                <a:cs typeface="FUTURA MEDIUM" panose="020B0602020204020303" pitchFamily="34" charset="-79"/>
                <a:sym typeface="Proxima Nova Bold"/>
              </a:rPr>
              <a:t>hej</a:t>
            </a:r>
            <a:r>
              <a:rPr lang="en-US" sz="8000" b="1">
                <a:solidFill>
                  <a:schemeClr val="bg1"/>
                </a:solidFill>
                <a:latin typeface="FUTURA MEDIUM" panose="020B0602020204020303" pitchFamily="34" charset="-79"/>
                <a:ea typeface="Proxima Nova Bold"/>
                <a:cs typeface="FUTURA MEDIUM" panose="020B0602020204020303" pitchFamily="34" charset="-79"/>
                <a:sym typeface="Proxima Nova Bold"/>
              </a:rPr>
              <a:t>!</a:t>
            </a:r>
          </a:p>
        </p:txBody>
      </p:sp>
      <p:pic>
        <p:nvPicPr>
          <p:cNvPr id="9" name="Bildobjekt 8" descr="En bild som visar tecknad serie, leksak&#10;&#10;Automatiskt genererad beskrivning">
            <a:extLst>
              <a:ext uri="{FF2B5EF4-FFF2-40B4-BE49-F238E27FC236}">
                <a16:creationId xmlns:a16="http://schemas.microsoft.com/office/drawing/2014/main" id="{83017D48-28D0-BE52-04BA-C27719B0492F}"/>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67000"/>
                    </a14:imgEffect>
                  </a14:imgLayer>
                </a14:imgProps>
              </a:ext>
              <a:ext uri="{28A0092B-C50C-407E-A947-70E740481C1C}">
                <a14:useLocalDpi xmlns:a14="http://schemas.microsoft.com/office/drawing/2010/main"/>
              </a:ext>
            </a:extLst>
          </a:blip>
          <a:srcRect/>
          <a:stretch/>
        </p:blipFill>
        <p:spPr>
          <a:xfrm rot="20574717">
            <a:off x="12689320" y="4348976"/>
            <a:ext cx="6642613" cy="9012816"/>
          </a:xfrm>
          <a:prstGeom prst="rect">
            <a:avLst/>
          </a:prstGeom>
        </p:spPr>
      </p:pic>
      <p:grpSp>
        <p:nvGrpSpPr>
          <p:cNvPr id="10" name="Grupp 9">
            <a:extLst>
              <a:ext uri="{FF2B5EF4-FFF2-40B4-BE49-F238E27FC236}">
                <a16:creationId xmlns:a16="http://schemas.microsoft.com/office/drawing/2014/main" id="{54A065FD-7CFD-F466-A63F-35B9C73C12E2}"/>
              </a:ext>
            </a:extLst>
          </p:cNvPr>
          <p:cNvGrpSpPr/>
          <p:nvPr/>
        </p:nvGrpSpPr>
        <p:grpSpPr>
          <a:xfrm rot="20574717">
            <a:off x="13286954" y="5519547"/>
            <a:ext cx="4786489" cy="4271642"/>
            <a:chOff x="14971263" y="2652189"/>
            <a:chExt cx="2814158" cy="2292960"/>
          </a:xfrm>
        </p:grpSpPr>
        <p:sp>
          <p:nvSpPr>
            <p:cNvPr id="11" name="Freeform 5">
              <a:extLst>
                <a:ext uri="{FF2B5EF4-FFF2-40B4-BE49-F238E27FC236}">
                  <a16:creationId xmlns:a16="http://schemas.microsoft.com/office/drawing/2014/main" id="{9D0CAA39-BC67-E790-5934-AD142E3CABC2}"/>
                </a:ext>
              </a:extLst>
            </p:cNvPr>
            <p:cNvSpPr/>
            <p:nvPr/>
          </p:nvSpPr>
          <p:spPr>
            <a:xfrm>
              <a:off x="14971263" y="2652189"/>
              <a:ext cx="2814158" cy="2292960"/>
            </a:xfrm>
            <a:custGeom>
              <a:avLst/>
              <a:gdLst/>
              <a:ahLst/>
              <a:cxnLst/>
              <a:rect l="l" t="t" r="r" b="b"/>
              <a:pathLst>
                <a:path w="2814158" h="2292960">
                  <a:moveTo>
                    <a:pt x="0" y="0"/>
                  </a:moveTo>
                  <a:lnTo>
                    <a:pt x="2814158" y="0"/>
                  </a:lnTo>
                  <a:lnTo>
                    <a:pt x="2814158" y="2292959"/>
                  </a:lnTo>
                  <a:lnTo>
                    <a:pt x="0" y="2292959"/>
                  </a:lnTo>
                  <a:lnTo>
                    <a:pt x="0" y="0"/>
                  </a:lnTo>
                  <a:close/>
                </a:path>
              </a:pathLst>
            </a:custGeom>
            <a:blipFill>
              <a:blip r:embed="rId4" cstate="hqprint">
                <a:extLst>
                  <a:ext uri="{28A0092B-C50C-407E-A947-70E740481C1C}">
                    <a14:useLocalDpi xmlns:a14="http://schemas.microsoft.com/office/drawing/2010/main"/>
                  </a:ext>
                </a:extLst>
              </a:blip>
              <a:stretch>
                <a:fillRect/>
              </a:stretch>
            </a:blipFill>
          </p:spPr>
          <p:txBody>
            <a:bodyPr/>
            <a:lstStyle/>
            <a:p>
              <a:endParaRPr lang="sv-FI"/>
            </a:p>
          </p:txBody>
        </p:sp>
        <p:sp>
          <p:nvSpPr>
            <p:cNvPr id="12" name="Freeform 8">
              <a:extLst>
                <a:ext uri="{FF2B5EF4-FFF2-40B4-BE49-F238E27FC236}">
                  <a16:creationId xmlns:a16="http://schemas.microsoft.com/office/drawing/2014/main" id="{249A527A-4219-9C70-7BB9-0CB83696A59C}"/>
                </a:ext>
              </a:extLst>
            </p:cNvPr>
            <p:cNvSpPr/>
            <p:nvPr/>
          </p:nvSpPr>
          <p:spPr>
            <a:xfrm>
              <a:off x="15520484" y="3957331"/>
              <a:ext cx="1623351" cy="586435"/>
            </a:xfrm>
            <a:custGeom>
              <a:avLst/>
              <a:gdLst/>
              <a:ahLst/>
              <a:cxnLst/>
              <a:rect l="l" t="t" r="r" b="b"/>
              <a:pathLst>
                <a:path w="1623351" h="586435">
                  <a:moveTo>
                    <a:pt x="0" y="0"/>
                  </a:moveTo>
                  <a:lnTo>
                    <a:pt x="1623351" y="0"/>
                  </a:lnTo>
                  <a:lnTo>
                    <a:pt x="1623351" y="586435"/>
                  </a:lnTo>
                  <a:lnTo>
                    <a:pt x="0" y="586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FI"/>
            </a:p>
          </p:txBody>
        </p:sp>
        <p:sp>
          <p:nvSpPr>
            <p:cNvPr id="13" name="TextBox 12">
              <a:extLst>
                <a:ext uri="{FF2B5EF4-FFF2-40B4-BE49-F238E27FC236}">
                  <a16:creationId xmlns:a16="http://schemas.microsoft.com/office/drawing/2014/main" id="{70B043CA-57D1-24EE-25FD-1B8A3BAEE2AD}"/>
                </a:ext>
              </a:extLst>
            </p:cNvPr>
            <p:cNvSpPr txBox="1"/>
            <p:nvPr/>
          </p:nvSpPr>
          <p:spPr>
            <a:xfrm>
              <a:off x="15606848" y="4032711"/>
              <a:ext cx="407683" cy="431203"/>
            </a:xfrm>
            <a:prstGeom prst="rect">
              <a:avLst/>
            </a:prstGeom>
          </p:spPr>
          <p:txBody>
            <a:bodyPr lIns="50800" tIns="50800" rIns="50800" bIns="50800" rtlCol="0" anchor="ctr"/>
            <a:lstStyle/>
            <a:p>
              <a:pPr algn="ctr">
                <a:lnSpc>
                  <a:spcPts val="2659"/>
                </a:lnSpc>
              </a:pPr>
              <a:endParaRPr/>
            </a:p>
          </p:txBody>
        </p:sp>
        <p:sp>
          <p:nvSpPr>
            <p:cNvPr id="14" name="TextBox 15">
              <a:extLst>
                <a:ext uri="{FF2B5EF4-FFF2-40B4-BE49-F238E27FC236}">
                  <a16:creationId xmlns:a16="http://schemas.microsoft.com/office/drawing/2014/main" id="{1D1BD239-6C22-952E-1BF0-D9758709AE21}"/>
                </a:ext>
              </a:extLst>
            </p:cNvPr>
            <p:cNvSpPr txBox="1"/>
            <p:nvPr/>
          </p:nvSpPr>
          <p:spPr>
            <a:xfrm>
              <a:off x="16679586" y="4009426"/>
              <a:ext cx="407683" cy="431203"/>
            </a:xfrm>
            <a:prstGeom prst="rect">
              <a:avLst/>
            </a:prstGeom>
          </p:spPr>
          <p:txBody>
            <a:bodyPr lIns="50800" tIns="50800" rIns="50800" bIns="50800" rtlCol="0" anchor="ctr"/>
            <a:lstStyle/>
            <a:p>
              <a:pPr algn="ctr">
                <a:lnSpc>
                  <a:spcPts val="2659"/>
                </a:lnSpc>
              </a:pPr>
              <a:endParaRPr/>
            </a:p>
          </p:txBody>
        </p:sp>
      </p:grpSp>
      <p:sp>
        <p:nvSpPr>
          <p:cNvPr id="15" name="TextBox 8">
            <a:extLst>
              <a:ext uri="{FF2B5EF4-FFF2-40B4-BE49-F238E27FC236}">
                <a16:creationId xmlns:a16="http://schemas.microsoft.com/office/drawing/2014/main" id="{466FE54B-AC04-B91A-372D-C62A12825A3C}"/>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16" name="Freeform 5">
            <a:extLst>
              <a:ext uri="{FF2B5EF4-FFF2-40B4-BE49-F238E27FC236}">
                <a16:creationId xmlns:a16="http://schemas.microsoft.com/office/drawing/2014/main" id="{07DEBDAE-4A09-0C6B-D146-7A930CD9624E}"/>
              </a:ext>
            </a:extLst>
          </p:cNvPr>
          <p:cNvSpPr/>
          <p:nvPr/>
        </p:nvSpPr>
        <p:spPr>
          <a:xfrm>
            <a:off x="7233799" y="8902860"/>
            <a:ext cx="3044452" cy="1016086"/>
          </a:xfrm>
          <a:custGeom>
            <a:avLst/>
            <a:gdLst/>
            <a:ahLst/>
            <a:cxnLst/>
            <a:rect l="l" t="t" r="r" b="b"/>
            <a:pathLst>
              <a:path w="3281189" h="1095097">
                <a:moveTo>
                  <a:pt x="0" y="0"/>
                </a:moveTo>
                <a:lnTo>
                  <a:pt x="3281190" y="0"/>
                </a:lnTo>
                <a:lnTo>
                  <a:pt x="3281190" y="1095097"/>
                </a:lnTo>
                <a:lnTo>
                  <a:pt x="0" y="1095097"/>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sv-FI"/>
          </a:p>
        </p:txBody>
      </p:sp>
      <p:sp>
        <p:nvSpPr>
          <p:cNvPr id="17" name="Freeform 6">
            <a:extLst>
              <a:ext uri="{FF2B5EF4-FFF2-40B4-BE49-F238E27FC236}">
                <a16:creationId xmlns:a16="http://schemas.microsoft.com/office/drawing/2014/main" id="{FABA06C0-C0F1-4B95-712E-B26E5CAC35A6}"/>
              </a:ext>
            </a:extLst>
          </p:cNvPr>
          <p:cNvSpPr/>
          <p:nvPr/>
        </p:nvSpPr>
        <p:spPr>
          <a:xfrm>
            <a:off x="10718685" y="9044141"/>
            <a:ext cx="2821244" cy="733523"/>
          </a:xfrm>
          <a:custGeom>
            <a:avLst/>
            <a:gdLst/>
            <a:ahLst/>
            <a:cxnLst/>
            <a:rect l="l" t="t" r="r" b="b"/>
            <a:pathLst>
              <a:path w="3040625" h="790562">
                <a:moveTo>
                  <a:pt x="0" y="0"/>
                </a:moveTo>
                <a:lnTo>
                  <a:pt x="3040625" y="0"/>
                </a:lnTo>
                <a:lnTo>
                  <a:pt x="3040625" y="790562"/>
                </a:lnTo>
                <a:lnTo>
                  <a:pt x="0" y="790562"/>
                </a:lnTo>
                <a:lnTo>
                  <a:pt x="0" y="0"/>
                </a:lnTo>
                <a:close/>
              </a:path>
            </a:pathLst>
          </a:custGeom>
          <a:blipFill>
            <a:blip r:embed="rId8"/>
            <a:stretch>
              <a:fillRect/>
            </a:stretch>
          </a:blipFill>
        </p:spPr>
        <p:txBody>
          <a:bodyPr/>
          <a:lstStyle/>
          <a:p>
            <a:endParaRPr lang="sv-FI"/>
          </a:p>
        </p:txBody>
      </p:sp>
      <p:sp>
        <p:nvSpPr>
          <p:cNvPr id="18" name="Freeform 7">
            <a:extLst>
              <a:ext uri="{FF2B5EF4-FFF2-40B4-BE49-F238E27FC236}">
                <a16:creationId xmlns:a16="http://schemas.microsoft.com/office/drawing/2014/main" id="{D7901952-9386-D494-2E7F-F363DEDE7548}"/>
              </a:ext>
            </a:extLst>
          </p:cNvPr>
          <p:cNvSpPr/>
          <p:nvPr/>
        </p:nvSpPr>
        <p:spPr>
          <a:xfrm>
            <a:off x="4658582" y="8881185"/>
            <a:ext cx="1948597" cy="896479"/>
          </a:xfrm>
          <a:custGeom>
            <a:avLst/>
            <a:gdLst/>
            <a:ahLst/>
            <a:cxnLst/>
            <a:rect l="l" t="t" r="r" b="b"/>
            <a:pathLst>
              <a:path w="2100119" h="966189">
                <a:moveTo>
                  <a:pt x="0" y="0"/>
                </a:moveTo>
                <a:lnTo>
                  <a:pt x="2100119" y="0"/>
                </a:lnTo>
                <a:lnTo>
                  <a:pt x="2100119" y="966189"/>
                </a:lnTo>
                <a:lnTo>
                  <a:pt x="0" y="966189"/>
                </a:lnTo>
                <a:lnTo>
                  <a:pt x="0" y="0"/>
                </a:lnTo>
                <a:close/>
              </a:path>
            </a:pathLst>
          </a:custGeom>
          <a:blipFill>
            <a:blip r:embed="rId9"/>
            <a:stretch>
              <a:fillRect/>
            </a:stretch>
          </a:blipFill>
        </p:spPr>
        <p:txBody>
          <a:bodyPr/>
          <a:lstStyle/>
          <a:p>
            <a:endParaRPr lang="sv-FI"/>
          </a:p>
        </p:txBody>
      </p:sp>
    </p:spTree>
    <p:extLst>
      <p:ext uri="{BB962C8B-B14F-4D97-AF65-F5344CB8AC3E}">
        <p14:creationId xmlns:p14="http://schemas.microsoft.com/office/powerpoint/2010/main" val="2818064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FCB0B76-8DCA-A41B-E751-70CE9430FD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5"/>
            <a:ext cx="18423177" cy="10286308"/>
          </a:xfrm>
          <a:prstGeom prst="rect">
            <a:avLst/>
          </a:prstGeom>
        </p:spPr>
      </p:pic>
      <p:sp>
        <p:nvSpPr>
          <p:cNvPr id="3" name="Rektangel 2">
            <a:extLst>
              <a:ext uri="{FF2B5EF4-FFF2-40B4-BE49-F238E27FC236}">
                <a16:creationId xmlns:a16="http://schemas.microsoft.com/office/drawing/2014/main" id="{54427961-8F7D-390A-17BA-96BD83C78D2C}"/>
              </a:ext>
            </a:extLst>
          </p:cNvPr>
          <p:cNvSpPr/>
          <p:nvPr/>
        </p:nvSpPr>
        <p:spPr>
          <a:xfrm>
            <a:off x="0" y="1907"/>
            <a:ext cx="18423177" cy="10285093"/>
          </a:xfrm>
          <a:prstGeom prst="rect">
            <a:avLst/>
          </a:prstGeom>
          <a:solidFill>
            <a:schemeClr val="tx1">
              <a:alpha val="320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4" name="TextBox 8">
            <a:extLst>
              <a:ext uri="{FF2B5EF4-FFF2-40B4-BE49-F238E27FC236}">
                <a16:creationId xmlns:a16="http://schemas.microsoft.com/office/drawing/2014/main" id="{CDD34FB1-5692-F589-8B4F-E350B2CFABEE}"/>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5" name="TextBox 5">
            <a:extLst>
              <a:ext uri="{FF2B5EF4-FFF2-40B4-BE49-F238E27FC236}">
                <a16:creationId xmlns:a16="http://schemas.microsoft.com/office/drawing/2014/main" id="{02AD2C82-3C37-1A87-99D9-D0B99D3AE02C}"/>
              </a:ext>
            </a:extLst>
          </p:cNvPr>
          <p:cNvSpPr txBox="1"/>
          <p:nvPr/>
        </p:nvSpPr>
        <p:spPr>
          <a:xfrm>
            <a:off x="1929162" y="4258364"/>
            <a:ext cx="14429676" cy="1767150"/>
          </a:xfrm>
          <a:prstGeom prst="rect">
            <a:avLst/>
          </a:prstGeom>
        </p:spPr>
        <p:txBody>
          <a:bodyPr wrap="square" lIns="0" tIns="0" rIns="0" bIns="0" rtlCol="0" anchor="t">
            <a:spAutoFit/>
          </a:bodyPr>
          <a:lstStyle/>
          <a:p>
            <a:pPr algn="ctr">
              <a:lnSpc>
                <a:spcPts val="15266"/>
              </a:lnSpc>
            </a:pPr>
            <a:r>
              <a:rPr lang="sv-FI" sz="9600" b="1">
                <a:solidFill>
                  <a:schemeClr val="bg1"/>
                </a:solidFill>
                <a:latin typeface="FUTURA MEDIUM" panose="020B0602020204020303" pitchFamily="34" charset="-79"/>
                <a:cs typeface="FUTURA MEDIUM" panose="020B0602020204020303" pitchFamily="34" charset="-79"/>
                <a:sym typeface="Proxima Nova Bold"/>
              </a:rPr>
              <a:t>Hej igen! </a:t>
            </a:r>
          </a:p>
        </p:txBody>
      </p:sp>
      <p:pic>
        <p:nvPicPr>
          <p:cNvPr id="7" name="Bildobjekt 6" descr="En bild som visar tecknad serie, leksak&#10;&#10;Automatiskt genererad beskrivning">
            <a:extLst>
              <a:ext uri="{FF2B5EF4-FFF2-40B4-BE49-F238E27FC236}">
                <a16:creationId xmlns:a16="http://schemas.microsoft.com/office/drawing/2014/main" id="{85EF65A3-FD80-7900-1745-3CDF7D028EA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541640" y="4550178"/>
            <a:ext cx="6382632" cy="5734915"/>
          </a:xfrm>
          <a:prstGeom prst="rect">
            <a:avLst/>
          </a:prstGeom>
        </p:spPr>
      </p:pic>
    </p:spTree>
    <p:extLst>
      <p:ext uri="{BB962C8B-B14F-4D97-AF65-F5344CB8AC3E}">
        <p14:creationId xmlns:p14="http://schemas.microsoft.com/office/powerpoint/2010/main" val="184541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8" name="TextBox 8"/>
          <p:cNvSpPr txBox="1"/>
          <p:nvPr/>
        </p:nvSpPr>
        <p:spPr>
          <a:xfrm>
            <a:off x="9144000" y="3873307"/>
            <a:ext cx="7626848" cy="5539978"/>
          </a:xfrm>
          <a:prstGeom prst="rect">
            <a:avLst/>
          </a:prstGeom>
        </p:spPr>
        <p:txBody>
          <a:bodyPr wrap="square" lIns="0" tIns="0" rIns="0" bIns="0" rtlCol="0" anchor="t">
            <a:spAutoFit/>
          </a:bodyPr>
          <a:lstStyle/>
          <a:p>
            <a:r>
              <a:rPr lang="sv-FI" sz="6600" b="1">
                <a:solidFill>
                  <a:schemeClr val="bg1"/>
                </a:solidFill>
                <a:latin typeface="FUTURA MEDIUM" panose="020B0602020204020303" pitchFamily="34" charset="-79"/>
                <a:cs typeface="FUTURA MEDIUM" panose="020B0602020204020303" pitchFamily="34" charset="-79"/>
                <a:sym typeface="Proxima Nova Bold"/>
              </a:rPr>
              <a:t>Idag ska vi bekanta oss med</a:t>
            </a:r>
            <a:r>
              <a:rPr lang="sv-FI" sz="6600" b="1">
                <a:solidFill>
                  <a:schemeClr val="bg1"/>
                </a:solidFill>
                <a:latin typeface="FUTURA MEDIUM" panose="020B0602020204020303" pitchFamily="34" charset="-79"/>
                <a:cs typeface="FUTURA MEDIUM" panose="020B0602020204020303" pitchFamily="34" charset="-79"/>
              </a:rPr>
              <a:t> </a:t>
            </a:r>
            <a:r>
              <a:rPr lang="sv-FI" sz="6600" b="1" i="1">
                <a:solidFill>
                  <a:srgbClr val="92E2D2"/>
                </a:solidFill>
                <a:latin typeface="FUTURA MEDIUM" panose="020B0602020204020303" pitchFamily="34" charset="-79"/>
                <a:cs typeface="FUTURA MEDIUM" panose="020B0602020204020303" pitchFamily="34" charset="-79"/>
              </a:rPr>
              <a:t>vad</a:t>
            </a:r>
            <a:r>
              <a:rPr lang="sv-FI" sz="6600" b="1" i="1">
                <a:solidFill>
                  <a:schemeClr val="bg1"/>
                </a:solidFill>
                <a:latin typeface="FUTURA MEDIUM" panose="020B0602020204020303" pitchFamily="34" charset="-79"/>
                <a:cs typeface="FUTURA MEDIUM" panose="020B0602020204020303" pitchFamily="34" charset="-79"/>
              </a:rPr>
              <a:t> </a:t>
            </a:r>
            <a:r>
              <a:rPr lang="sv-FI" sz="6600" b="1">
                <a:solidFill>
                  <a:schemeClr val="bg1"/>
                </a:solidFill>
                <a:latin typeface="FUTURA MEDIUM" panose="020B0602020204020303" pitchFamily="34" charset="-79"/>
                <a:cs typeface="FUTURA MEDIUM" panose="020B0602020204020303" pitchFamily="34" charset="-79"/>
              </a:rPr>
              <a:t>AI borde göra!</a:t>
            </a:r>
          </a:p>
          <a:p>
            <a:pPr marL="1143000" indent="-1143000" algn="ctr">
              <a:buFont typeface="Calibri"/>
              <a:buChar char="-"/>
            </a:pPr>
            <a:endParaRPr lang="en-US" sz="9600" b="1">
              <a:solidFill>
                <a:srgbClr val="141E20"/>
              </a:solidFill>
              <a:latin typeface="FUTURA MEDIUM" panose="020B0602020204020303" pitchFamily="34" charset="-79"/>
              <a:cs typeface="FUTURA MEDIUM" panose="020B0602020204020303" pitchFamily="34" charset="-79"/>
            </a:endParaRPr>
          </a:p>
        </p:txBody>
      </p:sp>
      <p:pic>
        <p:nvPicPr>
          <p:cNvPr id="4" name="Bildobjekt 3" descr="En bild som visar Mobiltelefon, pryl, tecknad serie, Mobil enhet&#10;&#10;Automatiskt genererad beskrivning">
            <a:extLst>
              <a:ext uri="{FF2B5EF4-FFF2-40B4-BE49-F238E27FC236}">
                <a16:creationId xmlns:a16="http://schemas.microsoft.com/office/drawing/2014/main" id="{E9B4103F-9EC0-0594-CAC4-CFEE0333C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643" y="1319764"/>
            <a:ext cx="12921088" cy="7268112"/>
          </a:xfrm>
          <a:prstGeom prst="rect">
            <a:avLst/>
          </a:prstGeom>
          <a:effectLst>
            <a:reflection blurRad="739007" stA="76000" endPos="33000" dir="5400000" sy="-100000" algn="bl" rotWithShape="0"/>
          </a:effectLst>
        </p:spPr>
      </p:pic>
    </p:spTree>
    <p:extLst>
      <p:ext uri="{BB962C8B-B14F-4D97-AF65-F5344CB8AC3E}">
        <p14:creationId xmlns:p14="http://schemas.microsoft.com/office/powerpoint/2010/main" val="1737687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400B3544-727E-92BD-DA3C-946BA3C6F96B}"/>
              </a:ext>
            </a:extLst>
          </p:cNvPr>
          <p:cNvSpPr txBox="1"/>
          <p:nvPr/>
        </p:nvSpPr>
        <p:spPr>
          <a:xfrm>
            <a:off x="3644900" y="4918413"/>
            <a:ext cx="10998200" cy="1077218"/>
          </a:xfrm>
          <a:prstGeom prst="rect">
            <a:avLst/>
          </a:prstGeom>
          <a:noFill/>
        </p:spPr>
        <p:txBody>
          <a:bodyPr wrap="square" rtlCol="0">
            <a:spAutoFit/>
          </a:bodyPr>
          <a:lstStyle/>
          <a:p>
            <a:pPr algn="ctr"/>
            <a:r>
              <a:rPr lang="sv-FI" sz="6400" b="1">
                <a:solidFill>
                  <a:schemeClr val="bg1"/>
                </a:solidFill>
                <a:latin typeface="FUTURA MEDIUM" panose="020B0602020204020303" pitchFamily="34" charset="-79"/>
                <a:cs typeface="FUTURA MEDIUM" panose="020B0602020204020303" pitchFamily="34" charset="-79"/>
              </a:rPr>
              <a:t>Äkta eller fake</a:t>
            </a:r>
          </a:p>
        </p:txBody>
      </p:sp>
      <p:pic>
        <p:nvPicPr>
          <p:cNvPr id="9" name="Bildobjekt 8" descr="En bild som visar cirkel, gem, svart och vit, stationär&#10;&#10;Automatiskt genererad beskrivning">
            <a:extLst>
              <a:ext uri="{FF2B5EF4-FFF2-40B4-BE49-F238E27FC236}">
                <a16:creationId xmlns:a16="http://schemas.microsoft.com/office/drawing/2014/main" id="{13EE7227-3E62-8EFE-E184-87EB826BBC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490454">
            <a:off x="2689918" y="3372738"/>
            <a:ext cx="3766622" cy="3091347"/>
          </a:xfrm>
          <a:prstGeom prst="rect">
            <a:avLst/>
          </a:prstGeom>
        </p:spPr>
      </p:pic>
      <p:pic>
        <p:nvPicPr>
          <p:cNvPr id="10" name="Bildobjekt 9">
            <a:extLst>
              <a:ext uri="{FF2B5EF4-FFF2-40B4-BE49-F238E27FC236}">
                <a16:creationId xmlns:a16="http://schemas.microsoft.com/office/drawing/2014/main" id="{AAE08A1E-79CC-D008-47DA-F0F52EA529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9903" y="4321165"/>
            <a:ext cx="4038600" cy="2271713"/>
          </a:xfrm>
          <a:prstGeom prst="rect">
            <a:avLst/>
          </a:prstGeom>
        </p:spPr>
      </p:pic>
      <p:pic>
        <p:nvPicPr>
          <p:cNvPr id="11" name="Bildobjekt 10">
            <a:extLst>
              <a:ext uri="{FF2B5EF4-FFF2-40B4-BE49-F238E27FC236}">
                <a16:creationId xmlns:a16="http://schemas.microsoft.com/office/drawing/2014/main" id="{6C92EDAE-42B8-8D4D-F64B-3860410BF61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58261">
            <a:off x="-1587400" y="5334542"/>
            <a:ext cx="4646642" cy="3914216"/>
          </a:xfrm>
          <a:prstGeom prst="rect">
            <a:avLst/>
          </a:prstGeom>
        </p:spPr>
      </p:pic>
      <p:pic>
        <p:nvPicPr>
          <p:cNvPr id="12" name="Bildobjekt 11">
            <a:extLst>
              <a:ext uri="{FF2B5EF4-FFF2-40B4-BE49-F238E27FC236}">
                <a16:creationId xmlns:a16="http://schemas.microsoft.com/office/drawing/2014/main" id="{450AB95F-352F-74E7-57CF-7E6A7D4EA00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4794711">
            <a:off x="13438724" y="458529"/>
            <a:ext cx="6766452" cy="7021852"/>
          </a:xfrm>
          <a:prstGeom prst="rect">
            <a:avLst/>
          </a:prstGeom>
        </p:spPr>
      </p:pic>
      <p:pic>
        <p:nvPicPr>
          <p:cNvPr id="13" name="Bildobjekt 12" descr="En bild som visar skiss, linjeritning, konst&#10;&#10;Automatiskt genererad beskrivning">
            <a:extLst>
              <a:ext uri="{FF2B5EF4-FFF2-40B4-BE49-F238E27FC236}">
                <a16:creationId xmlns:a16="http://schemas.microsoft.com/office/drawing/2014/main" id="{3C4BB873-C553-DE3C-792A-148A1068D4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859317">
            <a:off x="13597668" y="5608898"/>
            <a:ext cx="7059549" cy="3970997"/>
          </a:xfrm>
          <a:prstGeom prst="rect">
            <a:avLst/>
          </a:prstGeom>
        </p:spPr>
      </p:pic>
      <p:pic>
        <p:nvPicPr>
          <p:cNvPr id="14" name="Bildobjekt 13" descr="En bild som visar Grafik, skiss, svart och vit, design&#10;&#10;Automatiskt genererad beskrivning">
            <a:extLst>
              <a:ext uri="{FF2B5EF4-FFF2-40B4-BE49-F238E27FC236}">
                <a16:creationId xmlns:a16="http://schemas.microsoft.com/office/drawing/2014/main" id="{29D13E0F-599C-B570-0125-C2DADF3502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669307">
            <a:off x="-2244596" y="2062341"/>
            <a:ext cx="6195823" cy="34851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pic>
        <p:nvPicPr>
          <p:cNvPr id="6" name="Bildobjekt 5" descr="En bild som visar skärmbild, svart, design&#10;&#10;Automatiskt genererad beskrivning">
            <a:extLst>
              <a:ext uri="{FF2B5EF4-FFF2-40B4-BE49-F238E27FC236}">
                <a16:creationId xmlns:a16="http://schemas.microsoft.com/office/drawing/2014/main" id="{73A7ADB7-45F6-3FB0-7129-430B59D99B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61599">
            <a:off x="760311" y="-782219"/>
            <a:ext cx="12048797" cy="12048797"/>
          </a:xfrm>
          <a:prstGeom prst="rect">
            <a:avLst/>
          </a:prstGeom>
        </p:spPr>
      </p:pic>
      <p:pic>
        <p:nvPicPr>
          <p:cNvPr id="8" name="Bildobjekt 7" descr="En bild som visar text, klappa, svart och vit&#10;&#10;Automatiskt genererad beskrivning">
            <a:extLst>
              <a:ext uri="{FF2B5EF4-FFF2-40B4-BE49-F238E27FC236}">
                <a16:creationId xmlns:a16="http://schemas.microsoft.com/office/drawing/2014/main" id="{7F0F705B-AF55-CFA0-2B20-42E0C8B4A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4828" y="2740280"/>
            <a:ext cx="7772400" cy="4371975"/>
          </a:xfrm>
          <a:prstGeom prst="rect">
            <a:avLst/>
          </a:prstGeom>
        </p:spPr>
      </p:pic>
      <p:sp>
        <p:nvSpPr>
          <p:cNvPr id="9" name="textruta 8">
            <a:extLst>
              <a:ext uri="{FF2B5EF4-FFF2-40B4-BE49-F238E27FC236}">
                <a16:creationId xmlns:a16="http://schemas.microsoft.com/office/drawing/2014/main" id="{C22A650C-F451-6C9A-D250-D5A5224B7C62}"/>
              </a:ext>
            </a:extLst>
          </p:cNvPr>
          <p:cNvSpPr txBox="1"/>
          <p:nvPr/>
        </p:nvSpPr>
        <p:spPr>
          <a:xfrm rot="459589">
            <a:off x="10882768" y="5662988"/>
            <a:ext cx="6927850" cy="707886"/>
          </a:xfrm>
          <a:prstGeom prst="rect">
            <a:avLst/>
          </a:prstGeom>
          <a:noFill/>
        </p:spPr>
        <p:txBody>
          <a:bodyPr wrap="square" rtlCol="0">
            <a:spAutoFit/>
          </a:bodyPr>
          <a:lstStyle/>
          <a:p>
            <a:pPr algn="ctr"/>
            <a:r>
              <a:rPr lang="sv-FI" sz="4000" b="1">
                <a:solidFill>
                  <a:schemeClr val="tx1">
                    <a:lumMod val="85000"/>
                    <a:lumOff val="15000"/>
                  </a:schemeClr>
                </a:solidFill>
                <a:latin typeface="FUTURA MEDIUM" panose="020B0602020204020303" pitchFamily="34" charset="-79"/>
                <a:cs typeface="FUTURA MEDIUM" panose="020B0602020204020303" pitchFamily="34" charset="-79"/>
              </a:rPr>
              <a:t>Äkta eller fake?</a:t>
            </a:r>
          </a:p>
        </p:txBody>
      </p:sp>
      <p:pic>
        <p:nvPicPr>
          <p:cNvPr id="11" name="Bildobjekt 10">
            <a:extLst>
              <a:ext uri="{FF2B5EF4-FFF2-40B4-BE49-F238E27FC236}">
                <a16:creationId xmlns:a16="http://schemas.microsoft.com/office/drawing/2014/main" id="{3CF44B6F-3A3C-B0B5-DD0B-9F4A9B7DE5BE}"/>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0"/>
                    </a14:imgEffect>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rot="422072">
            <a:off x="12587129" y="3388827"/>
            <a:ext cx="4038600" cy="22717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pic>
        <p:nvPicPr>
          <p:cNvPr id="5" name="Bildobjekt 4" descr="En bild som visar skärmbild, svart, design&#10;&#10;Automatiskt genererad beskrivning">
            <a:extLst>
              <a:ext uri="{FF2B5EF4-FFF2-40B4-BE49-F238E27FC236}">
                <a16:creationId xmlns:a16="http://schemas.microsoft.com/office/drawing/2014/main" id="{AB6A5A3A-A960-BCDC-B78E-52A709FAB4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8397">
            <a:off x="6517908" y="-709448"/>
            <a:ext cx="12048797" cy="12048797"/>
          </a:xfrm>
          <a:prstGeom prst="rect">
            <a:avLst/>
          </a:prstGeom>
        </p:spPr>
      </p:pic>
      <p:pic>
        <p:nvPicPr>
          <p:cNvPr id="7" name="Bildobjekt 6" descr="En bild som visar mikrofon, svart och vit, design&#10;&#10;Automatiskt genererad beskrivning">
            <a:extLst>
              <a:ext uri="{FF2B5EF4-FFF2-40B4-BE49-F238E27FC236}">
                <a16:creationId xmlns:a16="http://schemas.microsoft.com/office/drawing/2014/main" id="{52C568F9-B365-F8CA-9B14-44FC790754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76798">
            <a:off x="8175625" y="2838451"/>
            <a:ext cx="7772400" cy="4371975"/>
          </a:xfrm>
          <a:prstGeom prst="rect">
            <a:avLst/>
          </a:prstGeom>
        </p:spPr>
      </p:pic>
      <p:sp>
        <p:nvSpPr>
          <p:cNvPr id="8" name="textruta 7">
            <a:extLst>
              <a:ext uri="{FF2B5EF4-FFF2-40B4-BE49-F238E27FC236}">
                <a16:creationId xmlns:a16="http://schemas.microsoft.com/office/drawing/2014/main" id="{A44152C2-A13B-3409-446F-59FEDDD6C530}"/>
              </a:ext>
            </a:extLst>
          </p:cNvPr>
          <p:cNvSpPr txBox="1"/>
          <p:nvPr/>
        </p:nvSpPr>
        <p:spPr>
          <a:xfrm rot="21126033">
            <a:off x="471199" y="5230637"/>
            <a:ext cx="6927850" cy="707886"/>
          </a:xfrm>
          <a:prstGeom prst="rect">
            <a:avLst/>
          </a:prstGeom>
          <a:noFill/>
        </p:spPr>
        <p:txBody>
          <a:bodyPr wrap="square" rtlCol="0">
            <a:spAutoFit/>
          </a:bodyPr>
          <a:lstStyle/>
          <a:p>
            <a:pPr algn="ctr"/>
            <a:r>
              <a:rPr lang="sv-FI" sz="4000" b="1">
                <a:solidFill>
                  <a:schemeClr val="tx1">
                    <a:lumMod val="85000"/>
                    <a:lumOff val="15000"/>
                  </a:schemeClr>
                </a:solidFill>
                <a:latin typeface="FUTURA MEDIUM" panose="020B0602020204020303" pitchFamily="34" charset="-79"/>
                <a:cs typeface="FUTURA MEDIUM" panose="020B0602020204020303" pitchFamily="34" charset="-79"/>
              </a:rPr>
              <a:t>Äkta eller fake?</a:t>
            </a:r>
          </a:p>
        </p:txBody>
      </p:sp>
      <p:pic>
        <p:nvPicPr>
          <p:cNvPr id="9" name="Bildobjekt 8">
            <a:extLst>
              <a:ext uri="{FF2B5EF4-FFF2-40B4-BE49-F238E27FC236}">
                <a16:creationId xmlns:a16="http://schemas.microsoft.com/office/drawing/2014/main" id="{DC6D4416-D5B2-C822-FC68-3D79F268C2FA}"/>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0"/>
                    </a14:imgEffect>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rot="21088516">
            <a:off x="1770346" y="2878420"/>
            <a:ext cx="4038600" cy="22717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a:extLst>
            <a:ext uri="{FF2B5EF4-FFF2-40B4-BE49-F238E27FC236}">
              <a16:creationId xmlns:a16="http://schemas.microsoft.com/office/drawing/2014/main" id="{B004A85E-2486-6D14-E8FB-FECF5D09D21A}"/>
            </a:ext>
          </a:extLst>
        </p:cNvPr>
        <p:cNvGrpSpPr/>
        <p:nvPr/>
      </p:nvGrpSpPr>
      <p:grpSpPr>
        <a:xfrm>
          <a:off x="0" y="0"/>
          <a:ext cx="0" cy="0"/>
          <a:chOff x="0" y="0"/>
          <a:chExt cx="0" cy="0"/>
        </a:xfrm>
      </p:grpSpPr>
      <p:pic>
        <p:nvPicPr>
          <p:cNvPr id="5" name="Bildobjekt 4" descr="En bild som visar skärmbild, svart, design&#10;&#10;Automatiskt genererad beskrivning">
            <a:extLst>
              <a:ext uri="{FF2B5EF4-FFF2-40B4-BE49-F238E27FC236}">
                <a16:creationId xmlns:a16="http://schemas.microsoft.com/office/drawing/2014/main" id="{8BB844C5-5675-4CE5-5D7E-4E47AF3641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61599">
            <a:off x="974358" y="-852324"/>
            <a:ext cx="12048797" cy="12048797"/>
          </a:xfrm>
          <a:prstGeom prst="rect">
            <a:avLst/>
          </a:prstGeom>
        </p:spPr>
      </p:pic>
      <p:pic>
        <p:nvPicPr>
          <p:cNvPr id="3" name="Bildobjekt 2" descr="En bild som visar symbol, Grafik, Teckensnitt, linje&#10;&#10;Automatiskt genererad beskrivning">
            <a:extLst>
              <a:ext uri="{FF2B5EF4-FFF2-40B4-BE49-F238E27FC236}">
                <a16:creationId xmlns:a16="http://schemas.microsoft.com/office/drawing/2014/main" id="{8AE5CC4D-60A1-5DA0-0D13-20DD6EB4B2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86250">
            <a:off x="3710265" y="3311225"/>
            <a:ext cx="5569714" cy="3132964"/>
          </a:xfrm>
          <a:prstGeom prst="rect">
            <a:avLst/>
          </a:prstGeom>
        </p:spPr>
      </p:pic>
      <p:sp>
        <p:nvSpPr>
          <p:cNvPr id="4" name="textruta 3">
            <a:extLst>
              <a:ext uri="{FF2B5EF4-FFF2-40B4-BE49-F238E27FC236}">
                <a16:creationId xmlns:a16="http://schemas.microsoft.com/office/drawing/2014/main" id="{ED97CBF2-97C8-F749-211D-9953E33224B2}"/>
              </a:ext>
            </a:extLst>
          </p:cNvPr>
          <p:cNvSpPr txBox="1"/>
          <p:nvPr/>
        </p:nvSpPr>
        <p:spPr>
          <a:xfrm rot="459589">
            <a:off x="10882768" y="5662988"/>
            <a:ext cx="6927850" cy="707886"/>
          </a:xfrm>
          <a:prstGeom prst="rect">
            <a:avLst/>
          </a:prstGeom>
          <a:noFill/>
        </p:spPr>
        <p:txBody>
          <a:bodyPr wrap="square" rtlCol="0">
            <a:spAutoFit/>
          </a:bodyPr>
          <a:lstStyle/>
          <a:p>
            <a:pPr algn="ctr"/>
            <a:r>
              <a:rPr lang="sv-FI" sz="4000" b="1">
                <a:solidFill>
                  <a:schemeClr val="tx1">
                    <a:lumMod val="85000"/>
                    <a:lumOff val="15000"/>
                  </a:schemeClr>
                </a:solidFill>
                <a:latin typeface="FUTURA MEDIUM" panose="020B0602020204020303" pitchFamily="34" charset="-79"/>
                <a:cs typeface="FUTURA MEDIUM" panose="020B0602020204020303" pitchFamily="34" charset="-79"/>
              </a:rPr>
              <a:t>Äkta eller fake?</a:t>
            </a:r>
          </a:p>
        </p:txBody>
      </p:sp>
      <p:pic>
        <p:nvPicPr>
          <p:cNvPr id="6" name="Bildobjekt 5">
            <a:extLst>
              <a:ext uri="{FF2B5EF4-FFF2-40B4-BE49-F238E27FC236}">
                <a16:creationId xmlns:a16="http://schemas.microsoft.com/office/drawing/2014/main" id="{EA1A0BAD-CA3B-9358-A5E8-F5A00B9B6A8B}"/>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0"/>
                    </a14:imgEffect>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rot="422072">
            <a:off x="12587129" y="3388827"/>
            <a:ext cx="4038600" cy="2271713"/>
          </a:xfrm>
          <a:prstGeom prst="rect">
            <a:avLst/>
          </a:prstGeom>
        </p:spPr>
      </p:pic>
    </p:spTree>
    <p:extLst>
      <p:ext uri="{BB962C8B-B14F-4D97-AF65-F5344CB8AC3E}">
        <p14:creationId xmlns:p14="http://schemas.microsoft.com/office/powerpoint/2010/main" val="2942281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CB8EBDB-716B-ADBA-AE46-7B921DFC69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5"/>
            <a:ext cx="18423177" cy="10286308"/>
          </a:xfrm>
          <a:prstGeom prst="rect">
            <a:avLst/>
          </a:prstGeom>
        </p:spPr>
      </p:pic>
      <p:sp>
        <p:nvSpPr>
          <p:cNvPr id="6" name="Rektangel 5">
            <a:extLst>
              <a:ext uri="{FF2B5EF4-FFF2-40B4-BE49-F238E27FC236}">
                <a16:creationId xmlns:a16="http://schemas.microsoft.com/office/drawing/2014/main" id="{FF9ACE76-1818-AD4C-EDE1-4562A262D566}"/>
              </a:ext>
            </a:extLst>
          </p:cNvPr>
          <p:cNvSpPr/>
          <p:nvPr/>
        </p:nvSpPr>
        <p:spPr>
          <a:xfrm>
            <a:off x="0" y="1907"/>
            <a:ext cx="18423177" cy="10285093"/>
          </a:xfrm>
          <a:prstGeom prst="rect">
            <a:avLst/>
          </a:prstGeom>
          <a:solidFill>
            <a:schemeClr val="tx1">
              <a:alpha val="320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7" name="TextBox 8">
            <a:extLst>
              <a:ext uri="{FF2B5EF4-FFF2-40B4-BE49-F238E27FC236}">
                <a16:creationId xmlns:a16="http://schemas.microsoft.com/office/drawing/2014/main" id="{E37F0131-3363-1301-54EB-5EBE9FB20C6E}"/>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4" name="TextBox 4"/>
          <p:cNvSpPr txBox="1"/>
          <p:nvPr/>
        </p:nvSpPr>
        <p:spPr>
          <a:xfrm>
            <a:off x="7239088" y="4398678"/>
            <a:ext cx="3945000" cy="936154"/>
          </a:xfrm>
          <a:prstGeom prst="rect">
            <a:avLst/>
          </a:prstGeom>
        </p:spPr>
        <p:txBody>
          <a:bodyPr wrap="square" lIns="0" tIns="0" rIns="0" bIns="0" rtlCol="0" anchor="t">
            <a:spAutoFit/>
          </a:bodyPr>
          <a:lstStyle/>
          <a:p>
            <a:pPr algn="ctr">
              <a:lnSpc>
                <a:spcPts val="7279"/>
              </a:lnSpc>
              <a:spcBef>
                <a:spcPct val="0"/>
              </a:spcBef>
            </a:pPr>
            <a:r>
              <a:rPr lang="en-US" sz="6400" b="1" err="1">
                <a:solidFill>
                  <a:schemeClr val="bg1"/>
                </a:solidFill>
                <a:latin typeface="FUTURA MEDIUM" panose="020B0602020204020303" pitchFamily="34" charset="-79"/>
                <a:cs typeface="FUTURA MEDIUM" panose="020B0602020204020303" pitchFamily="34" charset="-79"/>
                <a:sym typeface="Proxima Nova Bold"/>
              </a:rPr>
              <a:t>Reflektion</a:t>
            </a:r>
            <a:endParaRPr lang="en-US" sz="6400">
              <a:solidFill>
                <a:schemeClr val="bg1"/>
              </a:solidFill>
              <a:latin typeface="Futura Medium" panose="020B0602020204020303" pitchFamily="34" charset="-79"/>
              <a:cs typeface="Futura Medium" panose="020B0602020204020303" pitchFamily="34" charset="-79"/>
            </a:endParaRPr>
          </a:p>
        </p:txBody>
      </p:sp>
      <p:grpSp>
        <p:nvGrpSpPr>
          <p:cNvPr id="19" name="Grupp 18">
            <a:extLst>
              <a:ext uri="{FF2B5EF4-FFF2-40B4-BE49-F238E27FC236}">
                <a16:creationId xmlns:a16="http://schemas.microsoft.com/office/drawing/2014/main" id="{BD546D24-8279-EF21-BDC9-E45A442AB757}"/>
              </a:ext>
            </a:extLst>
          </p:cNvPr>
          <p:cNvGrpSpPr/>
          <p:nvPr/>
        </p:nvGrpSpPr>
        <p:grpSpPr>
          <a:xfrm>
            <a:off x="4182191" y="4388112"/>
            <a:ext cx="9923618" cy="7194292"/>
            <a:chOff x="4121619" y="4673862"/>
            <a:chExt cx="9923618" cy="7194292"/>
          </a:xfrm>
        </p:grpSpPr>
        <p:pic>
          <p:nvPicPr>
            <p:cNvPr id="9" name="Bildobjekt 8" descr="En bild som visar tecknad serie, leksak&#10;&#10;Automatiskt genererad beskrivning">
              <a:extLst>
                <a:ext uri="{FF2B5EF4-FFF2-40B4-BE49-F238E27FC236}">
                  <a16:creationId xmlns:a16="http://schemas.microsoft.com/office/drawing/2014/main" id="{8C20FB85-FCBE-41ED-29FE-7EDF2A3AF9B7}"/>
                </a:ext>
              </a:extLst>
            </p:cNvPr>
            <p:cNvPicPr>
              <a:picLocks noChangeAspect="1"/>
            </p:cNvPicPr>
            <p:nvPr/>
          </p:nvPicPr>
          <p:blipFill>
            <a:blip r:embed="rId4" cstate="screen">
              <a:extLst>
                <a:ext uri="{28A0092B-C50C-407E-A947-70E740481C1C}">
                  <a14:useLocalDpi xmlns:a14="http://schemas.microsoft.com/office/drawing/2010/main"/>
                </a:ext>
              </a:extLst>
            </a:blip>
            <a:srcRect t="-30355"/>
            <a:stretch/>
          </p:blipFill>
          <p:spPr>
            <a:xfrm>
              <a:off x="8322938" y="4673862"/>
              <a:ext cx="5722299" cy="5141593"/>
            </a:xfrm>
            <a:prstGeom prst="rect">
              <a:avLst/>
            </a:prstGeom>
          </p:spPr>
        </p:pic>
        <p:grpSp>
          <p:nvGrpSpPr>
            <p:cNvPr id="17" name="Grupp 16">
              <a:extLst>
                <a:ext uri="{FF2B5EF4-FFF2-40B4-BE49-F238E27FC236}">
                  <a16:creationId xmlns:a16="http://schemas.microsoft.com/office/drawing/2014/main" id="{A3147297-2E6A-0875-D3A2-ECB30809C8E5}"/>
                </a:ext>
              </a:extLst>
            </p:cNvPr>
            <p:cNvGrpSpPr/>
            <p:nvPr/>
          </p:nvGrpSpPr>
          <p:grpSpPr>
            <a:xfrm>
              <a:off x="4121619" y="4764267"/>
              <a:ext cx="9112526" cy="7103887"/>
              <a:chOff x="4121619" y="4764267"/>
              <a:chExt cx="9112526" cy="7103887"/>
            </a:xfrm>
          </p:grpSpPr>
          <p:pic>
            <p:nvPicPr>
              <p:cNvPr id="10" name="Bildobjekt 9" descr="En bild som visar tecknad serie, leksak&#10;&#10;Automatiskt genererad beskrivning">
                <a:extLst>
                  <a:ext uri="{FF2B5EF4-FFF2-40B4-BE49-F238E27FC236}">
                    <a16:creationId xmlns:a16="http://schemas.microsoft.com/office/drawing/2014/main" id="{C3B2E46F-3AEA-5E77-6A52-79790048490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4121619" y="4764267"/>
                <a:ext cx="6572639" cy="4584840"/>
              </a:xfrm>
              <a:prstGeom prst="rect">
                <a:avLst/>
              </a:prstGeom>
            </p:spPr>
          </p:pic>
          <p:sp>
            <p:nvSpPr>
              <p:cNvPr id="11" name="Freeform 21">
                <a:extLst>
                  <a:ext uri="{FF2B5EF4-FFF2-40B4-BE49-F238E27FC236}">
                    <a16:creationId xmlns:a16="http://schemas.microsoft.com/office/drawing/2014/main" id="{D0E3465B-0F2B-FA23-A919-E02C91EF025E}"/>
                  </a:ext>
                </a:extLst>
              </p:cNvPr>
              <p:cNvSpPr/>
              <p:nvPr/>
            </p:nvSpPr>
            <p:spPr>
              <a:xfrm>
                <a:off x="4862669" y="9326413"/>
                <a:ext cx="5004719" cy="2400308"/>
              </a:xfrm>
              <a:custGeom>
                <a:avLst/>
                <a:gdLst/>
                <a:ahLst/>
                <a:cxnLst/>
                <a:rect l="l" t="t" r="r" b="b"/>
                <a:pathLst>
                  <a:path w="5004719" h="2400308">
                    <a:moveTo>
                      <a:pt x="0" y="0"/>
                    </a:moveTo>
                    <a:lnTo>
                      <a:pt x="5004718" y="0"/>
                    </a:lnTo>
                    <a:lnTo>
                      <a:pt x="5004718" y="2400308"/>
                    </a:lnTo>
                    <a:lnTo>
                      <a:pt x="0" y="240030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sv-FI"/>
              </a:p>
            </p:txBody>
          </p:sp>
          <p:sp>
            <p:nvSpPr>
              <p:cNvPr id="12" name="Freeform 21">
                <a:extLst>
                  <a:ext uri="{FF2B5EF4-FFF2-40B4-BE49-F238E27FC236}">
                    <a16:creationId xmlns:a16="http://schemas.microsoft.com/office/drawing/2014/main" id="{7F7ECF6D-728C-95F3-BAA9-E901AD46CE93}"/>
                  </a:ext>
                </a:extLst>
              </p:cNvPr>
              <p:cNvSpPr/>
              <p:nvPr/>
            </p:nvSpPr>
            <p:spPr>
              <a:xfrm>
                <a:off x="9097820" y="9815455"/>
                <a:ext cx="4136325" cy="2052699"/>
              </a:xfrm>
              <a:custGeom>
                <a:avLst/>
                <a:gdLst/>
                <a:ahLst/>
                <a:cxnLst/>
                <a:rect l="l" t="t" r="r" b="b"/>
                <a:pathLst>
                  <a:path w="5004719" h="2400308">
                    <a:moveTo>
                      <a:pt x="0" y="0"/>
                    </a:moveTo>
                    <a:lnTo>
                      <a:pt x="5004718" y="0"/>
                    </a:lnTo>
                    <a:lnTo>
                      <a:pt x="5004718" y="2400308"/>
                    </a:lnTo>
                    <a:lnTo>
                      <a:pt x="0" y="240030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sv-FI"/>
              </a:p>
            </p:txBody>
          </p:sp>
          <p:sp>
            <p:nvSpPr>
              <p:cNvPr id="13" name="Freeform 8">
                <a:extLst>
                  <a:ext uri="{FF2B5EF4-FFF2-40B4-BE49-F238E27FC236}">
                    <a16:creationId xmlns:a16="http://schemas.microsoft.com/office/drawing/2014/main" id="{EE806A93-0687-1808-CA37-63E8F31B0CBA}"/>
                  </a:ext>
                </a:extLst>
              </p:cNvPr>
              <p:cNvSpPr/>
              <p:nvPr/>
            </p:nvSpPr>
            <p:spPr>
              <a:xfrm>
                <a:off x="9997598" y="8540303"/>
                <a:ext cx="2214151" cy="836405"/>
              </a:xfrm>
              <a:custGeom>
                <a:avLst/>
                <a:gdLst/>
                <a:ahLst/>
                <a:cxnLst/>
                <a:rect l="l" t="t" r="r" b="b"/>
                <a:pathLst>
                  <a:path w="1623351" h="586435">
                    <a:moveTo>
                      <a:pt x="0" y="0"/>
                    </a:moveTo>
                    <a:lnTo>
                      <a:pt x="1623351" y="0"/>
                    </a:lnTo>
                    <a:lnTo>
                      <a:pt x="1623351" y="586435"/>
                    </a:lnTo>
                    <a:lnTo>
                      <a:pt x="0" y="586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v-FI"/>
              </a:p>
            </p:txBody>
          </p:sp>
          <p:sp>
            <p:nvSpPr>
              <p:cNvPr id="14" name="Freeform 11">
                <a:extLst>
                  <a:ext uri="{FF2B5EF4-FFF2-40B4-BE49-F238E27FC236}">
                    <a16:creationId xmlns:a16="http://schemas.microsoft.com/office/drawing/2014/main" id="{FFB2149F-42E7-2B88-82E6-64621FD796C8}"/>
                  </a:ext>
                </a:extLst>
              </p:cNvPr>
              <p:cNvSpPr/>
              <p:nvPr/>
            </p:nvSpPr>
            <p:spPr>
              <a:xfrm>
                <a:off x="9997598" y="8636329"/>
                <a:ext cx="715392" cy="71564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16" name="Freeform 11">
                <a:extLst>
                  <a:ext uri="{FF2B5EF4-FFF2-40B4-BE49-F238E27FC236}">
                    <a16:creationId xmlns:a16="http://schemas.microsoft.com/office/drawing/2014/main" id="{215FA8F3-0AE8-E45D-893D-0D62820178F4}"/>
                  </a:ext>
                </a:extLst>
              </p:cNvPr>
              <p:cNvSpPr/>
              <p:nvPr/>
            </p:nvSpPr>
            <p:spPr>
              <a:xfrm>
                <a:off x="11431716" y="8567426"/>
                <a:ext cx="763750" cy="78454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15" name="Freeform 16">
                <a:extLst>
                  <a:ext uri="{FF2B5EF4-FFF2-40B4-BE49-F238E27FC236}">
                    <a16:creationId xmlns:a16="http://schemas.microsoft.com/office/drawing/2014/main" id="{FC676BB5-85DD-ED7E-9B6F-5A5A8EF569A2}"/>
                  </a:ext>
                </a:extLst>
              </p:cNvPr>
              <p:cNvSpPr/>
              <p:nvPr/>
            </p:nvSpPr>
            <p:spPr>
              <a:xfrm>
                <a:off x="9887266" y="8647809"/>
                <a:ext cx="2385510" cy="499963"/>
              </a:xfrm>
              <a:custGeom>
                <a:avLst/>
                <a:gdLst/>
                <a:ahLst/>
                <a:cxnLst/>
                <a:rect l="l" t="t" r="r" b="b"/>
                <a:pathLst>
                  <a:path w="1720454" h="350543">
                    <a:moveTo>
                      <a:pt x="0" y="0"/>
                    </a:moveTo>
                    <a:lnTo>
                      <a:pt x="1720455" y="0"/>
                    </a:lnTo>
                    <a:lnTo>
                      <a:pt x="1720455" y="350542"/>
                    </a:lnTo>
                    <a:lnTo>
                      <a:pt x="0" y="350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FI"/>
              </a:p>
            </p:txBody>
          </p:sp>
        </p:grpSp>
      </p:grpSp>
    </p:spTree>
    <p:extLst>
      <p:ext uri="{BB962C8B-B14F-4D97-AF65-F5344CB8AC3E}">
        <p14:creationId xmlns:p14="http://schemas.microsoft.com/office/powerpoint/2010/main" val="2881828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a:extLst>
            <a:ext uri="{FF2B5EF4-FFF2-40B4-BE49-F238E27FC236}">
              <a16:creationId xmlns:a16="http://schemas.microsoft.com/office/drawing/2014/main" id="{3EDA8E0D-29C0-0D74-FB53-EFE98D341A3D}"/>
            </a:ext>
          </a:extLst>
        </p:cNvPr>
        <p:cNvGrpSpPr/>
        <p:nvPr/>
      </p:nvGrpSpPr>
      <p:grpSpPr>
        <a:xfrm>
          <a:off x="0" y="0"/>
          <a:ext cx="0" cy="0"/>
          <a:chOff x="0" y="0"/>
          <a:chExt cx="0" cy="0"/>
        </a:xfrm>
      </p:grpSpPr>
      <p:sp>
        <p:nvSpPr>
          <p:cNvPr id="2" name="AutoShape 2" descr="A typical Finnish classroom with an 11-year-old students and a teacher. The classroom is modern, with large windows allowing natural light to flood in. The students sit at individual desks arranged in a semi-circle, working on laptops and notebooks. The walls are decorated with educational posters, a Finnish flag, and some student artwork. The teacher, a middle-aged woman with glasses, is standing at the front by a smartboard, engaging with the students. There are bookshelves with colorful books and a green plant in the corner, giving the room a warm and inviting atmosphere. The students are focused but smiling, representing an interactive and friendly learning environment. The image is in a 16:9 aspect ratio.">
            <a:extLst>
              <a:ext uri="{FF2B5EF4-FFF2-40B4-BE49-F238E27FC236}">
                <a16:creationId xmlns:a16="http://schemas.microsoft.com/office/drawing/2014/main" id="{C7608FC8-5A51-0C42-99BA-86C884DAC4F9}"/>
              </a:ext>
            </a:extLst>
          </p:cNvPr>
          <p:cNvSpPr>
            <a:spLocks noChangeAspect="1" noChangeArrowheads="1"/>
          </p:cNvSpPr>
          <p:nvPr/>
        </p:nvSpPr>
        <p:spPr bwMode="auto">
          <a:xfrm>
            <a:off x="142875" y="0"/>
            <a:ext cx="18002250" cy="1028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FI"/>
          </a:p>
        </p:txBody>
      </p:sp>
      <p:sp>
        <p:nvSpPr>
          <p:cNvPr id="3" name="AutoShape 4" descr="A typical Finnish classroom with an 11-year-old students and a teacher. The classroom is modern, with large windows allowing natural light to flood in. The students sit at individual desks arranged in a semi-circle, working on laptops and notebooks. The walls are decorated with educational posters, a Finnish flag, and some student artwork. The teacher, a middle-aged woman with glasses, is standing at the front by a smartboard, engaging with the students. There are bookshelves with colorful books and a green plant in the corner, giving the room a warm and inviting atmosphere. The students are focused but smiling, representing an interactive and friendly learning environment. The image is in a 16:9 aspect ratio.">
            <a:extLst>
              <a:ext uri="{FF2B5EF4-FFF2-40B4-BE49-F238E27FC236}">
                <a16:creationId xmlns:a16="http://schemas.microsoft.com/office/drawing/2014/main" id="{45B185B5-69B9-3B79-75F1-1A289F1E40C7}"/>
              </a:ext>
            </a:extLst>
          </p:cNvPr>
          <p:cNvSpPr>
            <a:spLocks noChangeAspect="1" noChangeArrowheads="1"/>
          </p:cNvSpPr>
          <p:nvPr/>
        </p:nvSpPr>
        <p:spPr bwMode="auto">
          <a:xfrm>
            <a:off x="295275" y="152400"/>
            <a:ext cx="18002250" cy="1028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FI"/>
          </a:p>
        </p:txBody>
      </p:sp>
      <p:pic>
        <p:nvPicPr>
          <p:cNvPr id="5" name="Picture 4" descr="A classroom with a group of students and a teacher&#10;&#10;Description automatically generated">
            <a:extLst>
              <a:ext uri="{FF2B5EF4-FFF2-40B4-BE49-F238E27FC236}">
                <a16:creationId xmlns:a16="http://schemas.microsoft.com/office/drawing/2014/main" id="{A06438A9-0EA3-EDD1-6FB2-B96DF9F19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77" y="302987"/>
            <a:ext cx="17098645" cy="9770653"/>
          </a:xfrm>
          <a:prstGeom prst="rect">
            <a:avLst/>
          </a:prstGeom>
        </p:spPr>
      </p:pic>
    </p:spTree>
    <p:extLst>
      <p:ext uri="{BB962C8B-B14F-4D97-AF65-F5344CB8AC3E}">
        <p14:creationId xmlns:p14="http://schemas.microsoft.com/office/powerpoint/2010/main" val="4278007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fda6336-2faa-4809-b961-83a094b29678">
      <Terms xmlns="http://schemas.microsoft.com/office/infopath/2007/PartnerControls"/>
    </lcf76f155ced4ddcb4097134ff3c332f>
    <TaxCatchAll xmlns="521c1f9d-4a68-4ec6-ab07-fd5102f08fa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7B3396C1A48D4EBFED072E5EAF1C08" ma:contentTypeVersion="13" ma:contentTypeDescription="Create a new document." ma:contentTypeScope="" ma:versionID="8179e718ccb575b92aac0c0e476a50ec">
  <xsd:schema xmlns:xsd="http://www.w3.org/2001/XMLSchema" xmlns:xs="http://www.w3.org/2001/XMLSchema" xmlns:p="http://schemas.microsoft.com/office/2006/metadata/properties" xmlns:ns2="6fda6336-2faa-4809-b961-83a094b29678" xmlns:ns3="521c1f9d-4a68-4ec6-ab07-fd5102f08fae" targetNamespace="http://schemas.microsoft.com/office/2006/metadata/properties" ma:root="true" ma:fieldsID="bb49990a8ad483b2e5f27b5ff762db3b" ns2:_="" ns3:_="">
    <xsd:import namespace="6fda6336-2faa-4809-b961-83a094b29678"/>
    <xsd:import namespace="521c1f9d-4a68-4ec6-ab07-fd5102f08f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da6336-2faa-4809-b961-83a094b29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4c7f1cd-3441-4252-b5a9-d6dec0dca5c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1c1f9d-4a68-4ec6-ab07-fd5102f08fa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cab7662-b7ea-498c-9f0c-dfb6b8910bab}" ma:internalName="TaxCatchAll" ma:showField="CatchAllData" ma:web="521c1f9d-4a68-4ec6-ab07-fd5102f08fa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7B74E3-D61B-4A58-86F3-972DD2CBD246}">
  <ds:schemaRefs>
    <ds:schemaRef ds:uri="521c1f9d-4a68-4ec6-ab07-fd5102f08fae"/>
    <ds:schemaRef ds:uri="6fda6336-2faa-4809-b961-83a094b2967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FF310A8-4C97-4F98-925F-38C509409A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da6336-2faa-4809-b961-83a094b29678"/>
    <ds:schemaRef ds:uri="521c1f9d-4a68-4ec6-ab07-fd5102f08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13F4FB-6EDA-4E79-8E8A-380340EF6A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TotalTime>
  <Words>1618</Words>
  <Application>Microsoft Macintosh PowerPoint</Application>
  <PresentationFormat>Custom</PresentationFormat>
  <Paragraphs>138</Paragraphs>
  <Slides>13</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Calibri</vt:lpstr>
      <vt:lpstr>Proxima Nova Bold</vt:lpstr>
      <vt:lpstr>Courier New</vt:lpstr>
      <vt:lpstr>FUTURA MEDIUM</vt:lpstr>
      <vt:lpstr>Arial</vt:lpstr>
      <vt:lpstr>FUTURA MEDIUM</vt:lpstr>
      <vt:lpstr>Georgia</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klass 6_lektion 3</dc:title>
  <cp:lastModifiedBy>Linda Mannila</cp:lastModifiedBy>
  <cp:revision>218</cp:revision>
  <dcterms:created xsi:type="dcterms:W3CDTF">2006-08-16T00:00:00Z</dcterms:created>
  <dcterms:modified xsi:type="dcterms:W3CDTF">2025-02-04T19:39:26Z</dcterms:modified>
  <dc:identifier>DAGAC_aWe9o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0x0101000D7B3396C1A48D4EBFED072E5EAF1C08</vt:lpwstr>
  </property>
  <property fmtid="{D5CDD505-2E9C-101B-9397-08002B2CF9AE}" pid="3" name="MediaServiceImageTags">
    <vt:lpwstr/>
  </property>
</Properties>
</file>