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7"/>
  </p:notesMasterIdLst>
  <p:sldIdLst>
    <p:sldId id="263" r:id="rId5"/>
    <p:sldId id="264" r:id="rId6"/>
    <p:sldId id="281" r:id="rId7"/>
    <p:sldId id="286" r:id="rId8"/>
    <p:sldId id="257" r:id="rId9"/>
    <p:sldId id="258" r:id="rId10"/>
    <p:sldId id="259" r:id="rId11"/>
    <p:sldId id="262" r:id="rId12"/>
    <p:sldId id="283" r:id="rId13"/>
    <p:sldId id="285" r:id="rId14"/>
    <p:sldId id="282" r:id="rId15"/>
    <p:sldId id="260" r:id="rId16"/>
  </p:sldIdLst>
  <p:sldSz cx="18288000" cy="10287000"/>
  <p:notesSz cx="6858000" cy="9144000"/>
  <p:embeddedFontLst>
    <p:embeddedFont>
      <p:font typeface="Century Gothic" panose="020B0502020202020204" pitchFamily="34" charset="0"/>
      <p:regular r:id="rId18"/>
      <p:bold r:id="rId19"/>
      <p:italic r:id="rId20"/>
      <p:boldItalic r:id="rId21"/>
    </p:embeddedFont>
    <p:embeddedFont>
      <p:font typeface="Georgia" panose="02040502050405020303" pitchFamily="18"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2625"/>
    <a:srgbClr val="1565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E20AC2-B942-92AF-AF3B-9C00005BED85}" v="32" dt="2025-02-04T16:31:15.550"/>
    <p1510:client id="{DD6A0380-D2B7-74C1-3400-8CCABD12D56F}" v="1" dt="2025-02-04T17:00:46.3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42"/>
    <p:restoredTop sz="69986"/>
  </p:normalViewPr>
  <p:slideViewPr>
    <p:cSldViewPr snapToGrid="0">
      <p:cViewPr varScale="1">
        <p:scale>
          <a:sx n="56" d="100"/>
          <a:sy n="56" d="100"/>
        </p:scale>
        <p:origin x="456"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EB6D4-C854-4906-9391-61A1CA67F451}" type="datetimeFigureOut">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FDA044-C4D2-4F78-9CC6-9C44F13E3D8C}" type="slidenum">
              <a:t>‹#›</a:t>
            </a:fld>
            <a:endParaRPr lang="en-US"/>
          </a:p>
        </p:txBody>
      </p:sp>
    </p:spTree>
    <p:extLst>
      <p:ext uri="{BB962C8B-B14F-4D97-AF65-F5344CB8AC3E}">
        <p14:creationId xmlns:p14="http://schemas.microsoft.com/office/powerpoint/2010/main" val="3325818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ailit.fi/"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creativecommons.org/licenses/by-nc-sa/4.0/?ref=chooser-v1"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generation-ai-stn.fi/"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eneration-ai-stn.fi/"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FI">
                <a:hlinkClick r:id="rId3"/>
              </a:rPr>
              <a:t>https://ailit.fi</a:t>
            </a:r>
          </a:p>
          <a:p>
            <a:r>
              <a:rPr lang="sv-FI"/>
              <a:t>Materialet lanseras under Creative Commons </a:t>
            </a:r>
            <a:r>
              <a:rPr lang="sv-FI">
                <a:hlinkClick r:id="rId4"/>
              </a:rPr>
              <a:t>CC BY-NC-SA 4.0 </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1BFDA044-C4D2-4F78-9CC6-9C44F13E3D8C}" type="slidenum">
              <a:rPr lang="en-GB"/>
              <a:t>1</a:t>
            </a:fld>
            <a:endParaRPr lang="en-GB"/>
          </a:p>
        </p:txBody>
      </p:sp>
    </p:spTree>
    <p:extLst>
      <p:ext uri="{BB962C8B-B14F-4D97-AF65-F5344CB8AC3E}">
        <p14:creationId xmlns:p14="http://schemas.microsoft.com/office/powerpoint/2010/main" val="1560018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322AA-5751-D830-C330-5EA50CD1588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7180CF6-AAB8-5171-8619-3F1047CF48FE}"/>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A6DADEB-873B-4D61-69D2-BE4D018F1F7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noProof="0"/>
              <a:t>Den här </a:t>
            </a:r>
            <a:r>
              <a:rPr lang="sv-SE" noProof="0" err="1"/>
              <a:t>slajden</a:t>
            </a:r>
            <a:r>
              <a:rPr lang="sv-SE" noProof="0"/>
              <a:t> ger svaret på förrförra </a:t>
            </a:r>
            <a:r>
              <a:rPr lang="sv-SE" noProof="0" err="1"/>
              <a:t>slajdens</a:t>
            </a:r>
            <a:r>
              <a:rPr lang="sv-SE" noProof="0"/>
              <a:t> fråga. </a:t>
            </a:r>
          </a:p>
          <a:p>
            <a:endParaRPr lang="sv-SE"/>
          </a:p>
          <a:p>
            <a:pPr marL="171450" indent="-171450">
              <a:buFont typeface="Arial" panose="020B0604020202020204" pitchFamily="34" charset="0"/>
              <a:buChar char="•"/>
            </a:pPr>
            <a:r>
              <a:rPr lang="sv-SE"/>
              <a:t>Och samma sak med trädbilden – 50—60% katt.</a:t>
            </a:r>
          </a:p>
        </p:txBody>
      </p:sp>
      <p:sp>
        <p:nvSpPr>
          <p:cNvPr id="4" name="Platshållare för bildnummer 3">
            <a:extLst>
              <a:ext uri="{FF2B5EF4-FFF2-40B4-BE49-F238E27FC236}">
                <a16:creationId xmlns:a16="http://schemas.microsoft.com/office/drawing/2014/main" id="{F32479FC-7D07-9DDB-CEC4-5052EA4D9879}"/>
              </a:ext>
            </a:extLst>
          </p:cNvPr>
          <p:cNvSpPr>
            <a:spLocks noGrp="1"/>
          </p:cNvSpPr>
          <p:nvPr>
            <p:ph type="sldNum" sz="quarter" idx="5"/>
          </p:nvPr>
        </p:nvSpPr>
        <p:spPr/>
        <p:txBody>
          <a:bodyPr/>
          <a:lstStyle/>
          <a:p>
            <a:fld id="{1BFDA044-C4D2-4F78-9CC6-9C44F13E3D8C}" type="slidenum">
              <a:rPr lang="sv-SE"/>
              <a:t>10</a:t>
            </a:fld>
            <a:endParaRPr lang="sv-SE"/>
          </a:p>
        </p:txBody>
      </p:sp>
    </p:spTree>
    <p:extLst>
      <p:ext uri="{BB962C8B-B14F-4D97-AF65-F5344CB8AC3E}">
        <p14:creationId xmlns:p14="http://schemas.microsoft.com/office/powerpoint/2010/main" val="2879774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84177-A912-51F0-1234-20CF72EF1F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7EC2BF-AC8B-2460-D7C4-0D943A3B4C16}"/>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E82B4975-DE91-CC9F-83B7-585B995F8CB4}"/>
              </a:ext>
            </a:extLst>
          </p:cNvPr>
          <p:cNvSpPr>
            <a:spLocks noGrp="1"/>
          </p:cNvSpPr>
          <p:nvPr>
            <p:ph type="body" idx="1"/>
          </p:nvPr>
        </p:nvSpPr>
        <p:spPr/>
        <p:txBody>
          <a:bodyPr/>
          <a:lstStyle/>
          <a:p>
            <a:pPr algn="l" rtl="0"/>
            <a:r>
              <a:rPr lang="en-GB" sz="1800" b="0" i="0" u="none" strike="noStrike" dirty="0">
                <a:solidFill>
                  <a:srgbClr val="000000"/>
                </a:solidFill>
                <a:effectLst/>
                <a:latin typeface="Calibri" panose="020F0502020204030204" pitchFamily="34" charset="0"/>
              </a:rPr>
              <a:t>Fri </a:t>
            </a:r>
            <a:r>
              <a:rPr lang="en-GB" sz="1800" b="0" i="0" u="none" strike="noStrike" dirty="0" err="1">
                <a:solidFill>
                  <a:srgbClr val="000000"/>
                </a:solidFill>
                <a:effectLst/>
                <a:latin typeface="Calibri" panose="020F0502020204030204" pitchFamily="34" charset="0"/>
              </a:rPr>
              <a:t>avstämning</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och</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diskussion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kring</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dagens</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tema</a:t>
            </a:r>
            <a:r>
              <a:rPr lang="en-GB" sz="1800" b="0" i="0" u="none" strike="noStrike" dirty="0">
                <a:solidFill>
                  <a:srgbClr val="000000"/>
                </a:solidFill>
                <a:effectLst/>
                <a:latin typeface="Calibri" panose="020F0502020204030204" pitchFamily="34" charset="0"/>
              </a:rPr>
              <a:t>. </a:t>
            </a:r>
            <a:endParaRPr lang="en-GB" b="0" i="0" u="none" strike="noStrike" dirty="0">
              <a:solidFill>
                <a:srgbClr val="000000"/>
              </a:solidFill>
              <a:effectLst/>
            </a:endParaRPr>
          </a:p>
          <a:p>
            <a:pPr algn="l" rtl="0"/>
            <a:br>
              <a:rPr lang="en-GB" b="0" i="0" u="none" strike="noStrike" dirty="0">
                <a:solidFill>
                  <a:srgbClr val="000000"/>
                </a:solidFill>
                <a:effectLst/>
              </a:rPr>
            </a:br>
            <a:r>
              <a:rPr lang="en-GB" sz="1800" b="0" i="0" u="none" strike="noStrike" dirty="0">
                <a:solidFill>
                  <a:srgbClr val="000000"/>
                </a:solidFill>
                <a:effectLst/>
                <a:latin typeface="Calibri" panose="020F0502020204030204" pitchFamily="34" charset="0"/>
              </a:rPr>
              <a:t>Du </a:t>
            </a:r>
            <a:r>
              <a:rPr lang="en-GB" sz="1800" b="0" i="0" u="none" strike="noStrike" dirty="0" err="1">
                <a:solidFill>
                  <a:srgbClr val="000000"/>
                </a:solidFill>
                <a:effectLst/>
                <a:latin typeface="Calibri" panose="020F0502020204030204" pitchFamily="34" charset="0"/>
              </a:rPr>
              <a:t>kan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t.ex</a:t>
            </a:r>
            <a:r>
              <a:rPr lang="en-GB" sz="1800" b="0" i="0" u="none" strike="noStrike" dirty="0">
                <a:solidFill>
                  <a:srgbClr val="000000"/>
                </a:solidFill>
                <a:effectLst/>
                <a:latin typeface="Calibri" panose="020F0502020204030204" pitchFamily="34" charset="0"/>
              </a:rPr>
              <a:t>. be </a:t>
            </a:r>
            <a:r>
              <a:rPr lang="en-GB" sz="1800" b="0" i="0" u="none" strike="noStrike" dirty="0" err="1">
                <a:solidFill>
                  <a:srgbClr val="000000"/>
                </a:solidFill>
                <a:effectLst/>
                <a:latin typeface="Calibri" panose="020F0502020204030204" pitchFamily="34" charset="0"/>
              </a:rPr>
              <a:t>eleverna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reflektera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kring</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varför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resultatet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blev</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som</a:t>
            </a:r>
            <a:r>
              <a:rPr lang="en-GB" sz="1800" b="0" i="0" u="none" strike="noStrike" dirty="0">
                <a:solidFill>
                  <a:srgbClr val="000000"/>
                </a:solidFill>
                <a:effectLst/>
                <a:latin typeface="Calibri" panose="020F0502020204030204" pitchFamily="34" charset="0"/>
              </a:rPr>
              <a:t> det </a:t>
            </a:r>
            <a:r>
              <a:rPr lang="en-GB" sz="1800" b="0" i="0" u="none" strike="noStrike" dirty="0" err="1">
                <a:solidFill>
                  <a:srgbClr val="000000"/>
                </a:solidFill>
                <a:effectLst/>
                <a:latin typeface="Calibri" panose="020F0502020204030204" pitchFamily="34" charset="0"/>
              </a:rPr>
              <a:t>blev</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i</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deras</a:t>
            </a:r>
            <a:r>
              <a:rPr lang="en-GB" sz="1800" b="0" i="0" u="none" strike="noStrike" dirty="0">
                <a:solidFill>
                  <a:srgbClr val="000000"/>
                </a:solidFill>
                <a:effectLst/>
                <a:latin typeface="Calibri" panose="020F0502020204030204" pitchFamily="34" charset="0"/>
              </a:rPr>
              <a:t> modeller. </a:t>
            </a:r>
            <a:r>
              <a:rPr lang="en-GB" sz="1800" b="0" i="0" u="none" strike="noStrike" dirty="0" err="1">
                <a:solidFill>
                  <a:srgbClr val="000000"/>
                </a:solidFill>
                <a:effectLst/>
                <a:latin typeface="Calibri" panose="020F0502020204030204" pitchFamily="34" charset="0"/>
              </a:rPr>
              <a:t>Många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reflektioner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och</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observationer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kommer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säkert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upp</a:t>
            </a:r>
            <a:r>
              <a:rPr lang="en-GB" sz="1800" b="0" i="0" u="none" strike="noStrike" dirty="0">
                <a:solidFill>
                  <a:srgbClr val="000000"/>
                </a:solidFill>
                <a:effectLst/>
                <a:latin typeface="Calibri" panose="020F0502020204030204" pitchFamily="34" charset="0"/>
              </a:rPr>
              <a:t> under </a:t>
            </a:r>
            <a:r>
              <a:rPr lang="en-GB" sz="1800" b="0" i="0" u="none" strike="noStrike" dirty="0" err="1">
                <a:solidFill>
                  <a:srgbClr val="000000"/>
                </a:solidFill>
                <a:effectLst/>
                <a:latin typeface="Calibri" panose="020F0502020204030204" pitchFamily="34" charset="0"/>
              </a:rPr>
              <a:t>elevaktiviteten</a:t>
            </a:r>
            <a:r>
              <a:rPr lang="en-GB" sz="1800" b="0" i="0" u="none" strike="noStrike" dirty="0">
                <a:solidFill>
                  <a:srgbClr val="000000"/>
                </a:solidFill>
                <a:effectLst/>
                <a:latin typeface="Calibri" panose="020F0502020204030204" pitchFamily="34" charset="0"/>
              </a:rPr>
              <a:t> men det </a:t>
            </a:r>
            <a:r>
              <a:rPr lang="en-GB" sz="1800" b="0" i="0" u="none" strike="noStrike" dirty="0" err="1">
                <a:solidFill>
                  <a:srgbClr val="000000"/>
                </a:solidFill>
                <a:effectLst/>
                <a:latin typeface="Calibri" panose="020F0502020204030204" pitchFamily="34" charset="0"/>
              </a:rPr>
              <a:t>är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värdefullt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att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samla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klassen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efter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träningen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av</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modellen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och</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tillsammans</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reflektera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över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vad</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maskinen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verkar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lära</a:t>
            </a:r>
            <a:r>
              <a:rPr lang="en-GB" sz="1800" b="0" i="0" u="none" strike="noStrike" dirty="0">
                <a:solidFill>
                  <a:srgbClr val="000000"/>
                </a:solidFill>
                <a:effectLst/>
                <a:latin typeface="Calibri" panose="020F0502020204030204" pitchFamily="34" charset="0"/>
              </a:rPr>
              <a:t> sig, </a:t>
            </a:r>
            <a:r>
              <a:rPr lang="en-GB" sz="1800" b="0" i="0" u="none" strike="noStrike" dirty="0" err="1">
                <a:solidFill>
                  <a:srgbClr val="000000"/>
                </a:solidFill>
                <a:effectLst/>
                <a:latin typeface="Calibri" panose="020F0502020204030204" pitchFamily="34" charset="0"/>
              </a:rPr>
              <a:t>och</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varför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Såg</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eleverna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mönster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hos</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modellen</a:t>
            </a:r>
            <a:r>
              <a:rPr lang="en-GB" sz="1800" b="0" i="0" u="none" strike="noStrike" dirty="0">
                <a:solidFill>
                  <a:srgbClr val="000000"/>
                </a:solidFill>
                <a:effectLst/>
                <a:latin typeface="Calibri" panose="020F0502020204030204" pitchFamily="34" charset="0"/>
              </a:rPr>
              <a:t>, till </a:t>
            </a:r>
            <a:r>
              <a:rPr lang="en-GB" sz="1800" b="0" i="0" u="none" strike="noStrike" dirty="0" err="1">
                <a:solidFill>
                  <a:srgbClr val="000000"/>
                </a:solidFill>
                <a:effectLst/>
                <a:latin typeface="Calibri" panose="020F0502020204030204" pitchFamily="34" charset="0"/>
              </a:rPr>
              <a:t>exempel</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huruvida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bakgrund</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bakom</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ansikten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påverkade</a:t>
            </a:r>
            <a:r>
              <a:rPr lang="en-GB" sz="1800" b="0" i="0" u="none" strike="noStrike" dirty="0">
                <a:solidFill>
                  <a:srgbClr val="000000"/>
                </a:solidFill>
                <a:effectLst/>
                <a:latin typeface="Calibri" panose="020F0502020204030204" pitchFamily="34" charset="0"/>
              </a:rPr>
              <a:t>? Eller </a:t>
            </a:r>
            <a:r>
              <a:rPr lang="en-GB" sz="1800" b="0" i="0" u="none" strike="noStrike" dirty="0" err="1">
                <a:solidFill>
                  <a:srgbClr val="000000"/>
                </a:solidFill>
                <a:effectLst/>
                <a:latin typeface="Calibri" panose="020F0502020204030204" pitchFamily="34" charset="0"/>
              </a:rPr>
              <a:t>plagg</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händers</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placering</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avstånd</a:t>
            </a:r>
            <a:r>
              <a:rPr lang="en-GB" sz="1800" b="0" i="0" u="none" strike="noStrike" dirty="0">
                <a:solidFill>
                  <a:srgbClr val="000000"/>
                </a:solidFill>
                <a:effectLst/>
                <a:latin typeface="Calibri" panose="020F0502020204030204" pitchFamily="34" charset="0"/>
              </a:rPr>
              <a:t> till </a:t>
            </a:r>
            <a:r>
              <a:rPr lang="en-GB" sz="1800" b="0" i="0" u="none" strike="noStrike" dirty="0" err="1">
                <a:solidFill>
                  <a:srgbClr val="000000"/>
                </a:solidFill>
                <a:effectLst/>
                <a:latin typeface="Calibri" panose="020F0502020204030204" pitchFamily="34" charset="0"/>
              </a:rPr>
              <a:t>objektet</a:t>
            </a:r>
            <a:r>
              <a:rPr lang="en-GB" sz="1800" b="0" i="0" u="none" strike="noStrike" dirty="0">
                <a:solidFill>
                  <a:srgbClr val="000000"/>
                </a:solidFill>
                <a:effectLst/>
                <a:latin typeface="Calibri" panose="020F0502020204030204" pitchFamily="34" charset="0"/>
              </a:rPr>
              <a:t> (var </a:t>
            </a:r>
            <a:r>
              <a:rPr lang="en-GB" sz="1800" b="0" i="0" u="none" strike="noStrike" dirty="0" err="1">
                <a:solidFill>
                  <a:srgbClr val="000000"/>
                </a:solidFill>
                <a:effectLst/>
                <a:latin typeface="Calibri" panose="020F0502020204030204" pitchFamily="34" charset="0"/>
              </a:rPr>
              <a:t>ansiktet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nära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i</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bild</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eller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långt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ifrån</a:t>
            </a:r>
            <a:r>
              <a:rPr lang="en-GB" sz="1800" b="0" i="0" u="none" strike="noStrike" dirty="0">
                <a:solidFill>
                  <a:srgbClr val="000000"/>
                </a:solidFill>
                <a:effectLst/>
                <a:latin typeface="Calibri" panose="020F0502020204030204" pitchFamily="34" charset="0"/>
              </a:rPr>
              <a:t>)?  </a:t>
            </a:r>
            <a:endParaRPr lang="en-GB" b="0" i="0" u="none" strike="noStrike" dirty="0">
              <a:solidFill>
                <a:srgbClr val="000000"/>
              </a:solidFill>
              <a:effectLst/>
            </a:endParaRPr>
          </a:p>
          <a:p>
            <a:br>
              <a:rPr lang="en-GB"/>
            </a:br>
            <a:br>
              <a:rPr lang="en-GB"/>
            </a:br>
            <a:endParaRPr lang="sv-SE" noProof="0" dirty="0">
              <a:ea typeface="Calibri"/>
              <a:cs typeface="Calibri"/>
            </a:endParaRPr>
          </a:p>
        </p:txBody>
      </p:sp>
      <p:sp>
        <p:nvSpPr>
          <p:cNvPr id="4" name="Slide Number Placeholder 3">
            <a:extLst>
              <a:ext uri="{FF2B5EF4-FFF2-40B4-BE49-F238E27FC236}">
                <a16:creationId xmlns:a16="http://schemas.microsoft.com/office/drawing/2014/main" id="{A6BF1C0C-4485-94EB-3271-68CCB3BCEE40}"/>
              </a:ext>
            </a:extLst>
          </p:cNvPr>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4158539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cs typeface="Calibri"/>
            </a:endParaRPr>
          </a:p>
        </p:txBody>
      </p:sp>
      <p:sp>
        <p:nvSpPr>
          <p:cNvPr id="4" name="Platshållare för bildnummer 3"/>
          <p:cNvSpPr>
            <a:spLocks noGrp="1"/>
          </p:cNvSpPr>
          <p:nvPr>
            <p:ph type="sldNum" sz="quarter" idx="5"/>
          </p:nvPr>
        </p:nvSpPr>
        <p:spPr/>
        <p:txBody>
          <a:bodyPr/>
          <a:lstStyle/>
          <a:p>
            <a:fld id="{1BFDA044-C4D2-4F78-9CC6-9C44F13E3D8C}" type="slidenum">
              <a:rPr lang="sv-SE"/>
              <a:t>12</a:t>
            </a:fld>
            <a:endParaRPr lang="sv-SE"/>
          </a:p>
        </p:txBody>
      </p:sp>
    </p:spTree>
    <p:extLst>
      <p:ext uri="{BB962C8B-B14F-4D97-AF65-F5344CB8AC3E}">
        <p14:creationId xmlns:p14="http://schemas.microsoft.com/office/powerpoint/2010/main" val="206108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FI" dirty="0"/>
              <a:t>Inled gärna med att återkoppla till den föregående lektionen. </a:t>
            </a:r>
            <a:endParaRPr lang="en-US" dirty="0">
              <a:ea typeface="Calibri"/>
              <a:cs typeface="Calibri"/>
            </a:endParaRPr>
          </a:p>
          <a:p>
            <a:pPr marL="171450" indent="-171450">
              <a:buFont typeface="Calibri"/>
              <a:buChar char="-"/>
            </a:pPr>
            <a:r>
              <a:rPr lang="sv-FI" dirty="0"/>
              <a:t>Vad kommer eleverna ihåg från den? </a:t>
            </a:r>
            <a:endParaRPr lang="sv-FI" dirty="0">
              <a:ea typeface="Calibri"/>
              <a:cs typeface="Calibri"/>
            </a:endParaRPr>
          </a:p>
          <a:p>
            <a:pPr marL="171450" indent="-171450">
              <a:buFont typeface="Calibri"/>
              <a:buChar char="-"/>
            </a:pPr>
            <a:r>
              <a:rPr lang="sv-FI" dirty="0"/>
              <a:t>Har de stött på AI i sin vardag efter det? Har de diskuterat AI hemma? </a:t>
            </a:r>
            <a:endParaRPr lang="sv-FI" dirty="0">
              <a:ea typeface="Calibri"/>
              <a:cs typeface="Calibri"/>
            </a:endParaRPr>
          </a:p>
          <a:p>
            <a:br>
              <a:rPr lang="en-GB" b="0" i="0" u="none" strike="noStrike" dirty="0">
                <a:solidFill>
                  <a:srgbClr val="000000"/>
                </a:solidFill>
                <a:effectLst/>
              </a:rPr>
            </a:br>
            <a:r>
              <a:rPr lang="en-GB" sz="1200" b="0" i="0" u="none" strike="noStrike" dirty="0" err="1">
                <a:solidFill>
                  <a:srgbClr val="000000"/>
                </a:solidFill>
                <a:effectLst/>
                <a:latin typeface="Calibri" panose="020F0502020204030204" pitchFamily="34" charset="0"/>
              </a:rPr>
              <a:t>Lektionen</a:t>
            </a:r>
            <a:r>
              <a:rPr lang="en-GB" sz="1200" b="0" i="0" u="none" strike="noStrike" dirty="0">
                <a:solidFill>
                  <a:srgbClr val="000000"/>
                </a:solidFill>
                <a:effectLst/>
                <a:latin typeface="Calibri" panose="020F0502020204030204" pitchFamily="34" charset="0"/>
              </a:rPr>
              <a:t> </a:t>
            </a:r>
            <a:r>
              <a:rPr lang="en-GB" sz="1200" b="0" i="0" u="none" strike="noStrike" dirty="0" err="1">
                <a:solidFill>
                  <a:srgbClr val="000000"/>
                </a:solidFill>
                <a:effectLst/>
                <a:latin typeface="Calibri" panose="020F0502020204030204" pitchFamily="34" charset="0"/>
              </a:rPr>
              <a:t>handlar</a:t>
            </a:r>
            <a:r>
              <a:rPr lang="en-GB" sz="1200" b="0" i="0" u="none" strike="noStrike" dirty="0">
                <a:solidFill>
                  <a:srgbClr val="000000"/>
                </a:solidFill>
                <a:effectLst/>
                <a:latin typeface="Calibri" panose="020F0502020204030204" pitchFamily="34" charset="0"/>
              </a:rPr>
              <a:t> om </a:t>
            </a:r>
            <a:r>
              <a:rPr lang="en-GB" sz="1200" b="0" i="0" u="none" strike="noStrike" dirty="0" err="1">
                <a:solidFill>
                  <a:srgbClr val="000000"/>
                </a:solidFill>
                <a:effectLst/>
                <a:latin typeface="Calibri" panose="020F0502020204030204" pitchFamily="34" charset="0"/>
              </a:rPr>
              <a:t>hur</a:t>
            </a:r>
            <a:r>
              <a:rPr lang="en-GB" sz="1200" b="0" i="0" u="none" strike="noStrike" dirty="0">
                <a:solidFill>
                  <a:srgbClr val="000000"/>
                </a:solidFill>
                <a:effectLst/>
                <a:latin typeface="Calibri" panose="020F0502020204030204" pitchFamily="34" charset="0"/>
              </a:rPr>
              <a:t> AI </a:t>
            </a:r>
            <a:r>
              <a:rPr lang="en-GB" sz="1200" b="0" i="0" u="none" strike="noStrike" dirty="0" err="1">
                <a:solidFill>
                  <a:srgbClr val="000000"/>
                </a:solidFill>
                <a:effectLst/>
                <a:latin typeface="Calibri" panose="020F0502020204030204" pitchFamily="34" charset="0"/>
              </a:rPr>
              <a:t>fungerar</a:t>
            </a:r>
            <a:r>
              <a:rPr lang="en-GB" sz="1200" b="0" i="0" u="none" strike="noStrike" dirty="0">
                <a:solidFill>
                  <a:srgbClr val="000000"/>
                </a:solidFill>
                <a:effectLst/>
                <a:latin typeface="Calibri" panose="020F0502020204030204" pitchFamily="34" charset="0"/>
              </a:rPr>
              <a:t> </a:t>
            </a:r>
            <a:r>
              <a:rPr lang="en-GB" sz="1200" b="0" i="0" u="none" strike="noStrike" dirty="0" err="1">
                <a:solidFill>
                  <a:srgbClr val="000000"/>
                </a:solidFill>
                <a:effectLst/>
                <a:latin typeface="Calibri" panose="020F0502020204030204" pitchFamily="34" charset="0"/>
              </a:rPr>
              <a:t>och</a:t>
            </a:r>
            <a:r>
              <a:rPr lang="en-GB" sz="1200" b="0" i="0" u="none" strike="noStrike">
                <a:solidFill>
                  <a:srgbClr val="000000"/>
                </a:solidFill>
                <a:effectLst/>
                <a:latin typeface="Calibri" panose="020F0502020204030204" pitchFamily="34" charset="0"/>
              </a:rPr>
              <a:t> består</a:t>
            </a:r>
            <a:r>
              <a:rPr lang="en-GB" sz="1200" b="0" i="0" u="none" strike="noStrike" dirty="0">
                <a:solidFill>
                  <a:srgbClr val="000000"/>
                </a:solidFill>
                <a:effectLst/>
                <a:latin typeface="Calibri" panose="020F0502020204030204" pitchFamily="34" charset="0"/>
              </a:rPr>
              <a:t> </a:t>
            </a:r>
            <a:r>
              <a:rPr lang="en-GB" sz="1200" b="0" i="0" u="none" strike="noStrike" dirty="0" err="1">
                <a:solidFill>
                  <a:srgbClr val="000000"/>
                </a:solidFill>
                <a:effectLst/>
                <a:latin typeface="Calibri" panose="020F0502020204030204" pitchFamily="34" charset="0"/>
              </a:rPr>
              <a:t>av</a:t>
            </a:r>
            <a:r>
              <a:rPr lang="en-GB" sz="1200" b="0" i="0" u="none" strike="noStrike" dirty="0">
                <a:solidFill>
                  <a:srgbClr val="000000"/>
                </a:solidFill>
                <a:effectLst/>
                <a:latin typeface="Calibri" panose="020F0502020204030204" pitchFamily="34" charset="0"/>
              </a:rPr>
              <a:t> sex </a:t>
            </a:r>
            <a:r>
              <a:rPr lang="en-GB" sz="1200" b="0" i="0" u="none" strike="noStrike" dirty="0" err="1">
                <a:solidFill>
                  <a:srgbClr val="000000"/>
                </a:solidFill>
                <a:effectLst/>
                <a:latin typeface="Calibri" panose="020F0502020204030204" pitchFamily="34" charset="0"/>
              </a:rPr>
              <a:t>delar</a:t>
            </a:r>
            <a:r>
              <a:rPr lang="en-GB" sz="1200" b="0" i="0" u="none" strike="noStrike" dirty="0">
                <a:solidFill>
                  <a:srgbClr val="000000"/>
                </a:solidFill>
                <a:effectLst/>
                <a:latin typeface="Calibri" panose="020F0502020204030204" pitchFamily="34" charset="0"/>
              </a:rPr>
              <a:t>:</a:t>
            </a:r>
            <a:endParaRPr lang="en-GB" b="0" i="0" u="none" strike="noStrike" dirty="0">
              <a:solidFill>
                <a:srgbClr val="000000"/>
              </a:solidFill>
              <a:effectLst/>
            </a:endParaRPr>
          </a:p>
          <a:p>
            <a:pPr algn="l" rtl="0" fontAlgn="base">
              <a:buFont typeface="+mj-lt"/>
              <a:buAutoNum type="arabicPeriod"/>
            </a:pPr>
            <a:r>
              <a:rPr lang="en-GB" sz="1200" b="0" i="0" u="none" strike="noStrike" dirty="0" err="1">
                <a:solidFill>
                  <a:srgbClr val="000000"/>
                </a:solidFill>
                <a:effectLst/>
                <a:latin typeface="Calibri" panose="020F0502020204030204" pitchFamily="34" charset="0"/>
              </a:rPr>
              <a:t>Inledning</a:t>
            </a:r>
            <a:r>
              <a:rPr lang="en-GB" sz="1200" b="0" i="0" u="none" strike="noStrike" dirty="0">
                <a:solidFill>
                  <a:srgbClr val="000000"/>
                </a:solidFill>
                <a:effectLst/>
                <a:latin typeface="Calibri" panose="020F0502020204030204" pitchFamily="34" charset="0"/>
              </a:rPr>
              <a:t> </a:t>
            </a:r>
          </a:p>
          <a:p>
            <a:pPr algn="l" rtl="0" fontAlgn="base">
              <a:buFont typeface="+mj-lt"/>
              <a:buAutoNum type="arabicPeriod"/>
            </a:pPr>
            <a:r>
              <a:rPr lang="en-GB" sz="1200" b="0" i="0" u="none" strike="noStrike" dirty="0" err="1">
                <a:solidFill>
                  <a:srgbClr val="000000"/>
                </a:solidFill>
                <a:effectLst/>
                <a:latin typeface="Calibri" panose="020F0502020204030204" pitchFamily="34" charset="0"/>
              </a:rPr>
              <a:t>Återkoppling</a:t>
            </a:r>
            <a:r>
              <a:rPr lang="en-GB" sz="1200" b="0" i="0" u="none" strike="noStrike" dirty="0">
                <a:solidFill>
                  <a:srgbClr val="000000"/>
                </a:solidFill>
                <a:effectLst/>
                <a:latin typeface="Calibri" panose="020F0502020204030204" pitchFamily="34" charset="0"/>
              </a:rPr>
              <a:t> till </a:t>
            </a:r>
            <a:r>
              <a:rPr lang="en-GB" sz="1200" b="0" i="0" u="none" strike="noStrike" dirty="0" err="1">
                <a:solidFill>
                  <a:srgbClr val="000000"/>
                </a:solidFill>
                <a:effectLst/>
                <a:latin typeface="Calibri" panose="020F0502020204030204" pitchFamily="34" charset="0"/>
              </a:rPr>
              <a:t>förra</a:t>
            </a:r>
            <a:r>
              <a:rPr lang="en-GB" sz="1200" b="0" i="0" u="none" strike="noStrike" dirty="0">
                <a:solidFill>
                  <a:srgbClr val="000000"/>
                </a:solidFill>
                <a:effectLst/>
                <a:latin typeface="Calibri" panose="020F0502020204030204" pitchFamily="34" charset="0"/>
              </a:rPr>
              <a:t> </a:t>
            </a:r>
            <a:r>
              <a:rPr lang="en-GB" sz="1200" b="0" i="0" u="none" strike="noStrike" dirty="0" err="1">
                <a:solidFill>
                  <a:srgbClr val="000000"/>
                </a:solidFill>
                <a:effectLst/>
                <a:latin typeface="Calibri" panose="020F0502020204030204" pitchFamily="34" charset="0"/>
              </a:rPr>
              <a:t>lektionen</a:t>
            </a:r>
            <a:r>
              <a:rPr lang="en-GB" sz="1200" b="0" i="0" u="none" strike="noStrike" dirty="0">
                <a:solidFill>
                  <a:srgbClr val="000000"/>
                </a:solidFill>
                <a:effectLst/>
                <a:latin typeface="Calibri" panose="020F0502020204030204" pitchFamily="34" charset="0"/>
              </a:rPr>
              <a:t> (</a:t>
            </a:r>
            <a:r>
              <a:rPr lang="en-GB" sz="1200" b="0" i="0" u="none" strike="noStrike" dirty="0" err="1">
                <a:solidFill>
                  <a:srgbClr val="000000"/>
                </a:solidFill>
                <a:effectLst/>
                <a:latin typeface="Calibri" panose="020F0502020204030204" pitchFamily="34" charset="0"/>
              </a:rPr>
              <a:t>maskininlärning</a:t>
            </a:r>
            <a:r>
              <a:rPr lang="en-GB" sz="1200" b="0" i="0" u="none" strike="noStrike" dirty="0">
                <a:solidFill>
                  <a:srgbClr val="000000"/>
                </a:solidFill>
                <a:effectLst/>
                <a:latin typeface="Calibri" panose="020F0502020204030204" pitchFamily="34" charset="0"/>
              </a:rPr>
              <a:t>, </a:t>
            </a:r>
            <a:r>
              <a:rPr lang="en-GB" sz="1200" b="0" i="0" u="none" strike="noStrike" dirty="0" err="1">
                <a:solidFill>
                  <a:srgbClr val="000000"/>
                </a:solidFill>
                <a:effectLst/>
                <a:latin typeface="Calibri" panose="020F0502020204030204" pitchFamily="34" charset="0"/>
              </a:rPr>
              <a:t>modell</a:t>
            </a:r>
            <a:r>
              <a:rPr lang="en-GB" sz="1200" b="0" i="0" u="none" strike="noStrike" dirty="0">
                <a:solidFill>
                  <a:srgbClr val="000000"/>
                </a:solidFill>
                <a:effectLst/>
                <a:latin typeface="Calibri" panose="020F0502020204030204" pitchFamily="34" charset="0"/>
              </a:rPr>
              <a:t>, data)</a:t>
            </a:r>
          </a:p>
          <a:p>
            <a:pPr algn="l" rtl="0" fontAlgn="base">
              <a:buFont typeface="+mj-lt"/>
              <a:buAutoNum type="arabicPeriod"/>
            </a:pPr>
            <a:r>
              <a:rPr lang="en-GB" sz="1200" b="0" i="0" u="none" strike="noStrike" dirty="0" err="1">
                <a:solidFill>
                  <a:srgbClr val="000000"/>
                </a:solidFill>
                <a:effectLst/>
                <a:latin typeface="Calibri" panose="020F0502020204030204" pitchFamily="34" charset="0"/>
              </a:rPr>
              <a:t>Lärarledd</a:t>
            </a:r>
            <a:r>
              <a:rPr lang="en-GB" sz="1200" b="0" i="0" u="none" strike="noStrike" dirty="0">
                <a:solidFill>
                  <a:srgbClr val="000000"/>
                </a:solidFill>
                <a:effectLst/>
                <a:latin typeface="Calibri" panose="020F0502020204030204" pitchFamily="34" charset="0"/>
              </a:rPr>
              <a:t> </a:t>
            </a:r>
            <a:r>
              <a:rPr lang="en-GB" sz="1200" b="0" i="0" u="none" strike="noStrike" dirty="0" err="1">
                <a:solidFill>
                  <a:srgbClr val="000000"/>
                </a:solidFill>
                <a:effectLst/>
                <a:latin typeface="Calibri" panose="020F0502020204030204" pitchFamily="34" charset="0"/>
              </a:rPr>
              <a:t>genomgång</a:t>
            </a:r>
            <a:r>
              <a:rPr lang="en-GB" sz="1200" b="0" i="0" u="none" strike="noStrike" dirty="0">
                <a:solidFill>
                  <a:srgbClr val="000000"/>
                </a:solidFill>
                <a:effectLst/>
                <a:latin typeface="Calibri" panose="020F0502020204030204" pitchFamily="34" charset="0"/>
              </a:rPr>
              <a:t> </a:t>
            </a:r>
            <a:r>
              <a:rPr lang="en-GB" sz="1200" b="0" i="0" u="none" strike="noStrike" dirty="0" err="1">
                <a:solidFill>
                  <a:srgbClr val="000000"/>
                </a:solidFill>
                <a:effectLst/>
                <a:latin typeface="Calibri" panose="020F0502020204030204" pitchFamily="34" charset="0"/>
              </a:rPr>
              <a:t>av</a:t>
            </a:r>
            <a:r>
              <a:rPr lang="en-GB" sz="1200" b="0" i="0" u="none" strike="noStrike" dirty="0">
                <a:solidFill>
                  <a:srgbClr val="000000"/>
                </a:solidFill>
                <a:effectLst/>
                <a:latin typeface="Calibri" panose="020F0502020204030204" pitchFamily="34" charset="0"/>
              </a:rPr>
              <a:t> Generation AI:s “Teachable machine”</a:t>
            </a:r>
          </a:p>
          <a:p>
            <a:pPr algn="l" rtl="0" fontAlgn="base">
              <a:buFont typeface="+mj-lt"/>
              <a:buAutoNum type="arabicPeriod"/>
            </a:pPr>
            <a:r>
              <a:rPr lang="en-GB" sz="1200" b="0" i="0" u="none" strike="noStrike" dirty="0" err="1">
                <a:solidFill>
                  <a:srgbClr val="000000"/>
                </a:solidFill>
                <a:effectLst/>
                <a:latin typeface="Calibri" panose="020F0502020204030204" pitchFamily="34" charset="0"/>
              </a:rPr>
              <a:t>Elevaktivitet</a:t>
            </a:r>
            <a:r>
              <a:rPr lang="en-GB" sz="1200" b="0" i="0" u="none" strike="noStrike" dirty="0">
                <a:solidFill>
                  <a:srgbClr val="000000"/>
                </a:solidFill>
                <a:effectLst/>
                <a:latin typeface="Calibri" panose="020F0502020204030204" pitchFamily="34" charset="0"/>
              </a:rPr>
              <a:t> – </a:t>
            </a:r>
            <a:r>
              <a:rPr lang="en-GB" sz="1200" b="0" i="0" u="none" strike="noStrike" dirty="0" err="1">
                <a:solidFill>
                  <a:srgbClr val="000000"/>
                </a:solidFill>
                <a:effectLst/>
                <a:latin typeface="Calibri" panose="020F0502020204030204" pitchFamily="34" charset="0"/>
              </a:rPr>
              <a:t>träna</a:t>
            </a:r>
            <a:r>
              <a:rPr lang="en-GB" sz="1200" b="0" i="0" u="none" strike="noStrike" dirty="0">
                <a:solidFill>
                  <a:srgbClr val="000000"/>
                </a:solidFill>
                <a:effectLst/>
                <a:latin typeface="Calibri" panose="020F0502020204030204" pitchFamily="34" charset="0"/>
              </a:rPr>
              <a:t> </a:t>
            </a:r>
            <a:r>
              <a:rPr lang="en-GB" sz="1200" b="0" i="0" u="none" strike="noStrike" dirty="0" err="1">
                <a:solidFill>
                  <a:srgbClr val="000000"/>
                </a:solidFill>
                <a:effectLst/>
                <a:latin typeface="Calibri" panose="020F0502020204030204" pitchFamily="34" charset="0"/>
              </a:rPr>
              <a:t>egen</a:t>
            </a:r>
            <a:r>
              <a:rPr lang="en-GB" sz="1200" b="0" i="0" u="none" strike="noStrike" dirty="0">
                <a:solidFill>
                  <a:srgbClr val="000000"/>
                </a:solidFill>
                <a:effectLst/>
                <a:latin typeface="Calibri" panose="020F0502020204030204" pitchFamily="34" charset="0"/>
              </a:rPr>
              <a:t> </a:t>
            </a:r>
            <a:r>
              <a:rPr lang="en-GB" sz="1200" b="0" i="0" u="none" strike="noStrike" dirty="0" err="1">
                <a:solidFill>
                  <a:srgbClr val="000000"/>
                </a:solidFill>
                <a:effectLst/>
                <a:latin typeface="Calibri" panose="020F0502020204030204" pitchFamily="34" charset="0"/>
              </a:rPr>
              <a:t>modell</a:t>
            </a:r>
            <a:endParaRPr lang="en-GB" sz="1200" b="0" i="0" u="none" strike="noStrike" dirty="0">
              <a:solidFill>
                <a:srgbClr val="000000"/>
              </a:solidFill>
              <a:effectLst/>
              <a:latin typeface="Calibri" panose="020F0502020204030204" pitchFamily="34" charset="0"/>
            </a:endParaRPr>
          </a:p>
          <a:p>
            <a:pPr algn="l" rtl="0" fontAlgn="base">
              <a:buFont typeface="+mj-lt"/>
              <a:buAutoNum type="arabicPeriod"/>
            </a:pPr>
            <a:r>
              <a:rPr lang="en-GB" sz="1200" b="0" i="0" u="none" strike="noStrike" dirty="0" err="1">
                <a:solidFill>
                  <a:srgbClr val="000000"/>
                </a:solidFill>
                <a:effectLst/>
                <a:latin typeface="Calibri" panose="020F0502020204030204" pitchFamily="34" charset="0"/>
              </a:rPr>
              <a:t>Lärarledd</a:t>
            </a:r>
            <a:r>
              <a:rPr lang="en-GB" sz="1200" b="0" i="0" u="none" strike="noStrike" dirty="0">
                <a:solidFill>
                  <a:srgbClr val="000000"/>
                </a:solidFill>
                <a:effectLst/>
                <a:latin typeface="Calibri" panose="020F0502020204030204" pitchFamily="34" charset="0"/>
              </a:rPr>
              <a:t> </a:t>
            </a:r>
            <a:r>
              <a:rPr lang="en-GB" sz="1200" b="0" i="0" u="none" strike="noStrike" dirty="0" err="1">
                <a:solidFill>
                  <a:srgbClr val="000000"/>
                </a:solidFill>
                <a:effectLst/>
                <a:latin typeface="Calibri" panose="020F0502020204030204" pitchFamily="34" charset="0"/>
              </a:rPr>
              <a:t>diskussion</a:t>
            </a:r>
            <a:r>
              <a:rPr lang="en-GB" sz="1200" b="0" i="0" u="none" strike="noStrike" dirty="0">
                <a:solidFill>
                  <a:srgbClr val="000000"/>
                </a:solidFill>
                <a:effectLst/>
                <a:latin typeface="Calibri" panose="020F0502020204030204" pitchFamily="34" charset="0"/>
              </a:rPr>
              <a:t> </a:t>
            </a:r>
            <a:r>
              <a:rPr lang="en-GB" sz="1200" b="0" i="0" u="none" strike="noStrike" dirty="0" err="1">
                <a:solidFill>
                  <a:srgbClr val="000000"/>
                </a:solidFill>
                <a:effectLst/>
                <a:latin typeface="Calibri" panose="020F0502020204030204" pitchFamily="34" charset="0"/>
              </a:rPr>
              <a:t>kring</a:t>
            </a:r>
            <a:r>
              <a:rPr lang="en-GB" sz="1200" b="0" i="0" u="none" strike="noStrike" dirty="0">
                <a:solidFill>
                  <a:srgbClr val="000000"/>
                </a:solidFill>
                <a:effectLst/>
                <a:latin typeface="Calibri" panose="020F0502020204030204" pitchFamily="34" charset="0"/>
              </a:rPr>
              <a:t> </a:t>
            </a:r>
            <a:r>
              <a:rPr lang="en-GB" sz="1200" b="0" i="0" u="none" strike="noStrike" dirty="0" err="1">
                <a:solidFill>
                  <a:srgbClr val="000000"/>
                </a:solidFill>
                <a:effectLst/>
                <a:latin typeface="Calibri" panose="020F0502020204030204" pitchFamily="34" charset="0"/>
              </a:rPr>
              <a:t>datakvalitet</a:t>
            </a:r>
            <a:endParaRPr lang="en-GB" sz="1200" b="0" i="0" u="none" strike="noStrike" dirty="0">
              <a:solidFill>
                <a:srgbClr val="000000"/>
              </a:solidFill>
              <a:effectLst/>
              <a:latin typeface="Calibri" panose="020F0502020204030204" pitchFamily="34" charset="0"/>
            </a:endParaRPr>
          </a:p>
          <a:p>
            <a:pPr algn="l" rtl="0" fontAlgn="base">
              <a:buFont typeface="+mj-lt"/>
              <a:buAutoNum type="arabicPeriod"/>
            </a:pPr>
            <a:r>
              <a:rPr lang="en-GB" sz="1200" b="0" i="0" u="none" strike="noStrike" dirty="0" err="1">
                <a:solidFill>
                  <a:srgbClr val="000000"/>
                </a:solidFill>
                <a:effectLst/>
                <a:latin typeface="Calibri" panose="020F0502020204030204" pitchFamily="34" charset="0"/>
              </a:rPr>
              <a:t>Avslutning</a:t>
            </a:r>
            <a:endParaRPr lang="en-GB" sz="1200" b="0" i="0" u="none" strike="noStrik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sv-SE" dirty="0"/>
              <a:t>Under lektionen får eleverna alltså arbeta i ett </a:t>
            </a:r>
            <a:r>
              <a:rPr lang="sv-SE" dirty="0" err="1"/>
              <a:t>onlineverktyg</a:t>
            </a:r>
            <a:r>
              <a:rPr lang="sv-SE" dirty="0"/>
              <a:t> – </a:t>
            </a:r>
            <a:r>
              <a:rPr lang="sv-SE" dirty="0" err="1"/>
              <a:t>Teachable</a:t>
            </a:r>
            <a:r>
              <a:rPr lang="sv-SE" dirty="0"/>
              <a:t> </a:t>
            </a:r>
            <a:r>
              <a:rPr lang="sv-SE" dirty="0" err="1"/>
              <a:t>Machine</a:t>
            </a:r>
            <a:r>
              <a:rPr lang="sv-SE" dirty="0"/>
              <a:t> – som utvecklas inom Generation AI-programmet (</a:t>
            </a:r>
            <a:r>
              <a:rPr lang="sv-SE" dirty="0">
                <a:hlinkClick r:id="rId3"/>
              </a:rPr>
              <a:t>https://www.generation-ai-stn.fi/</a:t>
            </a:r>
            <a:r>
              <a:rPr lang="sv-SE" dirty="0"/>
              <a:t>) finansierat av Finlands Akademi. Verktyget är GDPR-säkrat och inga data lämnar den egna webbläsaren. På Generation AI:s webbsida finns många andra bra </a:t>
            </a:r>
            <a:r>
              <a:rPr lang="sv-SE" dirty="0" err="1"/>
              <a:t>lärresurser</a:t>
            </a:r>
            <a:r>
              <a:rPr lang="sv-SE" dirty="0"/>
              <a:t> och verktyg för att diskutera AI och data i undervisningen.</a:t>
            </a:r>
            <a:endParaRPr lang="sv-SE" dirty="0">
              <a:ea typeface="Calibri"/>
              <a:cs typeface="Calibri"/>
            </a:endParaRPr>
          </a:p>
          <a:p>
            <a:endParaRPr lang="sv-FI" dirty="0">
              <a:ea typeface="Calibri"/>
              <a:cs typeface="Calibri"/>
            </a:endParaRPr>
          </a:p>
        </p:txBody>
      </p:sp>
      <p:sp>
        <p:nvSpPr>
          <p:cNvPr id="4" name="Platshållare för bildnummer 3"/>
          <p:cNvSpPr>
            <a:spLocks noGrp="1"/>
          </p:cNvSpPr>
          <p:nvPr>
            <p:ph type="sldNum" sz="quarter" idx="5"/>
          </p:nvPr>
        </p:nvSpPr>
        <p:spPr/>
        <p:txBody>
          <a:bodyPr/>
          <a:lstStyle/>
          <a:p>
            <a:fld id="{1BFDA044-C4D2-4F78-9CC6-9C44F13E3D8C}" type="slidenum">
              <a:rPr lang="sv-FI" smtClean="0"/>
              <a:t>2</a:t>
            </a:fld>
            <a:endParaRPr lang="sv-FI"/>
          </a:p>
        </p:txBody>
      </p:sp>
    </p:spTree>
    <p:extLst>
      <p:ext uri="{BB962C8B-B14F-4D97-AF65-F5344CB8AC3E}">
        <p14:creationId xmlns:p14="http://schemas.microsoft.com/office/powerpoint/2010/main" val="974778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sv-SE">
                <a:ea typeface="Calibri"/>
                <a:cs typeface="Calibri"/>
              </a:rPr>
              <a:t>Målsättning: Introducera</a:t>
            </a:r>
            <a:r>
              <a:rPr lang="sv-SE" noProof="0">
                <a:ea typeface="Calibri"/>
                <a:cs typeface="Calibri"/>
              </a:rPr>
              <a:t> </a:t>
            </a:r>
            <a:r>
              <a:rPr lang="sv-SE">
                <a:ea typeface="Calibri"/>
                <a:cs typeface="Calibri"/>
              </a:rPr>
              <a:t>dagens tema – hur AI</a:t>
            </a:r>
            <a:r>
              <a:rPr lang="sv-SE" noProof="0">
                <a:ea typeface="Calibri"/>
                <a:cs typeface="Calibri"/>
              </a:rPr>
              <a:t> fungerar </a:t>
            </a:r>
            <a:r>
              <a:rPr lang="sv-SE">
                <a:ea typeface="Calibri"/>
                <a:cs typeface="Calibri"/>
              </a:rPr>
              <a:t>– </a:t>
            </a:r>
            <a:r>
              <a:rPr lang="sv-SE" noProof="0">
                <a:ea typeface="Calibri"/>
                <a:cs typeface="Calibri"/>
              </a:rPr>
              <a:t>och den </a:t>
            </a:r>
            <a:r>
              <a:rPr lang="sv-SE">
                <a:ea typeface="Calibri"/>
                <a:cs typeface="Calibri"/>
              </a:rPr>
              <a:t>aktivitet som</a:t>
            </a:r>
            <a:r>
              <a:rPr lang="sv-SE" noProof="0">
                <a:ea typeface="Calibri"/>
                <a:cs typeface="Calibri"/>
              </a:rPr>
              <a:t> </a:t>
            </a:r>
            <a:r>
              <a:rPr lang="sv-SE">
                <a:ea typeface="Calibri"/>
                <a:cs typeface="Calibri"/>
              </a:rPr>
              <a:t>eleverna ska få göra för att </a:t>
            </a:r>
            <a:r>
              <a:rPr lang="sv-SE" noProof="0">
                <a:ea typeface="Calibri"/>
                <a:cs typeface="Calibri"/>
              </a:rPr>
              <a:t>träna sin egen AI-modell med.</a:t>
            </a:r>
            <a:r>
              <a:rPr lang="sv-SE">
                <a:ea typeface="Calibri"/>
                <a:cs typeface="Calibri"/>
              </a:rPr>
              <a:t> </a:t>
            </a:r>
            <a:endParaRPr lang="en-US"/>
          </a:p>
          <a:p>
            <a:endParaRPr lang="sv-SE">
              <a:ea typeface="Calibri"/>
              <a:cs typeface="Calibri"/>
            </a:endParaRPr>
          </a:p>
          <a:p>
            <a:r>
              <a:rPr lang="sv-SE">
                <a:ea typeface="Calibri"/>
                <a:cs typeface="Calibri"/>
              </a:rPr>
              <a:t>I aktiviteten får eleverna tillämpa det de lärde sig under lektion 1, genom att se hur maskininlärning fungerar i praktiken. </a:t>
            </a:r>
            <a:endParaRPr lang="sv-SE" noProof="0">
              <a:ea typeface="Calibri"/>
              <a:cs typeface="Calibri"/>
            </a:endParaRPr>
          </a:p>
          <a:p>
            <a:endParaRPr lang="sv-SE">
              <a:ea typeface="Calibri"/>
              <a:cs typeface="Calibri"/>
            </a:endParaRPr>
          </a:p>
          <a:p>
            <a:pPr marL="171450" indent="-171450">
              <a:buFont typeface="Calibri"/>
              <a:buChar char="-"/>
            </a:pPr>
            <a:r>
              <a:rPr lang="sv-SE" noProof="0">
                <a:ea typeface="Calibri"/>
                <a:cs typeface="Calibri"/>
              </a:rPr>
              <a:t>Förra gången tittade vi lite på vad AI är, och hur modeller </a:t>
            </a:r>
            <a:r>
              <a:rPr lang="sv-SE">
                <a:ea typeface="Calibri"/>
                <a:cs typeface="Calibri"/>
              </a:rPr>
              <a:t>plockar ut och bygger på mönster och samband i de data som de tränas med (t.ex. bilder, siffror, videor).</a:t>
            </a:r>
            <a:endParaRPr lang="sv-SE" noProof="0">
              <a:ea typeface="Calibri"/>
              <a:cs typeface="Calibri"/>
            </a:endParaRPr>
          </a:p>
          <a:p>
            <a:pPr marL="171450" indent="-171450">
              <a:buFont typeface="Calibri"/>
              <a:buChar char="-"/>
            </a:pPr>
            <a:r>
              <a:rPr lang="sv-SE" noProof="0">
                <a:ea typeface="Calibri"/>
                <a:cs typeface="Calibri"/>
              </a:rPr>
              <a:t>Den här gången ska ni få träna egna modeller på bilder. Modellerna kommer </a:t>
            </a:r>
            <a:r>
              <a:rPr lang="sv-SE">
                <a:ea typeface="Calibri"/>
                <a:cs typeface="Calibri"/>
              </a:rPr>
              <a:t>att lära</a:t>
            </a:r>
            <a:r>
              <a:rPr lang="sv-SE" noProof="0">
                <a:ea typeface="Calibri"/>
                <a:cs typeface="Calibri"/>
              </a:rPr>
              <a:t> sig plocka ut vissa egenskaper ur de här bilderna för att säga vad de föreställer/innehåller.</a:t>
            </a:r>
          </a:p>
          <a:p>
            <a:pPr marL="628650" lvl="1" indent="-171450">
              <a:buFont typeface="Courier New"/>
              <a:buChar char="o"/>
            </a:pPr>
            <a:r>
              <a:rPr lang="sv-SE" noProof="0">
                <a:ea typeface="Calibri"/>
                <a:cs typeface="Calibri"/>
              </a:rPr>
              <a:t>Till exempel om den ska skilja på ett glatt eller ledset ansikte.</a:t>
            </a:r>
          </a:p>
          <a:p>
            <a:pPr marL="628650" lvl="1" indent="-171450">
              <a:buFont typeface="Courier New"/>
              <a:buChar char="o"/>
            </a:pPr>
            <a:r>
              <a:rPr lang="sv-SE" noProof="0">
                <a:ea typeface="Calibri"/>
                <a:cs typeface="Calibri"/>
              </a:rPr>
              <a:t>Eller en bild som är en plangeometrisk cirkel eller triangel.</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3474026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5C09E-D598-746A-EFCD-BCEDEDCC1B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523B52-3E5E-162E-A385-C89F4F3D70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FC40EE-5455-A6CE-98DC-241A03184397}"/>
              </a:ext>
            </a:extLst>
          </p:cNvPr>
          <p:cNvSpPr>
            <a:spLocks noGrp="1"/>
          </p:cNvSpPr>
          <p:nvPr>
            <p:ph type="body" idx="1"/>
          </p:nvPr>
        </p:nvSpPr>
        <p:spPr/>
        <p:txBody>
          <a:bodyPr/>
          <a:lstStyle/>
          <a:p>
            <a:pPr lvl="1"/>
            <a:r>
              <a:rPr lang="sv-SE"/>
              <a:t>Målsättning: Repetera hur maskininlärning fungerar genom att återkoppla till exemplet med hur vi lärt oss känna igen en lampa som barn. </a:t>
            </a:r>
            <a:endParaRPr lang="en-US"/>
          </a:p>
          <a:p>
            <a:pPr lvl="1"/>
            <a:endParaRPr lang="sv-SE"/>
          </a:p>
          <a:p>
            <a:pPr lvl="1"/>
            <a:r>
              <a:rPr lang="sv-SE"/>
              <a:t>Om det behövs kan du ta fram presentationen från förra lektionen och repetera begreppen maskininlärning, data och modell. Det är centralt att eleverna förstår att det behövs många exempel (mycket data) för att lära sig känna igen något – både för oss människor och för datorn.</a:t>
            </a:r>
            <a:endParaRPr lang="sv-SE" noProof="0">
              <a:ea typeface="Calibri"/>
              <a:cs typeface="Calibri"/>
            </a:endParaRPr>
          </a:p>
        </p:txBody>
      </p:sp>
      <p:sp>
        <p:nvSpPr>
          <p:cNvPr id="4" name="Slide Number Placeholder 3">
            <a:extLst>
              <a:ext uri="{FF2B5EF4-FFF2-40B4-BE49-F238E27FC236}">
                <a16:creationId xmlns:a16="http://schemas.microsoft.com/office/drawing/2014/main" id="{65254688-DA51-E804-64DF-1902F115DD55}"/>
              </a:ext>
            </a:extLst>
          </p:cNvPr>
          <p:cNvSpPr>
            <a:spLocks noGrp="1"/>
          </p:cNvSpPr>
          <p:nvPr>
            <p:ph type="sldNum" sz="quarter" idx="5"/>
          </p:nvPr>
        </p:nvSpPr>
        <p:spPr/>
        <p:txBody>
          <a:bodyPr/>
          <a:lstStyle/>
          <a:p>
            <a:fld id="{1BFDA044-C4D2-4F78-9CC6-9C44F13E3D8C}" type="slidenum">
              <a:t>4</a:t>
            </a:fld>
            <a:endParaRPr lang="en-US"/>
          </a:p>
        </p:txBody>
      </p:sp>
    </p:spTree>
    <p:extLst>
      <p:ext uri="{BB962C8B-B14F-4D97-AF65-F5344CB8AC3E}">
        <p14:creationId xmlns:p14="http://schemas.microsoft.com/office/powerpoint/2010/main" val="1184286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sv-SE" dirty="0"/>
              <a:t>Målsättning:</a:t>
            </a:r>
            <a:r>
              <a:rPr lang="sv-SE" noProof="0" dirty="0"/>
              <a:t> </a:t>
            </a:r>
            <a:r>
              <a:rPr lang="sv-SE" dirty="0"/>
              <a:t>Åskådliggöra</a:t>
            </a:r>
            <a:r>
              <a:rPr lang="sv-SE" noProof="0" dirty="0"/>
              <a:t> hur </a:t>
            </a:r>
            <a:r>
              <a:rPr lang="sv-SE" dirty="0"/>
              <a:t>den modell som eleverna ska träna byggs upp. </a:t>
            </a:r>
            <a:endParaRPr lang="en-US" dirty="0"/>
          </a:p>
          <a:p>
            <a:endParaRPr lang="sv-SE"/>
          </a:p>
          <a:p>
            <a:r>
              <a:rPr lang="sv-SE" dirty="0"/>
              <a:t>Eleverna kan arbeta enskilt eller i part. </a:t>
            </a:r>
            <a:endParaRPr lang="sv-SE" dirty="0">
              <a:ea typeface="Calibri"/>
              <a:cs typeface="Calibri"/>
            </a:endParaRPr>
          </a:p>
          <a:p>
            <a:endParaRPr lang="sv-SE"/>
          </a:p>
          <a:p>
            <a:r>
              <a:rPr lang="sv-SE" dirty="0"/>
              <a:t>Aktiviteten bygger på fyra steg: </a:t>
            </a:r>
            <a:endParaRPr lang="sv-SE" dirty="0">
              <a:ea typeface="Calibri"/>
              <a:cs typeface="Calibri"/>
            </a:endParaRPr>
          </a:p>
          <a:p>
            <a:endParaRPr lang="sv-SE" dirty="0"/>
          </a:p>
          <a:p>
            <a:pPr marL="228600" indent="-228600">
              <a:buAutoNum type="arabicPeriod"/>
            </a:pPr>
            <a:r>
              <a:rPr lang="sv-SE" dirty="0"/>
              <a:t>Först ska eleverna samla in träningsdata i form av bilder. Modellen ska kunna känna igen och skilja</a:t>
            </a:r>
            <a:r>
              <a:rPr lang="sv-SE" noProof="0" dirty="0"/>
              <a:t> </a:t>
            </a:r>
            <a:r>
              <a:rPr lang="sv-SE" dirty="0"/>
              <a:t>på två</a:t>
            </a:r>
            <a:r>
              <a:rPr lang="sv-SE" noProof="0" dirty="0"/>
              <a:t> olika kategorier av bilder, </a:t>
            </a:r>
            <a:r>
              <a:rPr lang="sv-SE" dirty="0"/>
              <a:t>och eleverna behöver därför välja två olika typer av data, t.ex. </a:t>
            </a:r>
            <a:endParaRPr lang="sv-SE" dirty="0">
              <a:ea typeface="Calibri" panose="020F0502020204030204"/>
              <a:cs typeface="Calibri" panose="020F0502020204030204"/>
            </a:endParaRPr>
          </a:p>
          <a:p>
            <a:pPr lvl="1" indent="-228600">
              <a:buFont typeface="Calibri"/>
              <a:buChar char="-"/>
            </a:pPr>
            <a:r>
              <a:rPr lang="sv-SE" dirty="0"/>
              <a:t>glada</a:t>
            </a:r>
            <a:r>
              <a:rPr lang="sv-SE" noProof="0" dirty="0"/>
              <a:t> </a:t>
            </a:r>
            <a:r>
              <a:rPr lang="sv-SE" dirty="0"/>
              <a:t>och ledsna</a:t>
            </a:r>
            <a:r>
              <a:rPr lang="sv-SE" noProof="0" dirty="0"/>
              <a:t> </a:t>
            </a:r>
            <a:r>
              <a:rPr lang="sv-SE" dirty="0"/>
              <a:t>ansikten</a:t>
            </a:r>
            <a:endParaRPr lang="sv-SE" dirty="0">
              <a:ea typeface="Calibri"/>
              <a:cs typeface="Calibri"/>
            </a:endParaRPr>
          </a:p>
          <a:p>
            <a:pPr lvl="1" indent="-228600">
              <a:buFont typeface="Calibri"/>
              <a:buChar char="-"/>
            </a:pPr>
            <a:r>
              <a:rPr lang="sv-SE" dirty="0"/>
              <a:t>cirklar</a:t>
            </a:r>
            <a:r>
              <a:rPr lang="sv-SE" noProof="0" dirty="0"/>
              <a:t> </a:t>
            </a:r>
            <a:r>
              <a:rPr lang="sv-SE" dirty="0"/>
              <a:t>och trianglar</a:t>
            </a:r>
            <a:endParaRPr lang="sv-SE" dirty="0">
              <a:ea typeface="Calibri" panose="020F0502020204030204"/>
              <a:cs typeface="Calibri" panose="020F0502020204030204"/>
            </a:endParaRPr>
          </a:p>
          <a:p>
            <a:pPr lvl="1" indent="-228600">
              <a:buFont typeface="Calibri"/>
              <a:buChar char="-"/>
            </a:pPr>
            <a:r>
              <a:rPr lang="sv-SE" dirty="0"/>
              <a:t>tomater</a:t>
            </a:r>
            <a:r>
              <a:rPr lang="sv-SE" noProof="0" dirty="0"/>
              <a:t> och </a:t>
            </a:r>
            <a:r>
              <a:rPr lang="sv-SE" dirty="0"/>
              <a:t>äpplen</a:t>
            </a:r>
            <a:endParaRPr lang="sv-SE" dirty="0">
              <a:ea typeface="Calibri" panose="020F0502020204030204"/>
              <a:cs typeface="Calibri" panose="020F0502020204030204"/>
            </a:endParaRPr>
          </a:p>
          <a:p>
            <a:pPr lvl="1" indent="-228600">
              <a:buFont typeface="Calibri"/>
              <a:buChar char="-"/>
            </a:pPr>
            <a:r>
              <a:rPr lang="sv-SE" dirty="0"/>
              <a:t>katter och hundar</a:t>
            </a:r>
            <a:endParaRPr lang="sv-SE" dirty="0">
              <a:ea typeface="Calibri" panose="020F0502020204030204"/>
              <a:cs typeface="Calibri" panose="020F0502020204030204"/>
            </a:endParaRPr>
          </a:p>
          <a:p>
            <a:pPr lvl="1" indent="-228600">
              <a:buFont typeface="Calibri"/>
              <a:buChar char="-"/>
            </a:pPr>
            <a:r>
              <a:rPr lang="sv-SE" dirty="0"/>
              <a:t>osv</a:t>
            </a:r>
            <a:r>
              <a:rPr lang="sv-SE" noProof="0" dirty="0"/>
              <a:t>. </a:t>
            </a:r>
            <a:endParaRPr lang="sv-SE" noProof="0" dirty="0">
              <a:ea typeface="Calibri" panose="020F0502020204030204"/>
              <a:cs typeface="Calibri" panose="020F0502020204030204"/>
            </a:endParaRPr>
          </a:p>
          <a:p>
            <a:pPr>
              <a:buAutoNum type="arabicPeriod"/>
            </a:pPr>
            <a:endParaRPr lang="sv-SE" noProof="0">
              <a:ea typeface="Calibri" panose="020F0502020204030204"/>
              <a:cs typeface="Calibri" panose="020F0502020204030204"/>
            </a:endParaRPr>
          </a:p>
          <a:p>
            <a:r>
              <a:rPr lang="sv-SE" dirty="0"/>
              <a:t>2. Efter att</a:t>
            </a:r>
            <a:r>
              <a:rPr lang="sv-SE" noProof="0" dirty="0"/>
              <a:t> </a:t>
            </a:r>
            <a:r>
              <a:rPr lang="sv-SE" dirty="0"/>
              <a:t>eleverna har samlat och matat in </a:t>
            </a:r>
            <a:r>
              <a:rPr lang="sv-SE" noProof="0" dirty="0"/>
              <a:t>bilder </a:t>
            </a:r>
            <a:r>
              <a:rPr lang="sv-SE" dirty="0"/>
              <a:t>för kategorierna,</a:t>
            </a:r>
            <a:r>
              <a:rPr lang="sv-SE" noProof="0" dirty="0"/>
              <a:t> </a:t>
            </a:r>
            <a:r>
              <a:rPr lang="sv-SE" dirty="0"/>
              <a:t>är det dags att träna modellen. I det skedet plockas de egenskaper som bilderna har gemensamt ut för att skapa en modell. Det kan vara bra att ha minst 25 bilder per kategori. De kan laddas upp via webbkamera, dras in från en webbläsare eller laddas upp från datorn.</a:t>
            </a:r>
            <a:endParaRPr lang="sv-SE" dirty="0">
              <a:ea typeface="Calibri"/>
              <a:cs typeface="Calibri"/>
            </a:endParaRPr>
          </a:p>
          <a:p>
            <a:endParaRPr lang="sv-SE">
              <a:ea typeface="Calibri"/>
              <a:cs typeface="Calibri"/>
            </a:endParaRPr>
          </a:p>
          <a:p>
            <a:r>
              <a:rPr lang="sv-SE" dirty="0"/>
              <a:t>3. Efter träningen kan modellen testas på nya bilder (testdata). För varje ny bild anger modellen sannolikheten för att den representerar kategori 1 eller kategori 2. Om träningsdata är tillräckliga och av bra kvalitet så att modellen lärt sig skilja mellan de två kategorierna, blir resultatet ofta rätt bra. Om den funkar mindre bra ger det en bra ingång till att diskutera träningsdatas mängd och kvalitet, testdata i relation till träningsdata, etc. </a:t>
            </a:r>
            <a:endParaRPr lang="sv-SE" noProof="0" dirty="0">
              <a:ea typeface="Calibri"/>
              <a:cs typeface="Calibri"/>
            </a:endParaRPr>
          </a:p>
          <a:p>
            <a:endParaRPr lang="sv-SE" dirty="0">
              <a:ea typeface="Calibri"/>
              <a:cs typeface="Calibri"/>
            </a:endParaRPr>
          </a:p>
          <a:p>
            <a:r>
              <a:rPr lang="sv-SE" dirty="0">
                <a:ea typeface="Calibri"/>
                <a:cs typeface="Calibri"/>
              </a:rPr>
              <a:t>4. Därefter kan eleverna – om de vill – ännu bestämma vad systemet ska visa upp för resultat (text, ljud, bild, öppnad webblänk) för respektive kategori.</a:t>
            </a:r>
          </a:p>
          <a:p>
            <a:pPr lvl="1" indent="-171450">
              <a:buFont typeface="Calibri"/>
              <a:buChar char="-"/>
            </a:pPr>
            <a:endParaRPr lang="en-GB">
              <a:ea typeface="Calibri"/>
              <a:cs typeface="Calibri"/>
            </a:endParaRPr>
          </a:p>
          <a:p>
            <a:pPr marL="171450" indent="-171450">
              <a:buFontTx/>
              <a:buAutoNum type="arabicPeriod"/>
            </a:pPr>
            <a:endParaRPr lang="en-US">
              <a:ea typeface="Calibri"/>
              <a:cs typeface="Calibri"/>
            </a:endParaRPr>
          </a:p>
        </p:txBody>
      </p:sp>
      <p:sp>
        <p:nvSpPr>
          <p:cNvPr id="4" name="Slide Number Placeholder 3"/>
          <p:cNvSpPr>
            <a:spLocks noGrp="1"/>
          </p:cNvSpPr>
          <p:nvPr>
            <p:ph type="sldNum" sz="quarter" idx="5"/>
          </p:nvPr>
        </p:nvSpPr>
        <p:spPr/>
        <p:txBody>
          <a:bodyPr/>
          <a:lstStyle/>
          <a:p>
            <a:fld id="{1BFDA044-C4D2-4F78-9CC6-9C44F13E3D8C}" type="slidenum">
              <a:t>5</a:t>
            </a:fld>
            <a:endParaRPr lang="en-US"/>
          </a:p>
        </p:txBody>
      </p:sp>
    </p:spTree>
    <p:extLst>
      <p:ext uri="{BB962C8B-B14F-4D97-AF65-F5344CB8AC3E}">
        <p14:creationId xmlns:p14="http://schemas.microsoft.com/office/powerpoint/2010/main" val="3799577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ea typeface="Calibri"/>
                <a:cs typeface="Calibri"/>
              </a:rPr>
              <a:t>Bild på gränssnittet för </a:t>
            </a:r>
            <a:r>
              <a:rPr lang="sv-SE" dirty="0" err="1">
                <a:ea typeface="Calibri"/>
                <a:cs typeface="Calibri"/>
              </a:rPr>
              <a:t>Teachable</a:t>
            </a:r>
            <a:r>
              <a:rPr lang="sv-SE" dirty="0">
                <a:ea typeface="Calibri"/>
                <a:cs typeface="Calibri"/>
              </a:rPr>
              <a:t> </a:t>
            </a:r>
            <a:r>
              <a:rPr lang="sv-SE" dirty="0" err="1">
                <a:ea typeface="Calibri"/>
                <a:cs typeface="Calibri"/>
              </a:rPr>
              <a:t>Machine</a:t>
            </a:r>
            <a:r>
              <a:rPr lang="sv-SE" dirty="0">
                <a:ea typeface="Calibri"/>
                <a:cs typeface="Calibri"/>
              </a:rPr>
              <a:t>. </a:t>
            </a:r>
            <a:endParaRPr lang="en-US" dirty="0"/>
          </a:p>
          <a:p>
            <a:endParaRPr lang="sv-SE" dirty="0">
              <a:ea typeface="Calibri"/>
              <a:cs typeface="Calibri"/>
            </a:endParaRPr>
          </a:p>
          <a:p>
            <a:r>
              <a:rPr lang="sv-SE" dirty="0">
                <a:ea typeface="Calibri"/>
                <a:cs typeface="Calibri"/>
              </a:rPr>
              <a:t>Det kan vara bra att du som lärare testar på förhand för att </a:t>
            </a:r>
            <a:r>
              <a:rPr lang="sv-SE" noProof="0" dirty="0">
                <a:ea typeface="Calibri"/>
                <a:cs typeface="Calibri"/>
              </a:rPr>
              <a:t>se hur det fungerar, även om det är enkelt att använda. Vi påminner om att ingen data sparas någonstans så det är tryggt att träna på elevernas ansikten</a:t>
            </a:r>
            <a:r>
              <a:rPr lang="sv-SE" dirty="0">
                <a:ea typeface="Calibri"/>
                <a:cs typeface="Calibri"/>
              </a:rPr>
              <a:t> via webbkameran</a:t>
            </a:r>
            <a:r>
              <a:rPr lang="sv-SE" noProof="0" dirty="0">
                <a:ea typeface="Calibri"/>
                <a:cs typeface="Calibri"/>
              </a:rPr>
              <a:t>, ifall de väljer det. </a:t>
            </a:r>
            <a:endParaRPr lang="sv-SE" dirty="0">
              <a:ea typeface="Calibri"/>
              <a:cs typeface="Calibri"/>
            </a:endParaRPr>
          </a:p>
          <a:p>
            <a:endParaRPr lang="sv-SE" dirty="0">
              <a:ea typeface="Calibri"/>
              <a:cs typeface="Calibri"/>
            </a:endParaRPr>
          </a:p>
          <a:p>
            <a:r>
              <a:rPr lang="sv-SE" dirty="0">
                <a:ea typeface="Calibri"/>
                <a:cs typeface="Calibri"/>
              </a:rPr>
              <a:t>Det går också bra att träna plangeometriska figurer, ex cirklar, trianglar. Se bifogade mallar som går att printa och eventuellt laminera för användning. </a:t>
            </a:r>
          </a:p>
          <a:p>
            <a:pPr>
              <a:buFont typeface="Calibri"/>
            </a:pPr>
            <a:endParaRPr lang="sv-SE" noProof="0"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Calibri"/>
              <a:buNone/>
              <a:tabLst/>
              <a:defRPr/>
            </a:pPr>
            <a:r>
              <a:rPr lang="en-US" sz="1200" dirty="0">
                <a:solidFill>
                  <a:schemeClr val="bg1"/>
                </a:solidFill>
                <a:latin typeface="Georgia"/>
                <a:ea typeface="Proxima Nova Bold"/>
                <a:cs typeface="Futura Medium" panose="020B0602020204020303" pitchFamily="34" charset="-79"/>
                <a:sym typeface="Proxima Nova Bold"/>
              </a:rPr>
              <a:t>tm.gen-ai.fi</a:t>
            </a:r>
          </a:p>
          <a:p>
            <a:pPr marL="0" indent="0">
              <a:buFont typeface="Calibri"/>
              <a:buNone/>
            </a:pPr>
            <a:endParaRPr lang="sv-SE" noProof="0" dirty="0">
              <a:ea typeface="Calibri"/>
              <a:cs typeface="Calibri"/>
            </a:endParaRPr>
          </a:p>
        </p:txBody>
      </p:sp>
      <p:sp>
        <p:nvSpPr>
          <p:cNvPr id="4" name="Slide Number Placeholder 3"/>
          <p:cNvSpPr>
            <a:spLocks noGrp="1"/>
          </p:cNvSpPr>
          <p:nvPr>
            <p:ph type="sldNum" sz="quarter" idx="5"/>
          </p:nvPr>
        </p:nvSpPr>
        <p:spPr/>
        <p:txBody>
          <a:bodyPr/>
          <a:lstStyle/>
          <a:p>
            <a:fld id="{1BFDA044-C4D2-4F78-9CC6-9C44F13E3D8C}" type="slidenum">
              <a:t>6</a:t>
            </a:fld>
            <a:endParaRPr lang="en-US"/>
          </a:p>
        </p:txBody>
      </p:sp>
    </p:spTree>
    <p:extLst>
      <p:ext uri="{BB962C8B-B14F-4D97-AF65-F5344CB8AC3E}">
        <p14:creationId xmlns:p14="http://schemas.microsoft.com/office/powerpoint/2010/main" val="2606882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Målsättning: Eleverna tränar en modell individuellt eller i par med </a:t>
            </a:r>
            <a:r>
              <a:rPr lang="sv-SE" dirty="0" err="1"/>
              <a:t>Teachable</a:t>
            </a:r>
            <a:r>
              <a:rPr lang="sv-SE" dirty="0"/>
              <a:t> </a:t>
            </a:r>
            <a:r>
              <a:rPr lang="sv-SE" dirty="0" err="1"/>
              <a:t>Machine</a:t>
            </a:r>
            <a:r>
              <a:rPr lang="sv-SE" dirty="0"/>
              <a:t> (</a:t>
            </a:r>
            <a:r>
              <a:rPr lang="sv-SE" dirty="0" err="1"/>
              <a:t>https</a:t>
            </a:r>
            <a:r>
              <a:rPr lang="sv-SE" dirty="0"/>
              <a:t>://</a:t>
            </a:r>
            <a:r>
              <a:rPr lang="sv-SE" dirty="0" err="1"/>
              <a:t>tm.gen-ai.fi</a:t>
            </a:r>
            <a:r>
              <a:rPr lang="sv-SE" dirty="0"/>
              <a:t>) som utvecklas inom Generation AI (</a:t>
            </a:r>
            <a:r>
              <a:rPr lang="sv-SE" dirty="0">
                <a:hlinkClick r:id="rId3"/>
              </a:rPr>
              <a:t>https://www.generation-ai-stn.fi/</a:t>
            </a:r>
            <a:r>
              <a:rPr lang="sv-SE" dirty="0"/>
              <a:t>). </a:t>
            </a:r>
            <a:endParaRPr lang="en-US" dirty="0">
              <a:ea typeface="Calibri"/>
              <a:cs typeface="Calibri"/>
            </a:endParaRPr>
          </a:p>
          <a:p>
            <a:endParaRPr lang="sv-SE" dirty="0">
              <a:ea typeface="Calibri"/>
              <a:cs typeface="Calibri"/>
            </a:endParaRPr>
          </a:p>
          <a:p>
            <a:r>
              <a:rPr lang="sv-SE" dirty="0"/>
              <a:t>Du som lärare kan gå runt i klassen och assistera vid behov. Om tid finns kan eleverna pröva varandras modeller. </a:t>
            </a:r>
            <a:endParaRPr lang="en-US" dirty="0">
              <a:ea typeface="Calibri"/>
              <a:cs typeface="Calibri"/>
            </a:endParaRPr>
          </a:p>
          <a:p>
            <a:endParaRPr lang="sv-SE" dirty="0">
              <a:ea typeface="Calibri"/>
              <a:cs typeface="Calibri"/>
            </a:endParaRPr>
          </a:p>
          <a:p>
            <a:r>
              <a:rPr lang="sv-SE" dirty="0">
                <a:ea typeface="Calibri"/>
                <a:cs typeface="Calibri"/>
              </a:rPr>
              <a:t>Det kan vara bra att avsluta aktiviteten då det </a:t>
            </a:r>
            <a:r>
              <a:rPr lang="sv-SE">
                <a:ea typeface="Calibri"/>
                <a:cs typeface="Calibri"/>
              </a:rPr>
              <a:t>är 5 minuter </a:t>
            </a:r>
            <a:r>
              <a:rPr lang="sv-SE" dirty="0">
                <a:ea typeface="Calibri"/>
                <a:cs typeface="Calibri"/>
              </a:rPr>
              <a:t>kvar av lektionen för att hinna med slutdiskussionen. </a:t>
            </a:r>
          </a:p>
        </p:txBody>
      </p:sp>
      <p:sp>
        <p:nvSpPr>
          <p:cNvPr id="4" name="Platshållare för bildnummer 3"/>
          <p:cNvSpPr>
            <a:spLocks noGrp="1"/>
          </p:cNvSpPr>
          <p:nvPr>
            <p:ph type="sldNum" sz="quarter" idx="5"/>
          </p:nvPr>
        </p:nvSpPr>
        <p:spPr/>
        <p:txBody>
          <a:bodyPr/>
          <a:lstStyle/>
          <a:p>
            <a:fld id="{1BFDA044-C4D2-4F78-9CC6-9C44F13E3D8C}" type="slidenum">
              <a:rPr lang="sv-SE"/>
              <a:t>7</a:t>
            </a:fld>
            <a:endParaRPr lang="sv-SE"/>
          </a:p>
        </p:txBody>
      </p:sp>
    </p:spTree>
    <p:extLst>
      <p:ext uri="{BB962C8B-B14F-4D97-AF65-F5344CB8AC3E}">
        <p14:creationId xmlns:p14="http://schemas.microsoft.com/office/powerpoint/2010/main" val="597580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Målsättning: Illustrera träningsdatas </a:t>
            </a:r>
            <a:r>
              <a:rPr lang="sv-SE" noProof="0" dirty="0"/>
              <a:t>roll.</a:t>
            </a:r>
          </a:p>
          <a:p>
            <a:endParaRPr lang="sv-SE" noProof="0"/>
          </a:p>
          <a:p>
            <a:r>
              <a:rPr lang="sv-SE" dirty="0">
                <a:ea typeface="Calibri"/>
                <a:cs typeface="Calibri"/>
              </a:rPr>
              <a:t>Diskussion: </a:t>
            </a:r>
          </a:p>
          <a:p>
            <a:pPr marL="171450" indent="-171450">
              <a:buFont typeface="Arial" panose="020B0604020202020204" pitchFamily="34" charset="0"/>
              <a:buChar char="•"/>
            </a:pPr>
            <a:r>
              <a:rPr lang="sv-SE" noProof="0" dirty="0"/>
              <a:t>Om vi tränar vår </a:t>
            </a:r>
            <a:r>
              <a:rPr lang="sv-SE" noProof="0" dirty="0" err="1"/>
              <a:t>kattigenkännar</a:t>
            </a:r>
            <a:r>
              <a:rPr lang="sv-SE" noProof="0" dirty="0"/>
              <a:t>-AI med de här bilderna, vad tror ni maskinen lär sig då?</a:t>
            </a:r>
            <a:endParaRPr lang="sv-SE" noProof="0" dirty="0">
              <a:ea typeface="Calibri"/>
              <a:cs typeface="Calibri"/>
            </a:endParaRPr>
          </a:p>
        </p:txBody>
      </p:sp>
      <p:sp>
        <p:nvSpPr>
          <p:cNvPr id="4" name="Platshållare för bildnummer 3"/>
          <p:cNvSpPr>
            <a:spLocks noGrp="1"/>
          </p:cNvSpPr>
          <p:nvPr>
            <p:ph type="sldNum" sz="quarter" idx="5"/>
          </p:nvPr>
        </p:nvSpPr>
        <p:spPr/>
        <p:txBody>
          <a:bodyPr/>
          <a:lstStyle/>
          <a:p>
            <a:fld id="{1BFDA044-C4D2-4F78-9CC6-9C44F13E3D8C}" type="slidenum">
              <a:rPr lang="sv-SE"/>
              <a:t>8</a:t>
            </a:fld>
            <a:endParaRPr lang="sv-SE"/>
          </a:p>
        </p:txBody>
      </p:sp>
    </p:spTree>
    <p:extLst>
      <p:ext uri="{BB962C8B-B14F-4D97-AF65-F5344CB8AC3E}">
        <p14:creationId xmlns:p14="http://schemas.microsoft.com/office/powerpoint/2010/main" val="988123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E4473-B1A5-D5A7-47A4-542CCC32503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16031B8-F86C-FF93-51E9-6FB2EEA0C26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FCD94C36-37FC-1565-B560-86D69E900961}"/>
              </a:ext>
            </a:extLst>
          </p:cNvPr>
          <p:cNvSpPr>
            <a:spLocks noGrp="1"/>
          </p:cNvSpPr>
          <p:nvPr>
            <p:ph type="body" idx="1"/>
          </p:nvPr>
        </p:nvSpPr>
        <p:spPr/>
        <p:txBody>
          <a:bodyPr/>
          <a:lstStyle/>
          <a:p>
            <a:r>
              <a:rPr lang="sv-SE" noProof="0"/>
              <a:t>Den här slajden ger svaret på förra slajdens fråga. </a:t>
            </a:r>
          </a:p>
          <a:p>
            <a:endParaRPr lang="sv-SE" noProof="0"/>
          </a:p>
          <a:p>
            <a:pPr marL="171450" indent="-171450">
              <a:buFont typeface="Arial" panose="020B0604020202020204" pitchFamily="34" charset="0"/>
              <a:buChar char="•"/>
            </a:pPr>
            <a:r>
              <a:rPr lang="sv-SE" noProof="0"/>
              <a:t>Då kanske maskinen anser att det här är 50—60% katt.</a:t>
            </a:r>
          </a:p>
        </p:txBody>
      </p:sp>
      <p:sp>
        <p:nvSpPr>
          <p:cNvPr id="4" name="Platshållare för bildnummer 3">
            <a:extLst>
              <a:ext uri="{FF2B5EF4-FFF2-40B4-BE49-F238E27FC236}">
                <a16:creationId xmlns:a16="http://schemas.microsoft.com/office/drawing/2014/main" id="{AD65720D-C81F-82E5-A0CB-2657ACFB32D4}"/>
              </a:ext>
            </a:extLst>
          </p:cNvPr>
          <p:cNvSpPr>
            <a:spLocks noGrp="1"/>
          </p:cNvSpPr>
          <p:nvPr>
            <p:ph type="sldNum" sz="quarter" idx="5"/>
          </p:nvPr>
        </p:nvSpPr>
        <p:spPr/>
        <p:txBody>
          <a:bodyPr/>
          <a:lstStyle/>
          <a:p>
            <a:fld id="{1BFDA044-C4D2-4F78-9CC6-9C44F13E3D8C}" type="slidenum">
              <a:rPr lang="sv-SE"/>
              <a:t>9</a:t>
            </a:fld>
            <a:endParaRPr lang="sv-SE"/>
          </a:p>
        </p:txBody>
      </p:sp>
    </p:spTree>
    <p:extLst>
      <p:ext uri="{BB962C8B-B14F-4D97-AF65-F5344CB8AC3E}">
        <p14:creationId xmlns:p14="http://schemas.microsoft.com/office/powerpoint/2010/main" val="2015052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hyperlink" Target="https://creativecommons.org/licenses/by-nc-sa/4.0/?ref=chooser-v1"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7.png"/><Relationship Id="rId7" Type="http://schemas.openxmlformats.org/officeDocument/2006/relationships/image" Target="../media/image30.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4.png"/><Relationship Id="rId4" Type="http://schemas.microsoft.com/office/2007/relationships/hdphoto" Target="../media/hdphoto2.wdp"/><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hyperlink" Target="https://www.generation-ai-stn.fi/" TargetMode="Externa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FA27D662-FC95-52E5-7B2B-358EFAB167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44531"/>
            <a:ext cx="18397923" cy="10484053"/>
          </a:xfrm>
          <a:prstGeom prst="rect">
            <a:avLst/>
          </a:prstGeom>
        </p:spPr>
      </p:pic>
      <p:sp>
        <p:nvSpPr>
          <p:cNvPr id="3" name="Rektangel 2">
            <a:extLst>
              <a:ext uri="{FF2B5EF4-FFF2-40B4-BE49-F238E27FC236}">
                <a16:creationId xmlns:a16="http://schemas.microsoft.com/office/drawing/2014/main" id="{143C8D8F-FF7C-3605-27DD-3AC4C970AA72}"/>
              </a:ext>
            </a:extLst>
          </p:cNvPr>
          <p:cNvSpPr/>
          <p:nvPr/>
        </p:nvSpPr>
        <p:spPr>
          <a:xfrm>
            <a:off x="13321" y="0"/>
            <a:ext cx="18384601" cy="10484053"/>
          </a:xfrm>
          <a:prstGeom prst="rect">
            <a:avLst/>
          </a:prstGeom>
          <a:solidFill>
            <a:schemeClr val="tx1">
              <a:alpha val="32012"/>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a:p>
        </p:txBody>
      </p:sp>
      <p:sp>
        <p:nvSpPr>
          <p:cNvPr id="4" name="Freeform 5">
            <a:extLst>
              <a:ext uri="{FF2B5EF4-FFF2-40B4-BE49-F238E27FC236}">
                <a16:creationId xmlns:a16="http://schemas.microsoft.com/office/drawing/2014/main" id="{379FD968-1739-AC16-530D-CF1CA6935E08}"/>
              </a:ext>
            </a:extLst>
          </p:cNvPr>
          <p:cNvSpPr/>
          <p:nvPr/>
        </p:nvSpPr>
        <p:spPr>
          <a:xfrm>
            <a:off x="7008620" y="8352428"/>
            <a:ext cx="3281189" cy="1095097"/>
          </a:xfrm>
          <a:custGeom>
            <a:avLst/>
            <a:gdLst/>
            <a:ahLst/>
            <a:cxnLst/>
            <a:rect l="l" t="t" r="r" b="b"/>
            <a:pathLst>
              <a:path w="3281189" h="1095097">
                <a:moveTo>
                  <a:pt x="0" y="0"/>
                </a:moveTo>
                <a:lnTo>
                  <a:pt x="3281190" y="0"/>
                </a:lnTo>
                <a:lnTo>
                  <a:pt x="3281190" y="1095097"/>
                </a:lnTo>
                <a:lnTo>
                  <a:pt x="0" y="1095097"/>
                </a:lnTo>
                <a:lnTo>
                  <a:pt x="0" y="0"/>
                </a:lnTo>
                <a:close/>
              </a:path>
            </a:pathLst>
          </a:custGeom>
          <a:blipFill>
            <a:blip r:embed="rId4"/>
            <a:stretch>
              <a:fillRect/>
            </a:stretch>
          </a:blipFill>
        </p:spPr>
        <p:txBody>
          <a:bodyPr/>
          <a:lstStyle/>
          <a:p>
            <a:endParaRPr lang="sv-FI"/>
          </a:p>
        </p:txBody>
      </p:sp>
      <p:sp>
        <p:nvSpPr>
          <p:cNvPr id="5" name="Freeform 6">
            <a:extLst>
              <a:ext uri="{FF2B5EF4-FFF2-40B4-BE49-F238E27FC236}">
                <a16:creationId xmlns:a16="http://schemas.microsoft.com/office/drawing/2014/main" id="{C534D5BE-F294-2299-760C-DFA728F074AF}"/>
              </a:ext>
            </a:extLst>
          </p:cNvPr>
          <p:cNvSpPr/>
          <p:nvPr/>
        </p:nvSpPr>
        <p:spPr>
          <a:xfrm>
            <a:off x="11291911" y="8504695"/>
            <a:ext cx="3040625" cy="790562"/>
          </a:xfrm>
          <a:custGeom>
            <a:avLst/>
            <a:gdLst/>
            <a:ahLst/>
            <a:cxnLst/>
            <a:rect l="l" t="t" r="r" b="b"/>
            <a:pathLst>
              <a:path w="3040625" h="790562">
                <a:moveTo>
                  <a:pt x="0" y="0"/>
                </a:moveTo>
                <a:lnTo>
                  <a:pt x="3040625" y="0"/>
                </a:lnTo>
                <a:lnTo>
                  <a:pt x="3040625" y="790562"/>
                </a:lnTo>
                <a:lnTo>
                  <a:pt x="0" y="790562"/>
                </a:lnTo>
                <a:lnTo>
                  <a:pt x="0" y="0"/>
                </a:lnTo>
                <a:close/>
              </a:path>
            </a:pathLst>
          </a:custGeom>
          <a:blipFill>
            <a:blip r:embed="rId5"/>
            <a:stretch>
              <a:fillRect/>
            </a:stretch>
          </a:blipFill>
        </p:spPr>
        <p:txBody>
          <a:bodyPr/>
          <a:lstStyle/>
          <a:p>
            <a:endParaRPr lang="sv-FI"/>
          </a:p>
        </p:txBody>
      </p:sp>
      <p:sp>
        <p:nvSpPr>
          <p:cNvPr id="6" name="Freeform 7">
            <a:extLst>
              <a:ext uri="{FF2B5EF4-FFF2-40B4-BE49-F238E27FC236}">
                <a16:creationId xmlns:a16="http://schemas.microsoft.com/office/drawing/2014/main" id="{2E8A5BCA-219B-38BA-E6D2-D7B6CA41D20B}"/>
              </a:ext>
            </a:extLst>
          </p:cNvPr>
          <p:cNvSpPr/>
          <p:nvPr/>
        </p:nvSpPr>
        <p:spPr>
          <a:xfrm>
            <a:off x="4066894" y="8329068"/>
            <a:ext cx="2100119" cy="966189"/>
          </a:xfrm>
          <a:custGeom>
            <a:avLst/>
            <a:gdLst/>
            <a:ahLst/>
            <a:cxnLst/>
            <a:rect l="l" t="t" r="r" b="b"/>
            <a:pathLst>
              <a:path w="2100119" h="966189">
                <a:moveTo>
                  <a:pt x="0" y="0"/>
                </a:moveTo>
                <a:lnTo>
                  <a:pt x="2100119" y="0"/>
                </a:lnTo>
                <a:lnTo>
                  <a:pt x="2100119" y="966189"/>
                </a:lnTo>
                <a:lnTo>
                  <a:pt x="0" y="966189"/>
                </a:lnTo>
                <a:lnTo>
                  <a:pt x="0" y="0"/>
                </a:lnTo>
                <a:close/>
              </a:path>
            </a:pathLst>
          </a:custGeom>
          <a:blipFill>
            <a:blip r:embed="rId6"/>
            <a:stretch>
              <a:fillRect/>
            </a:stretch>
          </a:blipFill>
        </p:spPr>
        <p:txBody>
          <a:bodyPr/>
          <a:lstStyle/>
          <a:p>
            <a:endParaRPr lang="sv-FI"/>
          </a:p>
        </p:txBody>
      </p:sp>
      <p:sp>
        <p:nvSpPr>
          <p:cNvPr id="7" name="TextBox 8">
            <a:extLst>
              <a:ext uri="{FF2B5EF4-FFF2-40B4-BE49-F238E27FC236}">
                <a16:creationId xmlns:a16="http://schemas.microsoft.com/office/drawing/2014/main" id="{F48071A8-0FB6-8770-B2E8-D72B91917F14}"/>
              </a:ext>
            </a:extLst>
          </p:cNvPr>
          <p:cNvSpPr txBox="1"/>
          <p:nvPr/>
        </p:nvSpPr>
        <p:spPr>
          <a:xfrm>
            <a:off x="15118564" y="317354"/>
            <a:ext cx="2815767" cy="461280"/>
          </a:xfrm>
          <a:prstGeom prst="rect">
            <a:avLst/>
          </a:prstGeom>
        </p:spPr>
        <p:txBody>
          <a:bodyPr lIns="0" tIns="0" rIns="0" bIns="0" rtlCol="0" anchor="t">
            <a:spAutoFit/>
          </a:bodyPr>
          <a:lstStyle/>
          <a:p>
            <a:pPr algn="r">
              <a:lnSpc>
                <a:spcPts val="3872"/>
              </a:lnSpc>
            </a:pPr>
            <a:r>
              <a:rPr lang="en-US" sz="2800">
                <a:solidFill>
                  <a:srgbClr val="FDF8F3"/>
                </a:solidFill>
                <a:latin typeface="Futura Medium" panose="020B0602020204020303" pitchFamily="34" charset="-79"/>
                <a:ea typeface="Hero"/>
                <a:cs typeface="Futura Medium" panose="020B0602020204020303" pitchFamily="34" charset="-79"/>
                <a:sym typeface="Hero"/>
              </a:rPr>
              <a:t>AILIT.FI</a:t>
            </a:r>
          </a:p>
        </p:txBody>
      </p:sp>
      <p:pic>
        <p:nvPicPr>
          <p:cNvPr id="8" name="Bildobjekt 7">
            <a:extLst>
              <a:ext uri="{FF2B5EF4-FFF2-40B4-BE49-F238E27FC236}">
                <a16:creationId xmlns:a16="http://schemas.microsoft.com/office/drawing/2014/main" id="{2B5CFA87-2D48-2D0C-2474-44579ECE0BE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25083" y="991743"/>
            <a:ext cx="9173013" cy="5159820"/>
          </a:xfrm>
          <a:prstGeom prst="rect">
            <a:avLst/>
          </a:prstGeom>
        </p:spPr>
      </p:pic>
      <p:pic>
        <p:nvPicPr>
          <p:cNvPr id="9" name="Bildobjekt 8" descr="En bild som visar svart, skärmbild, design&#10;&#10;Automatiskt genererad beskrivning">
            <a:extLst>
              <a:ext uri="{FF2B5EF4-FFF2-40B4-BE49-F238E27FC236}">
                <a16:creationId xmlns:a16="http://schemas.microsoft.com/office/drawing/2014/main" id="{8AD3BD02-F85F-F0E5-8C56-CA988A0276EA}"/>
              </a:ext>
            </a:extLst>
          </p:cNvPr>
          <p:cNvPicPr>
            <a:picLocks noChangeAspect="1"/>
          </p:cNvPicPr>
          <p:nvPr/>
        </p:nvPicPr>
        <p:blipFill>
          <a:blip r:embed="rId8" cstate="screen">
            <a:extLst>
              <a:ext uri="{BEBA8EAE-BF5A-486C-A8C5-ECC9F3942E4B}">
                <a14:imgProps xmlns:a14="http://schemas.microsoft.com/office/drawing/2010/main">
                  <a14:imgLayer r:embed="rId9">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678032" y="5927672"/>
            <a:ext cx="4613879" cy="1484310"/>
          </a:xfrm>
          <a:prstGeom prst="rect">
            <a:avLst/>
          </a:prstGeom>
        </p:spPr>
      </p:pic>
      <p:pic>
        <p:nvPicPr>
          <p:cNvPr id="10" name="Bildobjekt 9" descr="En bild som visar skiss, linjeritning, konst&#10;&#10;Automatiskt genererad beskrivning">
            <a:extLst>
              <a:ext uri="{FF2B5EF4-FFF2-40B4-BE49-F238E27FC236}">
                <a16:creationId xmlns:a16="http://schemas.microsoft.com/office/drawing/2014/main" id="{A92F80FF-89FE-784D-725F-3E61E9C4E54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9689905">
            <a:off x="14031693" y="1065945"/>
            <a:ext cx="6027320" cy="3390368"/>
          </a:xfrm>
          <a:prstGeom prst="rect">
            <a:avLst/>
          </a:prstGeom>
        </p:spPr>
      </p:pic>
      <p:pic>
        <p:nvPicPr>
          <p:cNvPr id="11" name="Bildobjekt 10">
            <a:extLst>
              <a:ext uri="{FF2B5EF4-FFF2-40B4-BE49-F238E27FC236}">
                <a16:creationId xmlns:a16="http://schemas.microsoft.com/office/drawing/2014/main" id="{0080A15C-3C7B-1093-82EB-3B6E2B23B39A}"/>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rot="1628670">
            <a:off x="-762550" y="2618559"/>
            <a:ext cx="2957257" cy="5049883"/>
          </a:xfrm>
          <a:prstGeom prst="rect">
            <a:avLst/>
          </a:prstGeom>
        </p:spPr>
      </p:pic>
      <p:sp>
        <p:nvSpPr>
          <p:cNvPr id="12" name="TextBox 1">
            <a:extLst>
              <a:ext uri="{FF2B5EF4-FFF2-40B4-BE49-F238E27FC236}">
                <a16:creationId xmlns:a16="http://schemas.microsoft.com/office/drawing/2014/main" id="{66624D34-7862-0655-16DC-03B9565D8913}"/>
              </a:ext>
            </a:extLst>
          </p:cNvPr>
          <p:cNvSpPr txBox="1"/>
          <p:nvPr/>
        </p:nvSpPr>
        <p:spPr>
          <a:xfrm>
            <a:off x="6348664" y="9908005"/>
            <a:ext cx="601177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FI">
                <a:solidFill>
                  <a:schemeClr val="bg1"/>
                </a:solidFill>
              </a:rPr>
              <a:t>Materialet lanseras under </a:t>
            </a:r>
            <a:r>
              <a:rPr lang="sv-FI" err="1">
                <a:solidFill>
                  <a:schemeClr val="bg1"/>
                </a:solidFill>
              </a:rPr>
              <a:t>Creative</a:t>
            </a:r>
            <a:r>
              <a:rPr lang="sv-FI">
                <a:solidFill>
                  <a:schemeClr val="bg1"/>
                </a:solidFill>
              </a:rPr>
              <a:t> </a:t>
            </a:r>
            <a:r>
              <a:rPr lang="sv-FI" err="1">
                <a:solidFill>
                  <a:schemeClr val="bg1"/>
                </a:solidFill>
              </a:rPr>
              <a:t>Commons</a:t>
            </a:r>
            <a:r>
              <a:rPr lang="sv-FI">
                <a:solidFill>
                  <a:schemeClr val="bg1"/>
                </a:solidFill>
              </a:rPr>
              <a:t> </a:t>
            </a:r>
            <a:r>
              <a:rPr lang="sv-FI" u="sng">
                <a:solidFill>
                  <a:schemeClr val="bg1"/>
                </a:solidFill>
                <a:ea typeface="Calibri"/>
                <a:cs typeface="Calibri"/>
                <a:hlinkClick r:id="rId12">
                  <a:extLst>
                    <a:ext uri="{A12FA001-AC4F-418D-AE19-62706E023703}">
                      <ahyp:hlinkClr xmlns:ahyp="http://schemas.microsoft.com/office/drawing/2018/hyperlinkcolor" val="tx"/>
                    </a:ext>
                  </a:extLst>
                </a:hlinkClick>
              </a:rPr>
              <a:t>CC BY-NC-SA 4.0 </a:t>
            </a:r>
            <a:endParaRPr lang="en-GB">
              <a:solidFill>
                <a:schemeClr val="bg1"/>
              </a:solidFill>
              <a:ea typeface="Calibri"/>
              <a:cs typeface="Calibri"/>
              <a:hlinkClick r:id="rId12">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524407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37F521B0-51F2-08CF-3AAF-BEC4B8A1D81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7565351-09F6-9EB0-E7ED-B4ACD1007236}"/>
              </a:ext>
            </a:extLst>
          </p:cNvPr>
          <p:cNvPicPr>
            <a:picLocks noChangeAspect="1"/>
          </p:cNvPicPr>
          <p:nvPr/>
        </p:nvPicPr>
        <p:blipFill>
          <a:blip r:embed="rId3" cstate="screen">
            <a:alphaModFix amt="56000"/>
            <a:extLst>
              <a:ext uri="{28A0092B-C50C-407E-A947-70E740481C1C}">
                <a14:useLocalDpi xmlns:a14="http://schemas.microsoft.com/office/drawing/2010/main"/>
              </a:ext>
            </a:extLst>
          </a:blip>
          <a:stretch>
            <a:fillRect/>
          </a:stretch>
        </p:blipFill>
        <p:spPr>
          <a:xfrm>
            <a:off x="1086553" y="218499"/>
            <a:ext cx="16114893" cy="9850002"/>
          </a:xfrm>
          <a:prstGeom prst="rect">
            <a:avLst/>
          </a:prstGeom>
        </p:spPr>
      </p:pic>
      <p:pic>
        <p:nvPicPr>
          <p:cNvPr id="4" name="Picture 3">
            <a:extLst>
              <a:ext uri="{FF2B5EF4-FFF2-40B4-BE49-F238E27FC236}">
                <a16:creationId xmlns:a16="http://schemas.microsoft.com/office/drawing/2014/main" id="{A77648D9-A407-D5E2-B4DA-6FC0AA23C4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19400" y="3122206"/>
            <a:ext cx="6096000" cy="4233333"/>
          </a:xfrm>
          <a:prstGeom prst="rect">
            <a:avLst/>
          </a:prstGeom>
        </p:spPr>
      </p:pic>
      <p:pic>
        <p:nvPicPr>
          <p:cNvPr id="2" name="Picture 1">
            <a:extLst>
              <a:ext uri="{FF2B5EF4-FFF2-40B4-BE49-F238E27FC236}">
                <a16:creationId xmlns:a16="http://schemas.microsoft.com/office/drawing/2014/main" id="{E27F7DDB-2D55-F3D5-1983-745152E3B5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88664" y="3097961"/>
            <a:ext cx="6095998" cy="4233332"/>
          </a:xfrm>
          <a:prstGeom prst="rect">
            <a:avLst/>
          </a:prstGeom>
        </p:spPr>
      </p:pic>
    </p:spTree>
    <p:extLst>
      <p:ext uri="{BB962C8B-B14F-4D97-AF65-F5344CB8AC3E}">
        <p14:creationId xmlns:p14="http://schemas.microsoft.com/office/powerpoint/2010/main" val="2714238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42625"/>
        </a:solidFill>
        <a:effectLst/>
      </p:bgPr>
    </p:bg>
    <p:spTree>
      <p:nvGrpSpPr>
        <p:cNvPr id="1" name="">
          <a:extLst>
            <a:ext uri="{FF2B5EF4-FFF2-40B4-BE49-F238E27FC236}">
              <a16:creationId xmlns:a16="http://schemas.microsoft.com/office/drawing/2014/main" id="{DD65420D-95EB-0B73-2EC2-B80A68189258}"/>
            </a:ext>
          </a:extLst>
        </p:cNvPr>
        <p:cNvGrpSpPr/>
        <p:nvPr/>
      </p:nvGrpSpPr>
      <p:grpSpPr>
        <a:xfrm>
          <a:off x="0" y="0"/>
          <a:ext cx="0" cy="0"/>
          <a:chOff x="0" y="0"/>
          <a:chExt cx="0" cy="0"/>
        </a:xfrm>
      </p:grpSpPr>
      <p:sp>
        <p:nvSpPr>
          <p:cNvPr id="8" name="TextBox 8">
            <a:extLst>
              <a:ext uri="{FF2B5EF4-FFF2-40B4-BE49-F238E27FC236}">
                <a16:creationId xmlns:a16="http://schemas.microsoft.com/office/drawing/2014/main" id="{0FC0B870-90B5-DFC0-C339-4E94F0FB9296}"/>
              </a:ext>
            </a:extLst>
          </p:cNvPr>
          <p:cNvSpPr txBox="1"/>
          <p:nvPr/>
        </p:nvSpPr>
        <p:spPr>
          <a:xfrm>
            <a:off x="9144000" y="3873307"/>
            <a:ext cx="7626848" cy="4524315"/>
          </a:xfrm>
          <a:prstGeom prst="rect">
            <a:avLst/>
          </a:prstGeom>
        </p:spPr>
        <p:txBody>
          <a:bodyPr wrap="square" lIns="0" tIns="0" rIns="0" bIns="0" rtlCol="0" anchor="t">
            <a:spAutoFit/>
          </a:bodyPr>
          <a:lstStyle/>
          <a:p>
            <a:r>
              <a:rPr lang="sv-FI" sz="6600" b="1">
                <a:solidFill>
                  <a:schemeClr val="bg1"/>
                </a:solidFill>
                <a:latin typeface="FUTURA MEDIUM" panose="020B0602020204020303" pitchFamily="34" charset="-79"/>
                <a:cs typeface="FUTURA MEDIUM" panose="020B0602020204020303" pitchFamily="34" charset="-79"/>
                <a:sym typeface="Proxima Nova Bold"/>
              </a:rPr>
              <a:t>Idag har vi bekantat oss med</a:t>
            </a:r>
            <a:r>
              <a:rPr lang="sv-FI" sz="6600" b="1">
                <a:solidFill>
                  <a:schemeClr val="bg1"/>
                </a:solidFill>
                <a:latin typeface="FUTURA MEDIUM" panose="020B0602020204020303" pitchFamily="34" charset="-79"/>
                <a:cs typeface="FUTURA MEDIUM" panose="020B0602020204020303" pitchFamily="34" charset="-79"/>
              </a:rPr>
              <a:t> </a:t>
            </a:r>
            <a:r>
              <a:rPr lang="sv-FI" sz="6600" b="1" i="1">
                <a:solidFill>
                  <a:srgbClr val="92E2D2"/>
                </a:solidFill>
                <a:latin typeface="FUTURA MEDIUM" panose="020B0602020204020303" pitchFamily="34" charset="-79"/>
                <a:cs typeface="FUTURA MEDIUM" panose="020B0602020204020303" pitchFamily="34" charset="-79"/>
              </a:rPr>
              <a:t>hur</a:t>
            </a:r>
            <a:r>
              <a:rPr lang="sv-FI" sz="6600" b="1" i="1">
                <a:solidFill>
                  <a:schemeClr val="bg1"/>
                </a:solidFill>
                <a:latin typeface="FUTURA MEDIUM" panose="020B0602020204020303" pitchFamily="34" charset="-79"/>
                <a:cs typeface="FUTURA MEDIUM" panose="020B0602020204020303" pitchFamily="34" charset="-79"/>
              </a:rPr>
              <a:t> </a:t>
            </a:r>
            <a:r>
              <a:rPr lang="sv-FI" sz="6600" b="1">
                <a:solidFill>
                  <a:schemeClr val="bg1"/>
                </a:solidFill>
                <a:latin typeface="FUTURA MEDIUM" panose="020B0602020204020303" pitchFamily="34" charset="-79"/>
                <a:cs typeface="FUTURA MEDIUM" panose="020B0602020204020303" pitchFamily="34" charset="-79"/>
              </a:rPr>
              <a:t>AI fungerar! </a:t>
            </a:r>
          </a:p>
          <a:p>
            <a:pPr marL="1143000" indent="-1143000" algn="ctr">
              <a:buFont typeface="Calibri"/>
              <a:buChar char="-"/>
            </a:pPr>
            <a:endParaRPr lang="en-US" sz="9600" b="1">
              <a:solidFill>
                <a:srgbClr val="141E20"/>
              </a:solidFill>
              <a:latin typeface="FUTURA MEDIUM" panose="020B0602020204020303" pitchFamily="34" charset="-79"/>
              <a:cs typeface="FUTURA MEDIUM" panose="020B0602020204020303" pitchFamily="34" charset="-79"/>
            </a:endParaRPr>
          </a:p>
        </p:txBody>
      </p:sp>
      <p:pic>
        <p:nvPicPr>
          <p:cNvPr id="4" name="Bildobjekt 3" descr="En bild som visar Mobiltelefon, pryl, tecknad serie, Mobil enhet&#10;&#10;Automatiskt genererad beskrivning">
            <a:extLst>
              <a:ext uri="{FF2B5EF4-FFF2-40B4-BE49-F238E27FC236}">
                <a16:creationId xmlns:a16="http://schemas.microsoft.com/office/drawing/2014/main" id="{FF5D444E-C63B-5775-4A01-FE331B1069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9643" y="1319764"/>
            <a:ext cx="12921088" cy="7268112"/>
          </a:xfrm>
          <a:prstGeom prst="rect">
            <a:avLst/>
          </a:prstGeom>
          <a:effectLst>
            <a:reflection blurRad="739007" stA="76000" endPos="33000" dir="5400000" sy="-100000" algn="bl" rotWithShape="0"/>
          </a:effectLst>
        </p:spPr>
      </p:pic>
    </p:spTree>
    <p:extLst>
      <p:ext uri="{BB962C8B-B14F-4D97-AF65-F5344CB8AC3E}">
        <p14:creationId xmlns:p14="http://schemas.microsoft.com/office/powerpoint/2010/main" val="1158332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F9E29C4-B4E7-CD21-2823-6F77D8C5251D}"/>
              </a:ext>
            </a:extLst>
          </p:cNvPr>
          <p:cNvSpPr txBox="1"/>
          <p:nvPr/>
        </p:nvSpPr>
        <p:spPr>
          <a:xfrm>
            <a:off x="2550938" y="3409993"/>
            <a:ext cx="13186124" cy="2333396"/>
          </a:xfrm>
          <a:prstGeom prst="rect">
            <a:avLst/>
          </a:prstGeom>
        </p:spPr>
        <p:txBody>
          <a:bodyPr lIns="0" tIns="0" rIns="0" bIns="0" rtlCol="0" anchor="t">
            <a:spAutoFit/>
          </a:bodyPr>
          <a:lstStyle/>
          <a:p>
            <a:pPr algn="ctr">
              <a:lnSpc>
                <a:spcPts val="21650"/>
              </a:lnSpc>
            </a:pPr>
            <a:r>
              <a:rPr lang="en-US" sz="8000" b="1">
                <a:solidFill>
                  <a:schemeClr val="bg1"/>
                </a:solidFill>
                <a:latin typeface="FUTURA MEDIUM" panose="020B0602020204020303" pitchFamily="34" charset="-79"/>
                <a:ea typeface="Proxima Nova Bold"/>
                <a:cs typeface="FUTURA MEDIUM" panose="020B0602020204020303" pitchFamily="34" charset="-79"/>
                <a:sym typeface="Proxima Nova Bold"/>
              </a:rPr>
              <a:t>Tack </a:t>
            </a:r>
            <a:r>
              <a:rPr lang="en-US" sz="8000" b="1" err="1">
                <a:solidFill>
                  <a:schemeClr val="bg1"/>
                </a:solidFill>
                <a:latin typeface="FUTURA MEDIUM" panose="020B0602020204020303" pitchFamily="34" charset="-79"/>
                <a:ea typeface="Proxima Nova Bold"/>
                <a:cs typeface="FUTURA MEDIUM" panose="020B0602020204020303" pitchFamily="34" charset="-79"/>
                <a:sym typeface="Proxima Nova Bold"/>
              </a:rPr>
              <a:t>och</a:t>
            </a:r>
            <a:r>
              <a:rPr lang="en-US" sz="8000" b="1">
                <a:solidFill>
                  <a:schemeClr val="bg1"/>
                </a:solidFill>
                <a:latin typeface="FUTURA MEDIUM" panose="020B0602020204020303" pitchFamily="34" charset="-79"/>
                <a:ea typeface="Proxima Nova Bold"/>
                <a:cs typeface="FUTURA MEDIUM" panose="020B0602020204020303" pitchFamily="34" charset="-79"/>
                <a:sym typeface="Proxima Nova Bold"/>
              </a:rPr>
              <a:t> </a:t>
            </a:r>
            <a:r>
              <a:rPr lang="en-US" sz="8000" b="1" err="1">
                <a:solidFill>
                  <a:schemeClr val="bg1"/>
                </a:solidFill>
                <a:latin typeface="FUTURA MEDIUM" panose="020B0602020204020303" pitchFamily="34" charset="-79"/>
                <a:ea typeface="Proxima Nova Bold"/>
                <a:cs typeface="FUTURA MEDIUM" panose="020B0602020204020303" pitchFamily="34" charset="-79"/>
                <a:sym typeface="Proxima Nova Bold"/>
              </a:rPr>
              <a:t>hej</a:t>
            </a:r>
            <a:r>
              <a:rPr lang="en-US" sz="8000" b="1">
                <a:solidFill>
                  <a:schemeClr val="bg1"/>
                </a:solidFill>
                <a:latin typeface="FUTURA MEDIUM" panose="020B0602020204020303" pitchFamily="34" charset="-79"/>
                <a:ea typeface="Proxima Nova Bold"/>
                <a:cs typeface="FUTURA MEDIUM" panose="020B0602020204020303" pitchFamily="34" charset="-79"/>
                <a:sym typeface="Proxima Nova Bold"/>
              </a:rPr>
              <a:t>!</a:t>
            </a:r>
          </a:p>
        </p:txBody>
      </p:sp>
      <p:pic>
        <p:nvPicPr>
          <p:cNvPr id="10" name="Bildobjekt 9" descr="En bild som visar tecknad serie, leksak&#10;&#10;Automatiskt genererad beskrivning">
            <a:extLst>
              <a:ext uri="{FF2B5EF4-FFF2-40B4-BE49-F238E27FC236}">
                <a16:creationId xmlns:a16="http://schemas.microsoft.com/office/drawing/2014/main" id="{91EEA8D0-A3D2-50A5-F611-6F4E129B0715}"/>
              </a:ext>
            </a:extLst>
          </p:cNvPr>
          <p:cNvPicPr>
            <a:picLocks noChangeAspect="1"/>
          </p:cNvPicPr>
          <p:nvPr/>
        </p:nvPicPr>
        <p:blipFill>
          <a:blip r:embed="rId3" cstate="screen">
            <a:extLst>
              <a:ext uri="{BEBA8EAE-BF5A-486C-A8C5-ECC9F3942E4B}">
                <a14:imgProps xmlns:a14="http://schemas.microsoft.com/office/drawing/2010/main">
                  <a14:imgLayer r:embed="rId4">
                    <a14:imgEffect>
                      <a14:saturation sat="67000"/>
                    </a14:imgEffect>
                  </a14:imgLayer>
                </a14:imgProps>
              </a:ext>
              <a:ext uri="{28A0092B-C50C-407E-A947-70E740481C1C}">
                <a14:useLocalDpi xmlns:a14="http://schemas.microsoft.com/office/drawing/2010/main"/>
              </a:ext>
            </a:extLst>
          </a:blip>
          <a:srcRect/>
          <a:stretch/>
        </p:blipFill>
        <p:spPr>
          <a:xfrm rot="20574717">
            <a:off x="12689320" y="4348976"/>
            <a:ext cx="6642613" cy="9012816"/>
          </a:xfrm>
          <a:prstGeom prst="rect">
            <a:avLst/>
          </a:prstGeom>
        </p:spPr>
      </p:pic>
      <p:grpSp>
        <p:nvGrpSpPr>
          <p:cNvPr id="11" name="Grupp 10">
            <a:extLst>
              <a:ext uri="{FF2B5EF4-FFF2-40B4-BE49-F238E27FC236}">
                <a16:creationId xmlns:a16="http://schemas.microsoft.com/office/drawing/2014/main" id="{45649A24-F97B-CF6D-7997-C7B04037ABEE}"/>
              </a:ext>
            </a:extLst>
          </p:cNvPr>
          <p:cNvGrpSpPr/>
          <p:nvPr/>
        </p:nvGrpSpPr>
        <p:grpSpPr>
          <a:xfrm rot="20574717">
            <a:off x="13286954" y="5519547"/>
            <a:ext cx="4786489" cy="4271642"/>
            <a:chOff x="14971263" y="2652189"/>
            <a:chExt cx="2814158" cy="2292960"/>
          </a:xfrm>
        </p:grpSpPr>
        <p:sp>
          <p:nvSpPr>
            <p:cNvPr id="12" name="Freeform 5">
              <a:extLst>
                <a:ext uri="{FF2B5EF4-FFF2-40B4-BE49-F238E27FC236}">
                  <a16:creationId xmlns:a16="http://schemas.microsoft.com/office/drawing/2014/main" id="{DD6A6F84-68AA-9CF3-EF8E-BB7262C5C972}"/>
                </a:ext>
              </a:extLst>
            </p:cNvPr>
            <p:cNvSpPr/>
            <p:nvPr/>
          </p:nvSpPr>
          <p:spPr>
            <a:xfrm>
              <a:off x="14971263" y="2652189"/>
              <a:ext cx="2814158" cy="2292960"/>
            </a:xfrm>
            <a:custGeom>
              <a:avLst/>
              <a:gdLst/>
              <a:ahLst/>
              <a:cxnLst/>
              <a:rect l="l" t="t" r="r" b="b"/>
              <a:pathLst>
                <a:path w="2814158" h="2292960">
                  <a:moveTo>
                    <a:pt x="0" y="0"/>
                  </a:moveTo>
                  <a:lnTo>
                    <a:pt x="2814158" y="0"/>
                  </a:lnTo>
                  <a:lnTo>
                    <a:pt x="2814158" y="2292959"/>
                  </a:lnTo>
                  <a:lnTo>
                    <a:pt x="0" y="2292959"/>
                  </a:lnTo>
                  <a:lnTo>
                    <a:pt x="0" y="0"/>
                  </a:lnTo>
                  <a:close/>
                </a:path>
              </a:pathLst>
            </a:custGeom>
            <a:blipFill>
              <a:blip r:embed="rId5" cstate="hqprint">
                <a:extLst>
                  <a:ext uri="{28A0092B-C50C-407E-A947-70E740481C1C}">
                    <a14:useLocalDpi xmlns:a14="http://schemas.microsoft.com/office/drawing/2010/main"/>
                  </a:ext>
                </a:extLst>
              </a:blip>
              <a:stretch>
                <a:fillRect/>
              </a:stretch>
            </a:blipFill>
          </p:spPr>
          <p:txBody>
            <a:bodyPr/>
            <a:lstStyle/>
            <a:p>
              <a:endParaRPr lang="sv-FI"/>
            </a:p>
          </p:txBody>
        </p:sp>
        <p:sp>
          <p:nvSpPr>
            <p:cNvPr id="13" name="Freeform 8">
              <a:extLst>
                <a:ext uri="{FF2B5EF4-FFF2-40B4-BE49-F238E27FC236}">
                  <a16:creationId xmlns:a16="http://schemas.microsoft.com/office/drawing/2014/main" id="{E8F20E14-EA2B-2A0E-A3C2-9A630AA0ECA6}"/>
                </a:ext>
              </a:extLst>
            </p:cNvPr>
            <p:cNvSpPr/>
            <p:nvPr/>
          </p:nvSpPr>
          <p:spPr>
            <a:xfrm>
              <a:off x="15520484" y="3957331"/>
              <a:ext cx="1623351" cy="586435"/>
            </a:xfrm>
            <a:custGeom>
              <a:avLst/>
              <a:gdLst/>
              <a:ahLst/>
              <a:cxnLst/>
              <a:rect l="l" t="t" r="r" b="b"/>
              <a:pathLst>
                <a:path w="1623351" h="586435">
                  <a:moveTo>
                    <a:pt x="0" y="0"/>
                  </a:moveTo>
                  <a:lnTo>
                    <a:pt x="1623351" y="0"/>
                  </a:lnTo>
                  <a:lnTo>
                    <a:pt x="1623351" y="586435"/>
                  </a:lnTo>
                  <a:lnTo>
                    <a:pt x="0" y="5864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sv-FI"/>
            </a:p>
          </p:txBody>
        </p:sp>
        <p:sp>
          <p:nvSpPr>
            <p:cNvPr id="14" name="TextBox 12">
              <a:extLst>
                <a:ext uri="{FF2B5EF4-FFF2-40B4-BE49-F238E27FC236}">
                  <a16:creationId xmlns:a16="http://schemas.microsoft.com/office/drawing/2014/main" id="{5B215E03-66D9-8180-7060-268206EBAC76}"/>
                </a:ext>
              </a:extLst>
            </p:cNvPr>
            <p:cNvSpPr txBox="1"/>
            <p:nvPr/>
          </p:nvSpPr>
          <p:spPr>
            <a:xfrm>
              <a:off x="15606848" y="4032711"/>
              <a:ext cx="407683" cy="431203"/>
            </a:xfrm>
            <a:prstGeom prst="rect">
              <a:avLst/>
            </a:prstGeom>
          </p:spPr>
          <p:txBody>
            <a:bodyPr lIns="50800" tIns="50800" rIns="50800" bIns="50800" rtlCol="0" anchor="ctr"/>
            <a:lstStyle/>
            <a:p>
              <a:pPr algn="ctr">
                <a:lnSpc>
                  <a:spcPts val="2659"/>
                </a:lnSpc>
              </a:pPr>
              <a:endParaRPr/>
            </a:p>
          </p:txBody>
        </p:sp>
        <p:sp>
          <p:nvSpPr>
            <p:cNvPr id="15" name="TextBox 15">
              <a:extLst>
                <a:ext uri="{FF2B5EF4-FFF2-40B4-BE49-F238E27FC236}">
                  <a16:creationId xmlns:a16="http://schemas.microsoft.com/office/drawing/2014/main" id="{A3F372B2-B1C2-9306-166E-CBB1CC4D6B4B}"/>
                </a:ext>
              </a:extLst>
            </p:cNvPr>
            <p:cNvSpPr txBox="1"/>
            <p:nvPr/>
          </p:nvSpPr>
          <p:spPr>
            <a:xfrm>
              <a:off x="16679586" y="4009426"/>
              <a:ext cx="407683" cy="431203"/>
            </a:xfrm>
            <a:prstGeom prst="rect">
              <a:avLst/>
            </a:prstGeom>
          </p:spPr>
          <p:txBody>
            <a:bodyPr lIns="50800" tIns="50800" rIns="50800" bIns="50800" rtlCol="0" anchor="ctr"/>
            <a:lstStyle/>
            <a:p>
              <a:pPr algn="ctr">
                <a:lnSpc>
                  <a:spcPts val="2659"/>
                </a:lnSpc>
              </a:pPr>
              <a:endParaRPr/>
            </a:p>
          </p:txBody>
        </p:sp>
      </p:grpSp>
      <p:sp>
        <p:nvSpPr>
          <p:cNvPr id="16" name="TextBox 8">
            <a:extLst>
              <a:ext uri="{FF2B5EF4-FFF2-40B4-BE49-F238E27FC236}">
                <a16:creationId xmlns:a16="http://schemas.microsoft.com/office/drawing/2014/main" id="{310F0A91-41EA-0D0A-9E33-8F97F57C2039}"/>
              </a:ext>
            </a:extLst>
          </p:cNvPr>
          <p:cNvSpPr txBox="1"/>
          <p:nvPr/>
        </p:nvSpPr>
        <p:spPr>
          <a:xfrm>
            <a:off x="15118564" y="317354"/>
            <a:ext cx="2815767" cy="454740"/>
          </a:xfrm>
          <a:prstGeom prst="rect">
            <a:avLst/>
          </a:prstGeom>
        </p:spPr>
        <p:txBody>
          <a:bodyPr lIns="0" tIns="0" rIns="0" bIns="0" rtlCol="0" anchor="t">
            <a:spAutoFit/>
          </a:bodyPr>
          <a:lstStyle/>
          <a:p>
            <a:pPr algn="r">
              <a:lnSpc>
                <a:spcPts val="3872"/>
              </a:lnSpc>
            </a:pPr>
            <a:r>
              <a:rPr lang="en-US" sz="2800">
                <a:solidFill>
                  <a:srgbClr val="FDF8F3"/>
                </a:solidFill>
                <a:latin typeface="Century Gothic" panose="020B0502020202020204" pitchFamily="34" charset="0"/>
                <a:ea typeface="Hero"/>
                <a:cs typeface="Hero"/>
                <a:sym typeface="Hero"/>
              </a:rPr>
              <a:t>AILIT.FI</a:t>
            </a:r>
          </a:p>
        </p:txBody>
      </p:sp>
      <p:sp>
        <p:nvSpPr>
          <p:cNvPr id="17" name="Freeform 5">
            <a:extLst>
              <a:ext uri="{FF2B5EF4-FFF2-40B4-BE49-F238E27FC236}">
                <a16:creationId xmlns:a16="http://schemas.microsoft.com/office/drawing/2014/main" id="{5E8B61CD-CACA-EF0B-000B-3DB121320139}"/>
              </a:ext>
            </a:extLst>
          </p:cNvPr>
          <p:cNvSpPr/>
          <p:nvPr/>
        </p:nvSpPr>
        <p:spPr>
          <a:xfrm>
            <a:off x="7233799" y="8902860"/>
            <a:ext cx="3044452" cy="1016086"/>
          </a:xfrm>
          <a:custGeom>
            <a:avLst/>
            <a:gdLst/>
            <a:ahLst/>
            <a:cxnLst/>
            <a:rect l="l" t="t" r="r" b="b"/>
            <a:pathLst>
              <a:path w="3281189" h="1095097">
                <a:moveTo>
                  <a:pt x="0" y="0"/>
                </a:moveTo>
                <a:lnTo>
                  <a:pt x="3281190" y="0"/>
                </a:lnTo>
                <a:lnTo>
                  <a:pt x="3281190" y="1095097"/>
                </a:lnTo>
                <a:lnTo>
                  <a:pt x="0" y="1095097"/>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txBody>
          <a:bodyPr/>
          <a:lstStyle/>
          <a:p>
            <a:endParaRPr lang="sv-FI"/>
          </a:p>
        </p:txBody>
      </p:sp>
      <p:sp>
        <p:nvSpPr>
          <p:cNvPr id="18" name="Freeform 6">
            <a:extLst>
              <a:ext uri="{FF2B5EF4-FFF2-40B4-BE49-F238E27FC236}">
                <a16:creationId xmlns:a16="http://schemas.microsoft.com/office/drawing/2014/main" id="{5A6F2E88-9DEC-CACA-727B-4920635E5E3C}"/>
              </a:ext>
            </a:extLst>
          </p:cNvPr>
          <p:cNvSpPr/>
          <p:nvPr/>
        </p:nvSpPr>
        <p:spPr>
          <a:xfrm>
            <a:off x="10718685" y="9044141"/>
            <a:ext cx="2821244" cy="733523"/>
          </a:xfrm>
          <a:custGeom>
            <a:avLst/>
            <a:gdLst/>
            <a:ahLst/>
            <a:cxnLst/>
            <a:rect l="l" t="t" r="r" b="b"/>
            <a:pathLst>
              <a:path w="3040625" h="790562">
                <a:moveTo>
                  <a:pt x="0" y="0"/>
                </a:moveTo>
                <a:lnTo>
                  <a:pt x="3040625" y="0"/>
                </a:lnTo>
                <a:lnTo>
                  <a:pt x="3040625" y="790562"/>
                </a:lnTo>
                <a:lnTo>
                  <a:pt x="0" y="790562"/>
                </a:lnTo>
                <a:lnTo>
                  <a:pt x="0" y="0"/>
                </a:lnTo>
                <a:close/>
              </a:path>
            </a:pathLst>
          </a:custGeom>
          <a:blipFill>
            <a:blip r:embed="rId9"/>
            <a:stretch>
              <a:fillRect/>
            </a:stretch>
          </a:blipFill>
        </p:spPr>
        <p:txBody>
          <a:bodyPr/>
          <a:lstStyle/>
          <a:p>
            <a:endParaRPr lang="sv-FI"/>
          </a:p>
        </p:txBody>
      </p:sp>
      <p:sp>
        <p:nvSpPr>
          <p:cNvPr id="19" name="Freeform 7">
            <a:extLst>
              <a:ext uri="{FF2B5EF4-FFF2-40B4-BE49-F238E27FC236}">
                <a16:creationId xmlns:a16="http://schemas.microsoft.com/office/drawing/2014/main" id="{E68B589A-3ECE-B88C-E0A5-53CE7C5CAE03}"/>
              </a:ext>
            </a:extLst>
          </p:cNvPr>
          <p:cNvSpPr/>
          <p:nvPr/>
        </p:nvSpPr>
        <p:spPr>
          <a:xfrm>
            <a:off x="4658582" y="8881185"/>
            <a:ext cx="1948597" cy="896479"/>
          </a:xfrm>
          <a:custGeom>
            <a:avLst/>
            <a:gdLst/>
            <a:ahLst/>
            <a:cxnLst/>
            <a:rect l="l" t="t" r="r" b="b"/>
            <a:pathLst>
              <a:path w="2100119" h="966189">
                <a:moveTo>
                  <a:pt x="0" y="0"/>
                </a:moveTo>
                <a:lnTo>
                  <a:pt x="2100119" y="0"/>
                </a:lnTo>
                <a:lnTo>
                  <a:pt x="2100119" y="966189"/>
                </a:lnTo>
                <a:lnTo>
                  <a:pt x="0" y="966189"/>
                </a:lnTo>
                <a:lnTo>
                  <a:pt x="0" y="0"/>
                </a:lnTo>
                <a:close/>
              </a:path>
            </a:pathLst>
          </a:custGeom>
          <a:blipFill>
            <a:blip r:embed="rId10"/>
            <a:stretch>
              <a:fillRect/>
            </a:stretch>
          </a:blipFill>
        </p:spPr>
        <p:txBody>
          <a:bodyPr/>
          <a:lstStyle/>
          <a:p>
            <a:endParaRPr lang="sv-FI"/>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5FCB0B76-8DCA-A41B-E751-70CE9430FD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15"/>
            <a:ext cx="18423177" cy="10286308"/>
          </a:xfrm>
          <a:prstGeom prst="rect">
            <a:avLst/>
          </a:prstGeom>
        </p:spPr>
      </p:pic>
      <p:sp>
        <p:nvSpPr>
          <p:cNvPr id="3" name="Rektangel 2">
            <a:extLst>
              <a:ext uri="{FF2B5EF4-FFF2-40B4-BE49-F238E27FC236}">
                <a16:creationId xmlns:a16="http://schemas.microsoft.com/office/drawing/2014/main" id="{54427961-8F7D-390A-17BA-96BD83C78D2C}"/>
              </a:ext>
            </a:extLst>
          </p:cNvPr>
          <p:cNvSpPr/>
          <p:nvPr/>
        </p:nvSpPr>
        <p:spPr>
          <a:xfrm>
            <a:off x="0" y="1907"/>
            <a:ext cx="18423177" cy="10285093"/>
          </a:xfrm>
          <a:prstGeom prst="rect">
            <a:avLst/>
          </a:prstGeom>
          <a:solidFill>
            <a:schemeClr val="tx1">
              <a:alpha val="320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a:p>
        </p:txBody>
      </p:sp>
      <p:sp>
        <p:nvSpPr>
          <p:cNvPr id="4" name="TextBox 8">
            <a:extLst>
              <a:ext uri="{FF2B5EF4-FFF2-40B4-BE49-F238E27FC236}">
                <a16:creationId xmlns:a16="http://schemas.microsoft.com/office/drawing/2014/main" id="{CDD34FB1-5692-F589-8B4F-E350B2CFABEE}"/>
              </a:ext>
            </a:extLst>
          </p:cNvPr>
          <p:cNvSpPr txBox="1"/>
          <p:nvPr/>
        </p:nvSpPr>
        <p:spPr>
          <a:xfrm>
            <a:off x="15118564" y="317354"/>
            <a:ext cx="2815767" cy="454740"/>
          </a:xfrm>
          <a:prstGeom prst="rect">
            <a:avLst/>
          </a:prstGeom>
        </p:spPr>
        <p:txBody>
          <a:bodyPr lIns="0" tIns="0" rIns="0" bIns="0" rtlCol="0" anchor="t">
            <a:spAutoFit/>
          </a:bodyPr>
          <a:lstStyle/>
          <a:p>
            <a:pPr algn="r">
              <a:lnSpc>
                <a:spcPts val="3872"/>
              </a:lnSpc>
            </a:pPr>
            <a:r>
              <a:rPr lang="en-US" sz="2800">
                <a:solidFill>
                  <a:srgbClr val="FDF8F3"/>
                </a:solidFill>
                <a:latin typeface="Century Gothic" panose="020B0502020202020204" pitchFamily="34" charset="0"/>
                <a:ea typeface="Hero"/>
                <a:cs typeface="Hero"/>
                <a:sym typeface="Hero"/>
              </a:rPr>
              <a:t>AILIT.FI</a:t>
            </a:r>
          </a:p>
        </p:txBody>
      </p:sp>
      <p:sp>
        <p:nvSpPr>
          <p:cNvPr id="5" name="TextBox 5">
            <a:extLst>
              <a:ext uri="{FF2B5EF4-FFF2-40B4-BE49-F238E27FC236}">
                <a16:creationId xmlns:a16="http://schemas.microsoft.com/office/drawing/2014/main" id="{02AD2C82-3C37-1A87-99D9-D0B99D3AE02C}"/>
              </a:ext>
            </a:extLst>
          </p:cNvPr>
          <p:cNvSpPr txBox="1"/>
          <p:nvPr/>
        </p:nvSpPr>
        <p:spPr>
          <a:xfrm>
            <a:off x="1929162" y="4258364"/>
            <a:ext cx="14429676" cy="1767150"/>
          </a:xfrm>
          <a:prstGeom prst="rect">
            <a:avLst/>
          </a:prstGeom>
        </p:spPr>
        <p:txBody>
          <a:bodyPr wrap="square" lIns="0" tIns="0" rIns="0" bIns="0" rtlCol="0" anchor="t">
            <a:spAutoFit/>
          </a:bodyPr>
          <a:lstStyle/>
          <a:p>
            <a:pPr algn="ctr">
              <a:lnSpc>
                <a:spcPts val="15266"/>
              </a:lnSpc>
            </a:pPr>
            <a:r>
              <a:rPr lang="sv-FI" sz="9600" b="1">
                <a:solidFill>
                  <a:schemeClr val="bg1"/>
                </a:solidFill>
                <a:latin typeface="FUTURA MEDIUM" panose="020B0602020204020303" pitchFamily="34" charset="-79"/>
                <a:cs typeface="FUTURA MEDIUM" panose="020B0602020204020303" pitchFamily="34" charset="-79"/>
                <a:sym typeface="Proxima Nova Bold"/>
              </a:rPr>
              <a:t>Hej igen! </a:t>
            </a:r>
          </a:p>
        </p:txBody>
      </p:sp>
      <p:pic>
        <p:nvPicPr>
          <p:cNvPr id="7" name="Bildobjekt 6" descr="En bild som visar tecknad serie, leksak&#10;&#10;Automatiskt genererad beskrivning">
            <a:extLst>
              <a:ext uri="{FF2B5EF4-FFF2-40B4-BE49-F238E27FC236}">
                <a16:creationId xmlns:a16="http://schemas.microsoft.com/office/drawing/2014/main" id="{85EF65A3-FD80-7900-1745-3CDF7D028EA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2541640" y="4550178"/>
            <a:ext cx="6382632" cy="5734915"/>
          </a:xfrm>
          <a:prstGeom prst="rect">
            <a:avLst/>
          </a:prstGeom>
        </p:spPr>
      </p:pic>
    </p:spTree>
    <p:extLst>
      <p:ext uri="{BB962C8B-B14F-4D97-AF65-F5344CB8AC3E}">
        <p14:creationId xmlns:p14="http://schemas.microsoft.com/office/powerpoint/2010/main" val="1845411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42625"/>
        </a:solidFill>
        <a:effectLst/>
      </p:bgPr>
    </p:bg>
    <p:spTree>
      <p:nvGrpSpPr>
        <p:cNvPr id="1" name=""/>
        <p:cNvGrpSpPr/>
        <p:nvPr/>
      </p:nvGrpSpPr>
      <p:grpSpPr>
        <a:xfrm>
          <a:off x="0" y="0"/>
          <a:ext cx="0" cy="0"/>
          <a:chOff x="0" y="0"/>
          <a:chExt cx="0" cy="0"/>
        </a:xfrm>
      </p:grpSpPr>
      <p:sp>
        <p:nvSpPr>
          <p:cNvPr id="8" name="TextBox 8"/>
          <p:cNvSpPr txBox="1"/>
          <p:nvPr/>
        </p:nvSpPr>
        <p:spPr>
          <a:xfrm>
            <a:off x="9144000" y="3873307"/>
            <a:ext cx="7626848" cy="4524315"/>
          </a:xfrm>
          <a:prstGeom prst="rect">
            <a:avLst/>
          </a:prstGeom>
        </p:spPr>
        <p:txBody>
          <a:bodyPr wrap="square" lIns="0" tIns="0" rIns="0" bIns="0" rtlCol="0" anchor="t">
            <a:spAutoFit/>
          </a:bodyPr>
          <a:lstStyle/>
          <a:p>
            <a:r>
              <a:rPr lang="sv-FI" sz="6600" b="1" dirty="0">
                <a:solidFill>
                  <a:schemeClr val="bg1"/>
                </a:solidFill>
                <a:latin typeface="FUTURA MEDIUM" panose="020B0602020204020303" pitchFamily="34" charset="-79"/>
                <a:cs typeface="FUTURA MEDIUM" panose="020B0602020204020303" pitchFamily="34" charset="-79"/>
                <a:sym typeface="Proxima Nova Bold"/>
              </a:rPr>
              <a:t>Idag ska vi bekanta oss med</a:t>
            </a:r>
            <a:r>
              <a:rPr lang="sv-FI" sz="6600" b="1" dirty="0">
                <a:solidFill>
                  <a:schemeClr val="bg1"/>
                </a:solidFill>
                <a:latin typeface="FUTURA MEDIUM" panose="020B0602020204020303" pitchFamily="34" charset="-79"/>
                <a:cs typeface="FUTURA MEDIUM" panose="020B0602020204020303" pitchFamily="34" charset="-79"/>
              </a:rPr>
              <a:t> </a:t>
            </a:r>
            <a:r>
              <a:rPr lang="sv-FI" sz="6600" b="1" i="1" dirty="0">
                <a:solidFill>
                  <a:srgbClr val="92E2D2"/>
                </a:solidFill>
                <a:latin typeface="FUTURA MEDIUM" panose="020B0602020204020303" pitchFamily="34" charset="-79"/>
                <a:cs typeface="FUTURA MEDIUM" panose="020B0602020204020303" pitchFamily="34" charset="-79"/>
              </a:rPr>
              <a:t>hur</a:t>
            </a:r>
            <a:r>
              <a:rPr lang="sv-FI" sz="6600" b="1" i="1" dirty="0">
                <a:solidFill>
                  <a:schemeClr val="bg1"/>
                </a:solidFill>
                <a:latin typeface="FUTURA MEDIUM" panose="020B0602020204020303" pitchFamily="34" charset="-79"/>
                <a:cs typeface="FUTURA MEDIUM" panose="020B0602020204020303" pitchFamily="34" charset="-79"/>
              </a:rPr>
              <a:t> </a:t>
            </a:r>
            <a:r>
              <a:rPr lang="sv-FI" sz="6600" b="1" dirty="0">
                <a:solidFill>
                  <a:schemeClr val="bg1"/>
                </a:solidFill>
                <a:latin typeface="FUTURA MEDIUM" panose="020B0602020204020303" pitchFamily="34" charset="-79"/>
                <a:cs typeface="FUTURA MEDIUM" panose="020B0602020204020303" pitchFamily="34" charset="-79"/>
              </a:rPr>
              <a:t>AI fungerar! </a:t>
            </a:r>
          </a:p>
          <a:p>
            <a:pPr marL="1143000" indent="-1143000" algn="ctr">
              <a:buFont typeface="Calibri"/>
              <a:buChar char="-"/>
            </a:pPr>
            <a:endParaRPr lang="en-US" sz="9600" b="1" dirty="0">
              <a:solidFill>
                <a:srgbClr val="141E20"/>
              </a:solidFill>
              <a:latin typeface="FUTURA MEDIUM" panose="020B0602020204020303" pitchFamily="34" charset="-79"/>
              <a:cs typeface="FUTURA MEDIUM" panose="020B0602020204020303" pitchFamily="34" charset="-79"/>
            </a:endParaRPr>
          </a:p>
        </p:txBody>
      </p:sp>
      <p:pic>
        <p:nvPicPr>
          <p:cNvPr id="4" name="Bildobjekt 3" descr="En bild som visar Mobiltelefon, pryl, tecknad serie, Mobil enhet&#10;&#10;Automatiskt genererad beskrivning">
            <a:extLst>
              <a:ext uri="{FF2B5EF4-FFF2-40B4-BE49-F238E27FC236}">
                <a16:creationId xmlns:a16="http://schemas.microsoft.com/office/drawing/2014/main" id="{E9B4103F-9EC0-0594-CAC4-CFEE0333C7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9643" y="1319764"/>
            <a:ext cx="12921088" cy="7268112"/>
          </a:xfrm>
          <a:prstGeom prst="rect">
            <a:avLst/>
          </a:prstGeom>
          <a:effectLst>
            <a:reflection blurRad="739007" stA="76000" endPos="33000" dir="5400000" sy="-100000" algn="bl" rotWithShape="0"/>
          </a:effectLst>
        </p:spPr>
      </p:pic>
    </p:spTree>
    <p:extLst>
      <p:ext uri="{BB962C8B-B14F-4D97-AF65-F5344CB8AC3E}">
        <p14:creationId xmlns:p14="http://schemas.microsoft.com/office/powerpoint/2010/main" val="1737687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C50E0197-0AD1-43DA-6463-1476F63F07EB}"/>
            </a:ext>
          </a:extLst>
        </p:cNvPr>
        <p:cNvGrpSpPr/>
        <p:nvPr/>
      </p:nvGrpSpPr>
      <p:grpSpPr>
        <a:xfrm>
          <a:off x="0" y="0"/>
          <a:ext cx="0" cy="0"/>
          <a:chOff x="0" y="0"/>
          <a:chExt cx="0" cy="0"/>
        </a:xfrm>
      </p:grpSpPr>
      <p:sp>
        <p:nvSpPr>
          <p:cNvPr id="12" name="TextBox 5">
            <a:extLst>
              <a:ext uri="{FF2B5EF4-FFF2-40B4-BE49-F238E27FC236}">
                <a16:creationId xmlns:a16="http://schemas.microsoft.com/office/drawing/2014/main" id="{AEDA6CD7-E100-14D6-22BF-B5F5FEAF1C30}"/>
              </a:ext>
            </a:extLst>
          </p:cNvPr>
          <p:cNvSpPr txBox="1"/>
          <p:nvPr/>
        </p:nvSpPr>
        <p:spPr>
          <a:xfrm>
            <a:off x="681499" y="3705080"/>
            <a:ext cx="11732167" cy="2462213"/>
          </a:xfrm>
          <a:prstGeom prst="rect">
            <a:avLst/>
          </a:prstGeom>
        </p:spPr>
        <p:txBody>
          <a:bodyPr wrap="square" lIns="0" tIns="0" rIns="0" bIns="0" rtlCol="0" anchor="t">
            <a:spAutoFit/>
          </a:bodyPr>
          <a:lstStyle/>
          <a:p>
            <a:pPr algn="ctr"/>
            <a:r>
              <a:rPr lang="sv-SE" sz="8000" b="1">
                <a:solidFill>
                  <a:schemeClr val="bg1"/>
                </a:solidFill>
                <a:latin typeface="FUTURA MEDIUM" panose="020B0602020204020303" pitchFamily="34" charset="-79"/>
                <a:ea typeface="Proxima Nova Bold"/>
                <a:cs typeface="FUTURA MEDIUM" panose="020B0602020204020303" pitchFamily="34" charset="-79"/>
              </a:rPr>
              <a:t>Hur har vi lärt oss känna igen en lampa?</a:t>
            </a:r>
          </a:p>
        </p:txBody>
      </p:sp>
      <p:pic>
        <p:nvPicPr>
          <p:cNvPr id="2" name="Bildobjekt 54">
            <a:extLst>
              <a:ext uri="{FF2B5EF4-FFF2-40B4-BE49-F238E27FC236}">
                <a16:creationId xmlns:a16="http://schemas.microsoft.com/office/drawing/2014/main" id="{C352EB94-6C66-6BF0-D2FB-87336083613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915632">
            <a:off x="12531764" y="1673707"/>
            <a:ext cx="3821074" cy="6524960"/>
          </a:xfrm>
          <a:prstGeom prst="rect">
            <a:avLst/>
          </a:prstGeom>
        </p:spPr>
      </p:pic>
    </p:spTree>
    <p:extLst>
      <p:ext uri="{BB962C8B-B14F-4D97-AF65-F5344CB8AC3E}">
        <p14:creationId xmlns:p14="http://schemas.microsoft.com/office/powerpoint/2010/main" val="1484011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51" name="Bildobjekt 50" descr="En bild som visar Grafik&#10;&#10;Automatiskt genererad beskrivning">
            <a:extLst>
              <a:ext uri="{FF2B5EF4-FFF2-40B4-BE49-F238E27FC236}">
                <a16:creationId xmlns:a16="http://schemas.microsoft.com/office/drawing/2014/main" id="{A1D90868-F8AF-EF0A-C328-26AFB11A32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55075" y="4616490"/>
            <a:ext cx="3783484" cy="2128210"/>
          </a:xfrm>
          <a:prstGeom prst="rect">
            <a:avLst/>
          </a:prstGeom>
        </p:spPr>
      </p:pic>
      <p:pic>
        <p:nvPicPr>
          <p:cNvPr id="53" name="Bildobjekt 52" descr="En bild som visar Grafik&#10;&#10;Automatiskt genererad beskrivning">
            <a:extLst>
              <a:ext uri="{FF2B5EF4-FFF2-40B4-BE49-F238E27FC236}">
                <a16:creationId xmlns:a16="http://schemas.microsoft.com/office/drawing/2014/main" id="{26584FF6-DB6C-4345-85B9-8F88D36CFD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66837" y="2711500"/>
            <a:ext cx="4771139" cy="2683766"/>
          </a:xfrm>
          <a:prstGeom prst="rect">
            <a:avLst/>
          </a:prstGeom>
        </p:spPr>
      </p:pic>
      <p:pic>
        <p:nvPicPr>
          <p:cNvPr id="54" name="Bildobjekt 53" descr="En bild som visar Grafik&#10;&#10;Automatiskt genererad beskrivning">
            <a:extLst>
              <a:ext uri="{FF2B5EF4-FFF2-40B4-BE49-F238E27FC236}">
                <a16:creationId xmlns:a16="http://schemas.microsoft.com/office/drawing/2014/main" id="{AF9FBA39-4A3E-8854-580D-82AD28C7C3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66837" y="6113805"/>
            <a:ext cx="4771140" cy="2683766"/>
          </a:xfrm>
          <a:prstGeom prst="rect">
            <a:avLst/>
          </a:prstGeom>
        </p:spPr>
      </p:pic>
      <p:pic>
        <p:nvPicPr>
          <p:cNvPr id="52" name="Bildobjekt 51" descr="En bild som visar Grafik&#10;&#10;Automatiskt genererad beskrivning">
            <a:extLst>
              <a:ext uri="{FF2B5EF4-FFF2-40B4-BE49-F238E27FC236}">
                <a16:creationId xmlns:a16="http://schemas.microsoft.com/office/drawing/2014/main" id="{63B9EB81-9BF4-63A0-E4E9-1584875896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44413" y="7137159"/>
            <a:ext cx="6803782" cy="2424608"/>
          </a:xfrm>
          <a:prstGeom prst="rect">
            <a:avLst/>
          </a:prstGeom>
        </p:spPr>
      </p:pic>
      <p:pic>
        <p:nvPicPr>
          <p:cNvPr id="50" name="Bildobjekt 49" descr="En bild som visar Grafik&#10;&#10;Automatiskt genererad beskrivning">
            <a:extLst>
              <a:ext uri="{FF2B5EF4-FFF2-40B4-BE49-F238E27FC236}">
                <a16:creationId xmlns:a16="http://schemas.microsoft.com/office/drawing/2014/main" id="{BE471814-7D12-E185-DC44-1A2B4F55767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27595" y="2398351"/>
            <a:ext cx="3386602" cy="1904963"/>
          </a:xfrm>
          <a:prstGeom prst="rect">
            <a:avLst/>
          </a:prstGeom>
        </p:spPr>
      </p:pic>
      <p:pic>
        <p:nvPicPr>
          <p:cNvPr id="49" name="Bildobjekt 48" descr="En bild som visar Grafik&#10;&#10;Automatiskt genererad beskrivning">
            <a:extLst>
              <a:ext uri="{FF2B5EF4-FFF2-40B4-BE49-F238E27FC236}">
                <a16:creationId xmlns:a16="http://schemas.microsoft.com/office/drawing/2014/main" id="{CCC89739-0032-1BAD-BD35-A3E832EAF68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2285" y="5961392"/>
            <a:ext cx="5379444" cy="3025937"/>
          </a:xfrm>
          <a:prstGeom prst="rect">
            <a:avLst/>
          </a:prstGeom>
        </p:spPr>
      </p:pic>
      <p:pic>
        <p:nvPicPr>
          <p:cNvPr id="48" name="Bildobjekt 47" descr="En bild som visar Grafik&#10;&#10;Automatiskt genererad beskrivning">
            <a:extLst>
              <a:ext uri="{FF2B5EF4-FFF2-40B4-BE49-F238E27FC236}">
                <a16:creationId xmlns:a16="http://schemas.microsoft.com/office/drawing/2014/main" id="{B2745436-3176-8708-71ED-E7044F22436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4163" y="2747450"/>
            <a:ext cx="5379444" cy="3025937"/>
          </a:xfrm>
          <a:prstGeom prst="rect">
            <a:avLst/>
          </a:prstGeom>
        </p:spPr>
      </p:pic>
      <p:sp>
        <p:nvSpPr>
          <p:cNvPr id="14" name="TextBox 14"/>
          <p:cNvSpPr txBox="1"/>
          <p:nvPr/>
        </p:nvSpPr>
        <p:spPr>
          <a:xfrm>
            <a:off x="2029510" y="3796758"/>
            <a:ext cx="2608751" cy="820738"/>
          </a:xfrm>
          <a:prstGeom prst="rect">
            <a:avLst/>
          </a:prstGeom>
        </p:spPr>
        <p:txBody>
          <a:bodyPr wrap="square" lIns="0" tIns="0" rIns="0" bIns="0" rtlCol="0" anchor="t">
            <a:spAutoFit/>
          </a:bodyPr>
          <a:lstStyle/>
          <a:p>
            <a:pPr algn="ctr">
              <a:lnSpc>
                <a:spcPts val="3157"/>
              </a:lnSpc>
            </a:pPr>
            <a:r>
              <a:rPr lang="en-US" sz="2800" err="1">
                <a:solidFill>
                  <a:schemeClr val="bg1"/>
                </a:solidFill>
                <a:latin typeface="Georgia" panose="02040502050405020303" pitchFamily="18" charset="0"/>
                <a:ea typeface="Proxima Nova"/>
                <a:cs typeface="Proxima Nova"/>
                <a:sym typeface="Proxima Nova"/>
              </a:rPr>
              <a:t>Känsla</a:t>
            </a:r>
            <a:r>
              <a:rPr lang="en-US" sz="2800">
                <a:solidFill>
                  <a:schemeClr val="bg1"/>
                </a:solidFill>
                <a:latin typeface="Georgia" panose="02040502050405020303" pitchFamily="18" charset="0"/>
                <a:ea typeface="Proxima Nova"/>
                <a:cs typeface="Proxima Nova"/>
                <a:sym typeface="Proxima Nova"/>
              </a:rPr>
              <a:t> 1/form 1/</a:t>
            </a:r>
            <a:r>
              <a:rPr lang="en-US" sz="2800" err="1">
                <a:solidFill>
                  <a:schemeClr val="bg1"/>
                </a:solidFill>
                <a:latin typeface="Georgia" panose="02040502050405020303" pitchFamily="18" charset="0"/>
                <a:ea typeface="Proxima Nova"/>
                <a:cs typeface="Proxima Nova"/>
                <a:sym typeface="Proxima Nova"/>
              </a:rPr>
              <a:t>livsmedel</a:t>
            </a:r>
            <a:r>
              <a:rPr lang="en-US" sz="2800">
                <a:solidFill>
                  <a:schemeClr val="bg1"/>
                </a:solidFill>
                <a:latin typeface="Georgia" panose="02040502050405020303" pitchFamily="18" charset="0"/>
                <a:ea typeface="Proxima Nova"/>
                <a:cs typeface="Proxima Nova"/>
                <a:sym typeface="Proxima Nova"/>
              </a:rPr>
              <a:t> 1</a:t>
            </a:r>
          </a:p>
        </p:txBody>
      </p:sp>
      <p:sp>
        <p:nvSpPr>
          <p:cNvPr id="15" name="TextBox 15"/>
          <p:cNvSpPr txBox="1"/>
          <p:nvPr/>
        </p:nvSpPr>
        <p:spPr>
          <a:xfrm>
            <a:off x="1815784" y="7020326"/>
            <a:ext cx="2763964" cy="820738"/>
          </a:xfrm>
          <a:prstGeom prst="rect">
            <a:avLst/>
          </a:prstGeom>
        </p:spPr>
        <p:txBody>
          <a:bodyPr wrap="square" lIns="0" tIns="0" rIns="0" bIns="0" rtlCol="0" anchor="t">
            <a:spAutoFit/>
          </a:bodyPr>
          <a:lstStyle/>
          <a:p>
            <a:pPr algn="ctr">
              <a:lnSpc>
                <a:spcPts val="3157"/>
              </a:lnSpc>
            </a:pPr>
            <a:r>
              <a:rPr lang="en-US" sz="2800" err="1">
                <a:solidFill>
                  <a:schemeClr val="bg1"/>
                </a:solidFill>
                <a:latin typeface="Georgia" panose="02040502050405020303" pitchFamily="18" charset="0"/>
                <a:ea typeface="Proxima Nova"/>
                <a:cs typeface="Proxima Nova"/>
                <a:sym typeface="Proxima Nova"/>
              </a:rPr>
              <a:t>Känsla</a:t>
            </a:r>
            <a:r>
              <a:rPr lang="en-US" sz="2800">
                <a:solidFill>
                  <a:schemeClr val="bg1"/>
                </a:solidFill>
                <a:latin typeface="Georgia" panose="02040502050405020303" pitchFamily="18" charset="0"/>
                <a:ea typeface="Proxima Nova"/>
                <a:cs typeface="Proxima Nova"/>
                <a:sym typeface="Proxima Nova"/>
              </a:rPr>
              <a:t> 2/form 2/</a:t>
            </a:r>
            <a:r>
              <a:rPr lang="en-US" sz="2800" err="1">
                <a:solidFill>
                  <a:schemeClr val="bg1"/>
                </a:solidFill>
                <a:latin typeface="Georgia" panose="02040502050405020303" pitchFamily="18" charset="0"/>
                <a:ea typeface="Proxima Nova"/>
                <a:cs typeface="Proxima Nova"/>
                <a:sym typeface="Proxima Nova"/>
              </a:rPr>
              <a:t>livsmedel</a:t>
            </a:r>
            <a:r>
              <a:rPr lang="en-US" sz="2800">
                <a:solidFill>
                  <a:schemeClr val="bg1"/>
                </a:solidFill>
                <a:latin typeface="Georgia" panose="02040502050405020303" pitchFamily="18" charset="0"/>
                <a:ea typeface="Proxima Nova"/>
                <a:cs typeface="Proxima Nova"/>
                <a:sym typeface="Proxima Nova"/>
              </a:rPr>
              <a:t> 2 </a:t>
            </a:r>
          </a:p>
        </p:txBody>
      </p:sp>
      <p:sp>
        <p:nvSpPr>
          <p:cNvPr id="16" name="TextBox 16"/>
          <p:cNvSpPr txBox="1"/>
          <p:nvPr/>
        </p:nvSpPr>
        <p:spPr>
          <a:xfrm>
            <a:off x="3126736" y="560077"/>
            <a:ext cx="11567669" cy="718145"/>
          </a:xfrm>
          <a:prstGeom prst="rect">
            <a:avLst/>
          </a:prstGeom>
        </p:spPr>
        <p:txBody>
          <a:bodyPr wrap="square" lIns="0" tIns="0" rIns="0" bIns="0" rtlCol="0" anchor="t">
            <a:spAutoFit/>
          </a:bodyPr>
          <a:lstStyle/>
          <a:p>
            <a:pPr algn="ctr">
              <a:lnSpc>
                <a:spcPts val="5643"/>
              </a:lnSpc>
            </a:pPr>
            <a:r>
              <a:rPr lang="en-US" sz="5400" b="1" err="1">
                <a:solidFill>
                  <a:schemeClr val="bg1"/>
                </a:solidFill>
                <a:latin typeface="FUTURA MEDIUM" panose="020B0602020204020303" pitchFamily="34" charset="-79"/>
                <a:ea typeface="Proxima Nova Bold"/>
                <a:cs typeface="FUTURA MEDIUM"/>
                <a:sym typeface="Proxima Nova Bold"/>
              </a:rPr>
              <a:t>Designschema</a:t>
            </a:r>
          </a:p>
        </p:txBody>
      </p:sp>
      <p:sp>
        <p:nvSpPr>
          <p:cNvPr id="17" name="TextBox 17"/>
          <p:cNvSpPr txBox="1"/>
          <p:nvPr/>
        </p:nvSpPr>
        <p:spPr>
          <a:xfrm>
            <a:off x="1447864" y="1939604"/>
            <a:ext cx="4917845" cy="444289"/>
          </a:xfrm>
          <a:prstGeom prst="rect">
            <a:avLst/>
          </a:prstGeom>
        </p:spPr>
        <p:txBody>
          <a:bodyPr wrap="square" lIns="0" tIns="0" rIns="0" bIns="0" rtlCol="0" anchor="t">
            <a:spAutoFit/>
          </a:bodyPr>
          <a:lstStyle/>
          <a:p>
            <a:pPr algn="l">
              <a:lnSpc>
                <a:spcPts val="3810"/>
              </a:lnSpc>
            </a:pPr>
            <a:r>
              <a:rPr lang="en-US" sz="2700" b="1" dirty="0">
                <a:solidFill>
                  <a:schemeClr val="bg1"/>
                </a:solidFill>
                <a:latin typeface="FUTURA MEDIUM" panose="020B0602020204020303" pitchFamily="34" charset="-79"/>
                <a:ea typeface="Proxima Nova Bold"/>
                <a:cs typeface="FUTURA MEDIUM"/>
                <a:sym typeface="Proxima Nova Bold"/>
              </a:rPr>
              <a:t>1. Samla in </a:t>
            </a:r>
            <a:r>
              <a:rPr lang="en-US" sz="2700" b="1" dirty="0" err="1">
                <a:solidFill>
                  <a:schemeClr val="bg1"/>
                </a:solidFill>
                <a:latin typeface="FUTURA MEDIUM" panose="020B0602020204020303" pitchFamily="34" charset="-79"/>
                <a:ea typeface="Proxima Nova Bold"/>
                <a:cs typeface="FUTURA MEDIUM"/>
                <a:sym typeface="Proxima Nova Bold"/>
              </a:rPr>
              <a:t>träningsdata</a:t>
            </a:r>
            <a:endParaRPr lang="en-US" sz="2721" b="1" dirty="0" err="1">
              <a:solidFill>
                <a:schemeClr val="bg1"/>
              </a:solidFill>
              <a:latin typeface="FUTURA MEDIUM" panose="020B0602020204020303" pitchFamily="34" charset="-79"/>
              <a:ea typeface="Proxima Nova Bold"/>
              <a:cs typeface="FUTURA MEDIUM" panose="020B0602020204020303" pitchFamily="34" charset="-79"/>
              <a:sym typeface="Proxima Nova Bold"/>
            </a:endParaRPr>
          </a:p>
        </p:txBody>
      </p:sp>
      <p:sp>
        <p:nvSpPr>
          <p:cNvPr id="21" name="TextBox 21"/>
          <p:cNvSpPr txBox="1"/>
          <p:nvPr/>
        </p:nvSpPr>
        <p:spPr>
          <a:xfrm>
            <a:off x="5579108" y="5447670"/>
            <a:ext cx="1999670" cy="931001"/>
          </a:xfrm>
          <a:prstGeom prst="rect">
            <a:avLst/>
          </a:prstGeom>
        </p:spPr>
        <p:txBody>
          <a:bodyPr lIns="0" tIns="0" rIns="0" bIns="0" rtlCol="0" anchor="t">
            <a:spAutoFit/>
          </a:bodyPr>
          <a:lstStyle/>
          <a:p>
            <a:pPr algn="ctr">
              <a:lnSpc>
                <a:spcPts val="3810"/>
              </a:lnSpc>
            </a:pPr>
            <a:r>
              <a:rPr lang="en-US" sz="2721" b="1">
                <a:solidFill>
                  <a:schemeClr val="bg1"/>
                </a:solidFill>
                <a:latin typeface="FUTURA MEDIUM" panose="020B0602020204020303" pitchFamily="34" charset="-79"/>
                <a:ea typeface="Proxima Nova Bold"/>
                <a:cs typeface="FUTURA MEDIUM" panose="020B0602020204020303" pitchFamily="34" charset="-79"/>
                <a:sym typeface="Proxima Nova Bold"/>
              </a:rPr>
              <a:t>2. </a:t>
            </a:r>
            <a:r>
              <a:rPr lang="en-US" sz="2721" b="1" err="1">
                <a:solidFill>
                  <a:schemeClr val="bg1"/>
                </a:solidFill>
                <a:latin typeface="FUTURA MEDIUM" panose="020B0602020204020303" pitchFamily="34" charset="-79"/>
                <a:ea typeface="Proxima Nova Bold"/>
                <a:cs typeface="FUTURA MEDIUM" panose="020B0602020204020303" pitchFamily="34" charset="-79"/>
                <a:sym typeface="Proxima Nova Bold"/>
              </a:rPr>
              <a:t>Träna</a:t>
            </a:r>
            <a:r>
              <a:rPr lang="en-US" sz="2721" b="1">
                <a:solidFill>
                  <a:schemeClr val="bg1"/>
                </a:solidFill>
                <a:latin typeface="FUTURA MEDIUM" panose="020B0602020204020303" pitchFamily="34" charset="-79"/>
                <a:ea typeface="Proxima Nova Bold"/>
                <a:cs typeface="FUTURA MEDIUM" panose="020B0602020204020303" pitchFamily="34" charset="-79"/>
                <a:sym typeface="Proxima Nova Bold"/>
              </a:rPr>
              <a:t> </a:t>
            </a:r>
            <a:r>
              <a:rPr lang="en-US" sz="2721" b="1" err="1">
                <a:solidFill>
                  <a:schemeClr val="bg1"/>
                </a:solidFill>
                <a:latin typeface="FUTURA MEDIUM" panose="020B0602020204020303" pitchFamily="34" charset="-79"/>
                <a:ea typeface="Proxima Nova Bold"/>
                <a:cs typeface="FUTURA MEDIUM" panose="020B0602020204020303" pitchFamily="34" charset="-79"/>
                <a:sym typeface="Proxima Nova Bold"/>
              </a:rPr>
              <a:t>modellen</a:t>
            </a:r>
            <a:endParaRPr lang="en-US" sz="2721" b="1">
              <a:solidFill>
                <a:schemeClr val="bg1"/>
              </a:solidFill>
              <a:latin typeface="FUTURA MEDIUM" panose="020B0602020204020303" pitchFamily="34" charset="-79"/>
              <a:ea typeface="Proxima Nova Bold"/>
              <a:cs typeface="FUTURA MEDIUM" panose="020B0602020204020303" pitchFamily="34" charset="-79"/>
              <a:sym typeface="Proxima Nova Bold"/>
            </a:endParaRPr>
          </a:p>
        </p:txBody>
      </p:sp>
      <p:sp>
        <p:nvSpPr>
          <p:cNvPr id="22" name="TextBox 22"/>
          <p:cNvSpPr txBox="1"/>
          <p:nvPr/>
        </p:nvSpPr>
        <p:spPr>
          <a:xfrm>
            <a:off x="8380243" y="1706948"/>
            <a:ext cx="3840695" cy="454751"/>
          </a:xfrm>
          <a:prstGeom prst="rect">
            <a:avLst/>
          </a:prstGeom>
        </p:spPr>
        <p:txBody>
          <a:bodyPr lIns="0" tIns="0" rIns="0" bIns="0" rtlCol="0" anchor="t">
            <a:spAutoFit/>
          </a:bodyPr>
          <a:lstStyle/>
          <a:p>
            <a:pPr algn="l">
              <a:lnSpc>
                <a:spcPts val="3810"/>
              </a:lnSpc>
            </a:pPr>
            <a:r>
              <a:rPr lang="en-US" sz="2721" b="1">
                <a:solidFill>
                  <a:schemeClr val="bg1"/>
                </a:solidFill>
                <a:latin typeface="FUTURA MEDIUM" panose="020B0602020204020303" pitchFamily="34" charset="-79"/>
                <a:ea typeface="Proxima Nova Bold"/>
                <a:cs typeface="FUTURA MEDIUM" panose="020B0602020204020303" pitchFamily="34" charset="-79"/>
                <a:sym typeface="Proxima Nova Bold"/>
              </a:rPr>
              <a:t>3. </a:t>
            </a:r>
            <a:r>
              <a:rPr lang="en-US" sz="2721" b="1" err="1">
                <a:solidFill>
                  <a:schemeClr val="bg1"/>
                </a:solidFill>
                <a:latin typeface="FUTURA MEDIUM" panose="020B0602020204020303" pitchFamily="34" charset="-79"/>
                <a:ea typeface="Proxima Nova Bold"/>
                <a:cs typeface="FUTURA MEDIUM" panose="020B0602020204020303" pitchFamily="34" charset="-79"/>
                <a:sym typeface="Proxima Nova Bold"/>
              </a:rPr>
              <a:t>Använd</a:t>
            </a:r>
            <a:r>
              <a:rPr lang="en-US" sz="2721" b="1">
                <a:solidFill>
                  <a:schemeClr val="bg1"/>
                </a:solidFill>
                <a:latin typeface="FUTURA MEDIUM" panose="020B0602020204020303" pitchFamily="34" charset="-79"/>
                <a:ea typeface="Proxima Nova Bold"/>
                <a:cs typeface="FUTURA MEDIUM" panose="020B0602020204020303" pitchFamily="34" charset="-79"/>
                <a:sym typeface="Proxima Nova Bold"/>
              </a:rPr>
              <a:t> </a:t>
            </a:r>
            <a:r>
              <a:rPr lang="en-US" sz="2721" b="1" err="1">
                <a:solidFill>
                  <a:schemeClr val="bg1"/>
                </a:solidFill>
                <a:latin typeface="FUTURA MEDIUM" panose="020B0602020204020303" pitchFamily="34" charset="-79"/>
                <a:ea typeface="Proxima Nova Bold"/>
                <a:cs typeface="FUTURA MEDIUM" panose="020B0602020204020303" pitchFamily="34" charset="-79"/>
                <a:sym typeface="Proxima Nova Bold"/>
              </a:rPr>
              <a:t>modell</a:t>
            </a:r>
            <a:endParaRPr lang="en-US" sz="2721" b="1">
              <a:solidFill>
                <a:schemeClr val="bg1"/>
              </a:solidFill>
              <a:latin typeface="FUTURA MEDIUM" panose="020B0602020204020303" pitchFamily="34" charset="-79"/>
              <a:ea typeface="Proxima Nova Bold"/>
              <a:cs typeface="FUTURA MEDIUM" panose="020B0602020204020303" pitchFamily="34" charset="-79"/>
              <a:sym typeface="Proxima Nova Bold"/>
            </a:endParaRPr>
          </a:p>
        </p:txBody>
      </p:sp>
      <p:sp>
        <p:nvSpPr>
          <p:cNvPr id="23" name="TextBox 23"/>
          <p:cNvSpPr txBox="1"/>
          <p:nvPr/>
        </p:nvSpPr>
        <p:spPr>
          <a:xfrm>
            <a:off x="9154077" y="3028333"/>
            <a:ext cx="1706753" cy="410369"/>
          </a:xfrm>
          <a:prstGeom prst="rect">
            <a:avLst/>
          </a:prstGeom>
        </p:spPr>
        <p:txBody>
          <a:bodyPr wrap="square" lIns="0" tIns="0" rIns="0" bIns="0" rtlCol="0" anchor="t">
            <a:spAutoFit/>
          </a:bodyPr>
          <a:lstStyle/>
          <a:p>
            <a:pPr algn="ctr">
              <a:lnSpc>
                <a:spcPts val="3157"/>
              </a:lnSpc>
            </a:pPr>
            <a:r>
              <a:rPr lang="en-US" sz="2800" dirty="0" err="1">
                <a:solidFill>
                  <a:schemeClr val="bg1"/>
                </a:solidFill>
                <a:latin typeface="Georgia"/>
                <a:ea typeface="Proxima Nova"/>
                <a:cs typeface="Proxima Nova"/>
                <a:sym typeface="Proxima Nova"/>
              </a:rPr>
              <a:t>Testdata</a:t>
            </a:r>
            <a:endParaRPr lang="en-US" sz="2800" dirty="0" err="1">
              <a:solidFill>
                <a:schemeClr val="bg1"/>
              </a:solidFill>
              <a:latin typeface="Georgia" panose="02040502050405020303" pitchFamily="18" charset="0"/>
              <a:ea typeface="Proxima Nova"/>
              <a:cs typeface="Proxima Nova"/>
              <a:sym typeface="Proxima Nova"/>
            </a:endParaRPr>
          </a:p>
        </p:txBody>
      </p:sp>
      <p:sp>
        <p:nvSpPr>
          <p:cNvPr id="24" name="AutoShape 24"/>
          <p:cNvSpPr/>
          <p:nvPr/>
        </p:nvSpPr>
        <p:spPr>
          <a:xfrm>
            <a:off x="4134826" y="4560074"/>
            <a:ext cx="1409577" cy="874342"/>
          </a:xfrm>
          <a:prstGeom prst="line">
            <a:avLst/>
          </a:prstGeom>
          <a:ln w="47625" cap="flat">
            <a:solidFill>
              <a:srgbClr val="156569"/>
            </a:solidFill>
            <a:prstDash val="solid"/>
            <a:headEnd type="none" w="sm" len="sm"/>
            <a:tailEnd type="arrow" w="med" len="sm"/>
          </a:ln>
        </p:spPr>
        <p:txBody>
          <a:bodyPr/>
          <a:lstStyle/>
          <a:p>
            <a:endParaRPr lang="sv-FI"/>
          </a:p>
        </p:txBody>
      </p:sp>
      <p:sp>
        <p:nvSpPr>
          <p:cNvPr id="25" name="AutoShape 25"/>
          <p:cNvSpPr/>
          <p:nvPr/>
        </p:nvSpPr>
        <p:spPr>
          <a:xfrm flipV="1">
            <a:off x="4109323" y="6513260"/>
            <a:ext cx="1425610" cy="731934"/>
          </a:xfrm>
          <a:prstGeom prst="line">
            <a:avLst/>
          </a:prstGeom>
          <a:ln w="47625" cap="flat">
            <a:solidFill>
              <a:srgbClr val="156569"/>
            </a:solidFill>
            <a:prstDash val="solid"/>
            <a:headEnd type="none" w="sm" len="sm"/>
            <a:tailEnd type="arrow" w="med" len="sm"/>
          </a:ln>
        </p:spPr>
        <p:txBody>
          <a:bodyPr/>
          <a:lstStyle/>
          <a:p>
            <a:endParaRPr lang="sv-FI"/>
          </a:p>
        </p:txBody>
      </p:sp>
      <p:sp>
        <p:nvSpPr>
          <p:cNvPr id="32" name="TextBox 32"/>
          <p:cNvSpPr txBox="1"/>
          <p:nvPr/>
        </p:nvSpPr>
        <p:spPr>
          <a:xfrm>
            <a:off x="13205778" y="3591437"/>
            <a:ext cx="2454282" cy="820738"/>
          </a:xfrm>
          <a:prstGeom prst="rect">
            <a:avLst/>
          </a:prstGeom>
        </p:spPr>
        <p:txBody>
          <a:bodyPr wrap="square" lIns="0" tIns="0" rIns="0" bIns="0" rtlCol="0" anchor="t">
            <a:spAutoFit/>
          </a:bodyPr>
          <a:lstStyle/>
          <a:p>
            <a:pPr algn="ctr">
              <a:lnSpc>
                <a:spcPts val="3157"/>
              </a:lnSpc>
            </a:pPr>
            <a:r>
              <a:rPr lang="en-US" sz="2800" err="1">
                <a:solidFill>
                  <a:schemeClr val="bg1"/>
                </a:solidFill>
                <a:latin typeface="Georgia" panose="02040502050405020303" pitchFamily="18" charset="0"/>
                <a:ea typeface="Proxima Nova"/>
                <a:cs typeface="Proxima Nova"/>
                <a:sym typeface="Proxima Nova"/>
              </a:rPr>
              <a:t>Känsla</a:t>
            </a:r>
            <a:r>
              <a:rPr lang="en-US" sz="2800">
                <a:solidFill>
                  <a:schemeClr val="bg1"/>
                </a:solidFill>
                <a:latin typeface="Georgia" panose="02040502050405020303" pitchFamily="18" charset="0"/>
                <a:ea typeface="Proxima Nova"/>
                <a:cs typeface="Proxima Nova"/>
                <a:sym typeface="Proxima Nova"/>
              </a:rPr>
              <a:t> 1/form 1/</a:t>
            </a:r>
            <a:r>
              <a:rPr lang="en-US" sz="2800" err="1">
                <a:solidFill>
                  <a:schemeClr val="bg1"/>
                </a:solidFill>
                <a:latin typeface="Georgia" panose="02040502050405020303" pitchFamily="18" charset="0"/>
                <a:ea typeface="Proxima Nova"/>
                <a:cs typeface="Proxima Nova"/>
                <a:sym typeface="Proxima Nova"/>
              </a:rPr>
              <a:t>livsmedel</a:t>
            </a:r>
            <a:r>
              <a:rPr lang="en-US" sz="2800">
                <a:solidFill>
                  <a:schemeClr val="bg1"/>
                </a:solidFill>
                <a:latin typeface="Georgia" panose="02040502050405020303" pitchFamily="18" charset="0"/>
                <a:ea typeface="Proxima Nova"/>
                <a:cs typeface="Proxima Nova"/>
                <a:sym typeface="Proxima Nova"/>
              </a:rPr>
              <a:t> 1</a:t>
            </a:r>
          </a:p>
        </p:txBody>
      </p:sp>
      <p:sp>
        <p:nvSpPr>
          <p:cNvPr id="33" name="TextBox 33"/>
          <p:cNvSpPr txBox="1"/>
          <p:nvPr/>
        </p:nvSpPr>
        <p:spPr>
          <a:xfrm>
            <a:off x="13218638" y="6969170"/>
            <a:ext cx="2402410" cy="820738"/>
          </a:xfrm>
          <a:prstGeom prst="rect">
            <a:avLst/>
          </a:prstGeom>
        </p:spPr>
        <p:txBody>
          <a:bodyPr wrap="square" lIns="0" tIns="0" rIns="0" bIns="0" rtlCol="0" anchor="t">
            <a:spAutoFit/>
          </a:bodyPr>
          <a:lstStyle/>
          <a:p>
            <a:pPr algn="ctr">
              <a:lnSpc>
                <a:spcPts val="3157"/>
              </a:lnSpc>
            </a:pPr>
            <a:r>
              <a:rPr lang="en-US" sz="2800" err="1">
                <a:solidFill>
                  <a:schemeClr val="bg1"/>
                </a:solidFill>
                <a:latin typeface="Georgia" panose="02040502050405020303" pitchFamily="18" charset="0"/>
                <a:ea typeface="Proxima Nova"/>
                <a:cs typeface="Proxima Nova"/>
                <a:sym typeface="Proxima Nova"/>
              </a:rPr>
              <a:t>Känsla</a:t>
            </a:r>
            <a:r>
              <a:rPr lang="en-US" sz="2800">
                <a:solidFill>
                  <a:schemeClr val="bg1"/>
                </a:solidFill>
                <a:latin typeface="Georgia" panose="02040502050405020303" pitchFamily="18" charset="0"/>
                <a:ea typeface="Proxima Nova"/>
                <a:cs typeface="Proxima Nova"/>
                <a:sym typeface="Proxima Nova"/>
              </a:rPr>
              <a:t> 2/form 2/</a:t>
            </a:r>
            <a:r>
              <a:rPr lang="en-US" sz="2800" err="1">
                <a:solidFill>
                  <a:schemeClr val="bg1"/>
                </a:solidFill>
                <a:latin typeface="Georgia" panose="02040502050405020303" pitchFamily="18" charset="0"/>
                <a:ea typeface="Proxima Nova"/>
                <a:cs typeface="Proxima Nova"/>
                <a:sym typeface="Proxima Nova"/>
              </a:rPr>
              <a:t>livsmedel</a:t>
            </a:r>
            <a:r>
              <a:rPr lang="en-US" sz="2800">
                <a:solidFill>
                  <a:schemeClr val="bg1"/>
                </a:solidFill>
                <a:latin typeface="Georgia" panose="02040502050405020303" pitchFamily="18" charset="0"/>
                <a:ea typeface="Proxima Nova"/>
                <a:cs typeface="Proxima Nova"/>
                <a:sym typeface="Proxima Nova"/>
              </a:rPr>
              <a:t> 2</a:t>
            </a:r>
          </a:p>
        </p:txBody>
      </p:sp>
      <p:sp>
        <p:nvSpPr>
          <p:cNvPr id="34" name="AutoShape 34"/>
          <p:cNvSpPr/>
          <p:nvPr/>
        </p:nvSpPr>
        <p:spPr>
          <a:xfrm flipV="1">
            <a:off x="11402978" y="5152886"/>
            <a:ext cx="1868455" cy="2761194"/>
          </a:xfrm>
          <a:prstGeom prst="line">
            <a:avLst/>
          </a:prstGeom>
          <a:ln w="47625" cap="flat">
            <a:solidFill>
              <a:srgbClr val="156569"/>
            </a:solidFill>
            <a:prstDash val="solid"/>
            <a:headEnd type="none" w="sm" len="sm"/>
            <a:tailEnd type="arrow" w="med" len="sm"/>
          </a:ln>
        </p:spPr>
        <p:txBody>
          <a:bodyPr/>
          <a:lstStyle/>
          <a:p>
            <a:endParaRPr lang="sv-FI"/>
          </a:p>
        </p:txBody>
      </p:sp>
      <p:sp>
        <p:nvSpPr>
          <p:cNvPr id="35" name="AutoShape 35"/>
          <p:cNvSpPr/>
          <p:nvPr/>
        </p:nvSpPr>
        <p:spPr>
          <a:xfrm flipV="1">
            <a:off x="11714196" y="7937485"/>
            <a:ext cx="1083497" cy="448967"/>
          </a:xfrm>
          <a:prstGeom prst="line">
            <a:avLst/>
          </a:prstGeom>
          <a:ln w="47625" cap="flat">
            <a:solidFill>
              <a:srgbClr val="156569"/>
            </a:solidFill>
            <a:prstDash val="solid"/>
            <a:headEnd type="none" w="sm" len="sm"/>
            <a:tailEnd type="arrow" w="med" len="sm"/>
          </a:ln>
        </p:spPr>
        <p:txBody>
          <a:bodyPr/>
          <a:lstStyle/>
          <a:p>
            <a:endParaRPr lang="sv-FI"/>
          </a:p>
        </p:txBody>
      </p:sp>
      <p:sp>
        <p:nvSpPr>
          <p:cNvPr id="36" name="TextBox 36"/>
          <p:cNvSpPr txBox="1"/>
          <p:nvPr/>
        </p:nvSpPr>
        <p:spPr>
          <a:xfrm>
            <a:off x="13437000" y="2203761"/>
            <a:ext cx="2549903" cy="454751"/>
          </a:xfrm>
          <a:prstGeom prst="rect">
            <a:avLst/>
          </a:prstGeom>
        </p:spPr>
        <p:txBody>
          <a:bodyPr lIns="0" tIns="0" rIns="0" bIns="0" rtlCol="0" anchor="t">
            <a:spAutoFit/>
          </a:bodyPr>
          <a:lstStyle/>
          <a:p>
            <a:pPr algn="l">
              <a:lnSpc>
                <a:spcPts val="3810"/>
              </a:lnSpc>
            </a:pPr>
            <a:r>
              <a:rPr lang="en-US" sz="2721" b="1">
                <a:solidFill>
                  <a:schemeClr val="bg1"/>
                </a:solidFill>
                <a:latin typeface="FUTURA MEDIUM" panose="020B0602020204020303" pitchFamily="34" charset="-79"/>
                <a:ea typeface="Proxima Nova Bold"/>
                <a:cs typeface="FUTURA MEDIUM" panose="020B0602020204020303" pitchFamily="34" charset="-79"/>
                <a:sym typeface="Proxima Nova Bold"/>
              </a:rPr>
              <a:t>4. </a:t>
            </a:r>
            <a:r>
              <a:rPr lang="en-US" sz="2721" b="1" err="1">
                <a:solidFill>
                  <a:schemeClr val="bg1"/>
                </a:solidFill>
                <a:latin typeface="FUTURA MEDIUM" panose="020B0602020204020303" pitchFamily="34" charset="-79"/>
                <a:ea typeface="Proxima Nova Bold"/>
                <a:cs typeface="FUTURA MEDIUM" panose="020B0602020204020303" pitchFamily="34" charset="-79"/>
                <a:sym typeface="Proxima Nova Bold"/>
              </a:rPr>
              <a:t>Resultat</a:t>
            </a:r>
            <a:endParaRPr lang="en-US" sz="2721" b="1">
              <a:solidFill>
                <a:schemeClr val="bg1"/>
              </a:solidFill>
              <a:latin typeface="FUTURA MEDIUM" panose="020B0602020204020303" pitchFamily="34" charset="-79"/>
              <a:ea typeface="Proxima Nova Bold"/>
              <a:cs typeface="FUTURA MEDIUM" panose="020B0602020204020303" pitchFamily="34" charset="-79"/>
              <a:sym typeface="Proxima Nova Bold"/>
            </a:endParaRPr>
          </a:p>
        </p:txBody>
      </p:sp>
      <p:sp>
        <p:nvSpPr>
          <p:cNvPr id="37" name="TextBox 37"/>
          <p:cNvSpPr txBox="1"/>
          <p:nvPr/>
        </p:nvSpPr>
        <p:spPr>
          <a:xfrm>
            <a:off x="7950975" y="7835937"/>
            <a:ext cx="3693207" cy="846386"/>
          </a:xfrm>
          <a:prstGeom prst="rect">
            <a:avLst/>
          </a:prstGeom>
        </p:spPr>
        <p:txBody>
          <a:bodyPr wrap="square" lIns="0" tIns="0" rIns="0" bIns="0" rtlCol="0" anchor="t">
            <a:spAutoFit/>
          </a:bodyPr>
          <a:lstStyle/>
          <a:p>
            <a:pPr algn="ctr">
              <a:lnSpc>
                <a:spcPts val="3298"/>
              </a:lnSpc>
            </a:pPr>
            <a:r>
              <a:rPr lang="en-US" sz="2800" err="1">
                <a:solidFill>
                  <a:schemeClr val="bg1"/>
                </a:solidFill>
                <a:latin typeface="Georgia" panose="02040502050405020303" pitchFamily="18" charset="0"/>
                <a:ea typeface="Proxima Nova"/>
                <a:cs typeface="Proxima Nova"/>
                <a:sym typeface="Proxima Nova"/>
              </a:rPr>
              <a:t>Känsla</a:t>
            </a:r>
            <a:r>
              <a:rPr lang="en-US" sz="2800">
                <a:solidFill>
                  <a:schemeClr val="bg1"/>
                </a:solidFill>
                <a:latin typeface="Georgia" panose="02040502050405020303" pitchFamily="18" charset="0"/>
                <a:ea typeface="Proxima Nova"/>
                <a:cs typeface="Proxima Nova"/>
                <a:sym typeface="Proxima Nova"/>
              </a:rPr>
              <a:t> 1/form 1  --&gt; ?</a:t>
            </a:r>
          </a:p>
          <a:p>
            <a:pPr algn="ctr">
              <a:lnSpc>
                <a:spcPts val="3298"/>
              </a:lnSpc>
            </a:pPr>
            <a:r>
              <a:rPr lang="en-US" sz="2800" err="1">
                <a:solidFill>
                  <a:schemeClr val="bg1"/>
                </a:solidFill>
                <a:latin typeface="Georgia" panose="02040502050405020303" pitchFamily="18" charset="0"/>
                <a:ea typeface="Proxima Nova"/>
                <a:cs typeface="Proxima Nova"/>
                <a:sym typeface="Proxima Nova"/>
              </a:rPr>
              <a:t>Känsla</a:t>
            </a:r>
            <a:r>
              <a:rPr lang="en-US" sz="2800">
                <a:solidFill>
                  <a:schemeClr val="bg1"/>
                </a:solidFill>
                <a:latin typeface="Georgia" panose="02040502050405020303" pitchFamily="18" charset="0"/>
                <a:ea typeface="Proxima Nova"/>
                <a:cs typeface="Proxima Nova"/>
                <a:sym typeface="Proxima Nova"/>
              </a:rPr>
              <a:t> 2/form 2 --&gt; ?</a:t>
            </a:r>
          </a:p>
        </p:txBody>
      </p:sp>
      <p:sp>
        <p:nvSpPr>
          <p:cNvPr id="41" name="TextBox 41"/>
          <p:cNvSpPr txBox="1"/>
          <p:nvPr/>
        </p:nvSpPr>
        <p:spPr>
          <a:xfrm>
            <a:off x="8935573" y="5181804"/>
            <a:ext cx="2044750" cy="883703"/>
          </a:xfrm>
          <a:prstGeom prst="rect">
            <a:avLst/>
          </a:prstGeom>
        </p:spPr>
        <p:txBody>
          <a:bodyPr lIns="0" tIns="0" rIns="0" bIns="0" rtlCol="0" anchor="t">
            <a:spAutoFit/>
          </a:bodyPr>
          <a:lstStyle/>
          <a:p>
            <a:pPr algn="ctr">
              <a:lnSpc>
                <a:spcPts val="3574"/>
              </a:lnSpc>
            </a:pPr>
            <a:r>
              <a:rPr lang="en-US" sz="2800" err="1">
                <a:solidFill>
                  <a:schemeClr val="bg1"/>
                </a:solidFill>
                <a:latin typeface="Georgia" panose="02040502050405020303" pitchFamily="18" charset="0"/>
                <a:ea typeface="Proxima Nova"/>
                <a:cs typeface="Proxima Nova"/>
                <a:sym typeface="Proxima Nova"/>
              </a:rPr>
              <a:t>Tränad</a:t>
            </a:r>
            <a:r>
              <a:rPr lang="en-US" sz="2800">
                <a:solidFill>
                  <a:schemeClr val="bg1"/>
                </a:solidFill>
                <a:latin typeface="Georgia" panose="02040502050405020303" pitchFamily="18" charset="0"/>
                <a:ea typeface="Proxima Nova"/>
                <a:cs typeface="Proxima Nova"/>
                <a:sym typeface="Proxima Nova"/>
              </a:rPr>
              <a:t> </a:t>
            </a:r>
            <a:r>
              <a:rPr lang="en-US" sz="2800" err="1">
                <a:solidFill>
                  <a:schemeClr val="bg1"/>
                </a:solidFill>
                <a:latin typeface="Georgia" panose="02040502050405020303" pitchFamily="18" charset="0"/>
                <a:ea typeface="Proxima Nova"/>
                <a:cs typeface="Proxima Nova"/>
                <a:sym typeface="Proxima Nova"/>
              </a:rPr>
              <a:t>modell</a:t>
            </a:r>
            <a:endParaRPr lang="en-US" sz="2800">
              <a:solidFill>
                <a:schemeClr val="bg1"/>
              </a:solidFill>
              <a:latin typeface="Georgia" panose="02040502050405020303" pitchFamily="18" charset="0"/>
              <a:ea typeface="Proxima Nova"/>
              <a:cs typeface="Proxima Nova"/>
              <a:sym typeface="Proxima Nova"/>
            </a:endParaRPr>
          </a:p>
        </p:txBody>
      </p:sp>
      <p:sp>
        <p:nvSpPr>
          <p:cNvPr id="42" name="AutoShape 42"/>
          <p:cNvSpPr/>
          <p:nvPr/>
        </p:nvSpPr>
        <p:spPr>
          <a:xfrm>
            <a:off x="7731843" y="5871162"/>
            <a:ext cx="724125" cy="0"/>
          </a:xfrm>
          <a:prstGeom prst="line">
            <a:avLst/>
          </a:prstGeom>
          <a:ln w="47625" cap="flat">
            <a:solidFill>
              <a:srgbClr val="156569"/>
            </a:solidFill>
            <a:prstDash val="solid"/>
            <a:headEnd type="none" w="sm" len="sm"/>
            <a:tailEnd type="arrow" w="med" len="sm"/>
          </a:ln>
        </p:spPr>
        <p:txBody>
          <a:bodyPr/>
          <a:lstStyle/>
          <a:p>
            <a:endParaRPr lang="sv-FI"/>
          </a:p>
        </p:txBody>
      </p:sp>
      <p:sp>
        <p:nvSpPr>
          <p:cNvPr id="43" name="AutoShape 43"/>
          <p:cNvSpPr/>
          <p:nvPr/>
        </p:nvSpPr>
        <p:spPr>
          <a:xfrm>
            <a:off x="9942405" y="3760520"/>
            <a:ext cx="0" cy="730994"/>
          </a:xfrm>
          <a:prstGeom prst="line">
            <a:avLst/>
          </a:prstGeom>
          <a:ln w="47625" cap="flat">
            <a:solidFill>
              <a:srgbClr val="156569"/>
            </a:solidFill>
            <a:prstDash val="solid"/>
            <a:headEnd type="none" w="sm" len="sm"/>
            <a:tailEnd type="arrow" w="med" len="sm"/>
          </a:ln>
        </p:spPr>
        <p:txBody>
          <a:bodyPr/>
          <a:lstStyle/>
          <a:p>
            <a:endParaRPr lang="sv-FI"/>
          </a:p>
        </p:txBody>
      </p:sp>
      <p:sp>
        <p:nvSpPr>
          <p:cNvPr id="44" name="AutoShape 44"/>
          <p:cNvSpPr/>
          <p:nvPr/>
        </p:nvSpPr>
        <p:spPr>
          <a:xfrm>
            <a:off x="9942405" y="6432406"/>
            <a:ext cx="0" cy="624588"/>
          </a:xfrm>
          <a:prstGeom prst="line">
            <a:avLst/>
          </a:prstGeom>
          <a:ln w="47625" cap="flat">
            <a:solidFill>
              <a:srgbClr val="156569"/>
            </a:solidFill>
            <a:prstDash val="solid"/>
            <a:headEnd type="none" w="sm" len="sm"/>
            <a:tailEnd type="arrow" w="med" len="sm"/>
          </a:ln>
        </p:spPr>
        <p:txBody>
          <a:bodyPr/>
          <a:lstStyle/>
          <a:p>
            <a:endParaRPr lang="sv-FI"/>
          </a:p>
        </p:txBody>
      </p:sp>
      <p:pic>
        <p:nvPicPr>
          <p:cNvPr id="55" name="Bildobjekt 54">
            <a:extLst>
              <a:ext uri="{FF2B5EF4-FFF2-40B4-BE49-F238E27FC236}">
                <a16:creationId xmlns:a16="http://schemas.microsoft.com/office/drawing/2014/main" id="{C6FD80D7-CB4D-4FCB-BAB5-0D21C445C0D4}"/>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rot="915632">
            <a:off x="16155996" y="3095014"/>
            <a:ext cx="2854487" cy="4874392"/>
          </a:xfrm>
          <a:prstGeom prst="rect">
            <a:avLst/>
          </a:prstGeom>
        </p:spPr>
      </p:pic>
      <p:pic>
        <p:nvPicPr>
          <p:cNvPr id="56" name="Bildobjekt 55" descr="En bild som visar cirkel, gem, svart och vit, stationär&#10;&#10;Automatiskt genererad beskrivning">
            <a:extLst>
              <a:ext uri="{FF2B5EF4-FFF2-40B4-BE49-F238E27FC236}">
                <a16:creationId xmlns:a16="http://schemas.microsoft.com/office/drawing/2014/main" id="{B9F586FF-B398-2592-E6D0-D0A3F5237634}"/>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rot="1076356">
            <a:off x="-3941801" y="2736725"/>
            <a:ext cx="5744826" cy="471490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23328DA-66D0-B955-E81C-9CE5105F7F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0928" y="1025573"/>
            <a:ext cx="14227291" cy="76928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F1ADCDEF-D306-D7D0-F77D-D8ABE9525B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59" y="8809260"/>
            <a:ext cx="1325881" cy="13258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31D33CE-48F1-3238-CD52-8CDE165AF5C0}"/>
              </a:ext>
            </a:extLst>
          </p:cNvPr>
          <p:cNvSpPr txBox="1"/>
          <p:nvPr/>
        </p:nvSpPr>
        <p:spPr>
          <a:xfrm>
            <a:off x="2216668" y="9332807"/>
            <a:ext cx="14021551" cy="461665"/>
          </a:xfrm>
          <a:prstGeom prst="rect">
            <a:avLst/>
          </a:prstGeom>
          <a:noFill/>
        </p:spPr>
        <p:txBody>
          <a:bodyPr wrap="square" rtlCol="0">
            <a:spAutoFit/>
          </a:bodyPr>
          <a:lstStyle/>
          <a:p>
            <a:r>
              <a:rPr lang="en-FI" sz="2400" dirty="0">
                <a:solidFill>
                  <a:schemeClr val="bg1"/>
                </a:solidFill>
                <a:latin typeface="Futura Medium" panose="020B0602020204020303" pitchFamily="34" charset="-79"/>
                <a:cs typeface="Futura Medium" panose="020B0602020204020303" pitchFamily="34" charset="-79"/>
              </a:rPr>
              <a:t>Teachable Machine har utvecklats inom Generation AI-projektet, </a:t>
            </a:r>
            <a:r>
              <a:rPr lang="en-GB" sz="2400" dirty="0">
                <a:solidFill>
                  <a:schemeClr val="bg1"/>
                </a:solidFill>
                <a:latin typeface="Futura Medium" panose="020B0602020204020303" pitchFamily="34" charset="-79"/>
                <a:cs typeface="Futura Medium" panose="020B0602020204020303" pitchFamily="34" charset="-79"/>
                <a:hlinkClick r:id="rId5">
                  <a:extLst>
                    <a:ext uri="{A12FA001-AC4F-418D-AE19-62706E023703}">
                      <ahyp:hlinkClr xmlns:ahyp="http://schemas.microsoft.com/office/drawing/2018/hyperlinkcolor" val="tx"/>
                    </a:ext>
                  </a:extLst>
                </a:hlinkClick>
              </a:rPr>
              <a:t>https://www.generation-ai-stn.fi</a:t>
            </a:r>
            <a:r>
              <a:rPr lang="en-GB" sz="2400" dirty="0">
                <a:solidFill>
                  <a:schemeClr val="bg1"/>
                </a:solidFill>
                <a:latin typeface="Futura Medium" panose="020B0602020204020303" pitchFamily="34" charset="-79"/>
                <a:cs typeface="Futura Medium" panose="020B0602020204020303" pitchFamily="34" charset="-79"/>
              </a:rPr>
              <a:t> </a:t>
            </a:r>
            <a:endParaRPr lang="en-FI" sz="2400" dirty="0">
              <a:solidFill>
                <a:schemeClr val="bg1"/>
              </a:solidFill>
              <a:latin typeface="Futura Medium" panose="020B0602020204020303" pitchFamily="34" charset="-79"/>
              <a:cs typeface="Futura Medium" panose="020B0602020204020303" pitchFamily="34" charset="-79"/>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extBox 2"/>
          <p:cNvSpPr txBox="1"/>
          <p:nvPr/>
        </p:nvSpPr>
        <p:spPr>
          <a:xfrm>
            <a:off x="9144000" y="6441793"/>
            <a:ext cx="5022279" cy="1023037"/>
          </a:xfrm>
          <a:prstGeom prst="rect">
            <a:avLst/>
          </a:prstGeom>
        </p:spPr>
        <p:txBody>
          <a:bodyPr lIns="0" tIns="0" rIns="0" bIns="0" rtlCol="0" anchor="t">
            <a:spAutoFit/>
          </a:bodyPr>
          <a:lstStyle/>
          <a:p>
            <a:pPr algn="ctr">
              <a:lnSpc>
                <a:spcPts val="9099"/>
              </a:lnSpc>
            </a:pPr>
            <a:r>
              <a:rPr lang="en-US" sz="4800" err="1">
                <a:solidFill>
                  <a:schemeClr val="bg1"/>
                </a:solidFill>
                <a:latin typeface="Georgia" panose="02040502050405020303" pitchFamily="18" charset="0"/>
                <a:ea typeface="Proxima Nova Bold"/>
                <a:cs typeface="Futura Medium" panose="020B0602020204020303" pitchFamily="34" charset="-79"/>
                <a:sym typeface="Proxima Nova Bold"/>
              </a:rPr>
              <a:t>tm.gen-ai.fi</a:t>
            </a:r>
            <a:endParaRPr lang="en-US" sz="4800">
              <a:solidFill>
                <a:schemeClr val="bg1"/>
              </a:solidFill>
              <a:latin typeface="Georgia" panose="02040502050405020303" pitchFamily="18" charset="0"/>
              <a:ea typeface="Proxima Nova Bold"/>
              <a:cs typeface="Futura Medium" panose="020B0602020204020303" pitchFamily="34" charset="-79"/>
              <a:sym typeface="Proxima Nova Bold"/>
            </a:endParaRPr>
          </a:p>
        </p:txBody>
      </p:sp>
      <p:grpSp>
        <p:nvGrpSpPr>
          <p:cNvPr id="3" name="Group 3"/>
          <p:cNvGrpSpPr/>
          <p:nvPr/>
        </p:nvGrpSpPr>
        <p:grpSpPr>
          <a:xfrm>
            <a:off x="10132133" y="3378813"/>
            <a:ext cx="3046014" cy="3062980"/>
            <a:chOff x="0" y="0"/>
            <a:chExt cx="5486400" cy="5486400"/>
          </a:xfrm>
        </p:grpSpPr>
        <p:sp>
          <p:nvSpPr>
            <p:cNvPr id="4" name="Freeform 4"/>
            <p:cNvSpPr/>
            <p:nvPr/>
          </p:nvSpPr>
          <p:spPr>
            <a:xfrm>
              <a:off x="0" y="0"/>
              <a:ext cx="5486400" cy="5486400"/>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FI"/>
            </a:p>
          </p:txBody>
        </p:sp>
      </p:grpSp>
      <p:sp>
        <p:nvSpPr>
          <p:cNvPr id="5" name="TextBox 8">
            <a:extLst>
              <a:ext uri="{FF2B5EF4-FFF2-40B4-BE49-F238E27FC236}">
                <a16:creationId xmlns:a16="http://schemas.microsoft.com/office/drawing/2014/main" id="{792D0FE1-9FF9-1D08-68E1-227E594FC657}"/>
              </a:ext>
            </a:extLst>
          </p:cNvPr>
          <p:cNvSpPr txBox="1"/>
          <p:nvPr/>
        </p:nvSpPr>
        <p:spPr>
          <a:xfrm>
            <a:off x="15144691" y="293714"/>
            <a:ext cx="2815767" cy="454740"/>
          </a:xfrm>
          <a:prstGeom prst="rect">
            <a:avLst/>
          </a:prstGeom>
        </p:spPr>
        <p:txBody>
          <a:bodyPr lIns="0" tIns="0" rIns="0" bIns="0" rtlCol="0" anchor="t">
            <a:spAutoFit/>
          </a:bodyPr>
          <a:lstStyle/>
          <a:p>
            <a:pPr algn="r">
              <a:lnSpc>
                <a:spcPts val="3872"/>
              </a:lnSpc>
            </a:pPr>
            <a:r>
              <a:rPr lang="en-US" sz="2800">
                <a:solidFill>
                  <a:srgbClr val="FDF8F3"/>
                </a:solidFill>
                <a:latin typeface="Century Gothic" panose="020B0502020202020204" pitchFamily="34" charset="0"/>
                <a:ea typeface="Hero"/>
                <a:cs typeface="Hero"/>
                <a:sym typeface="Hero"/>
              </a:rPr>
              <a:t>AILIT.FI</a:t>
            </a:r>
          </a:p>
        </p:txBody>
      </p:sp>
      <p:pic>
        <p:nvPicPr>
          <p:cNvPr id="9" name="Bildobjekt 8">
            <a:extLst>
              <a:ext uri="{FF2B5EF4-FFF2-40B4-BE49-F238E27FC236}">
                <a16:creationId xmlns:a16="http://schemas.microsoft.com/office/drawing/2014/main" id="{DEFF5FE6-0F43-39AD-62A8-7FC5CC64615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826174" y="521084"/>
            <a:ext cx="5351228" cy="913788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BE2F9C-CA2F-55F3-A397-6ACF7E6F84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553" y="218499"/>
            <a:ext cx="16114893" cy="9850002"/>
          </a:xfrm>
          <a:prstGeom prst="rect">
            <a:avLst/>
          </a:prstGeom>
        </p:spPr>
      </p:pic>
    </p:spTree>
    <p:extLst>
      <p:ext uri="{BB962C8B-B14F-4D97-AF65-F5344CB8AC3E}">
        <p14:creationId xmlns:p14="http://schemas.microsoft.com/office/powerpoint/2010/main" val="1602108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54D3300A-DF5B-E2C9-7180-D86A5917DA7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D6B8ACF-15E1-CB9E-F53B-CE78CA0D8211}"/>
              </a:ext>
            </a:extLst>
          </p:cNvPr>
          <p:cNvPicPr>
            <a:picLocks noChangeAspect="1"/>
          </p:cNvPicPr>
          <p:nvPr/>
        </p:nvPicPr>
        <p:blipFill>
          <a:blip r:embed="rId3" cstate="screen">
            <a:alphaModFix amt="56000"/>
            <a:extLst>
              <a:ext uri="{28A0092B-C50C-407E-A947-70E740481C1C}">
                <a14:useLocalDpi xmlns:a14="http://schemas.microsoft.com/office/drawing/2010/main"/>
              </a:ext>
            </a:extLst>
          </a:blip>
          <a:stretch>
            <a:fillRect/>
          </a:stretch>
        </p:blipFill>
        <p:spPr>
          <a:xfrm>
            <a:off x="1086553" y="218499"/>
            <a:ext cx="16114893" cy="9850002"/>
          </a:xfrm>
          <a:prstGeom prst="rect">
            <a:avLst/>
          </a:prstGeom>
        </p:spPr>
      </p:pic>
      <p:pic>
        <p:nvPicPr>
          <p:cNvPr id="4" name="Picture 3">
            <a:extLst>
              <a:ext uri="{FF2B5EF4-FFF2-40B4-BE49-F238E27FC236}">
                <a16:creationId xmlns:a16="http://schemas.microsoft.com/office/drawing/2014/main" id="{5A12479E-9944-2796-3631-D19F77085A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19400" y="3122206"/>
            <a:ext cx="6096000" cy="4233333"/>
          </a:xfrm>
          <a:prstGeom prst="rect">
            <a:avLst/>
          </a:prstGeom>
        </p:spPr>
      </p:pic>
    </p:spTree>
    <p:extLst>
      <p:ext uri="{BB962C8B-B14F-4D97-AF65-F5344CB8AC3E}">
        <p14:creationId xmlns:p14="http://schemas.microsoft.com/office/powerpoint/2010/main" val="33114784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fda6336-2faa-4809-b961-83a094b29678">
      <Terms xmlns="http://schemas.microsoft.com/office/infopath/2007/PartnerControls"/>
    </lcf76f155ced4ddcb4097134ff3c332f>
    <TaxCatchAll xmlns="521c1f9d-4a68-4ec6-ab07-fd5102f08fa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7B3396C1A48D4EBFED072E5EAF1C08" ma:contentTypeVersion="13" ma:contentTypeDescription="Create a new document." ma:contentTypeScope="" ma:versionID="8179e718ccb575b92aac0c0e476a50ec">
  <xsd:schema xmlns:xsd="http://www.w3.org/2001/XMLSchema" xmlns:xs="http://www.w3.org/2001/XMLSchema" xmlns:p="http://schemas.microsoft.com/office/2006/metadata/properties" xmlns:ns2="6fda6336-2faa-4809-b961-83a094b29678" xmlns:ns3="521c1f9d-4a68-4ec6-ab07-fd5102f08fae" targetNamespace="http://schemas.microsoft.com/office/2006/metadata/properties" ma:root="true" ma:fieldsID="bb49990a8ad483b2e5f27b5ff762db3b" ns2:_="" ns3:_="">
    <xsd:import namespace="6fda6336-2faa-4809-b961-83a094b29678"/>
    <xsd:import namespace="521c1f9d-4a68-4ec6-ab07-fd5102f08fa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da6336-2faa-4809-b961-83a094b296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74c7f1cd-3441-4252-b5a9-d6dec0dca5c6"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21c1f9d-4a68-4ec6-ab07-fd5102f08fae"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cab7662-b7ea-498c-9f0c-dfb6b8910bab}" ma:internalName="TaxCatchAll" ma:showField="CatchAllData" ma:web="521c1f9d-4a68-4ec6-ab07-fd5102f08fae">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ED8095-7AC0-408F-BAB2-9F3C00ABE46C}">
  <ds:schemaRefs>
    <ds:schemaRef ds:uri="http://schemas.microsoft.com/sharepoint/v3/contenttype/forms"/>
  </ds:schemaRefs>
</ds:datastoreItem>
</file>

<file path=customXml/itemProps2.xml><?xml version="1.0" encoding="utf-8"?>
<ds:datastoreItem xmlns:ds="http://schemas.openxmlformats.org/officeDocument/2006/customXml" ds:itemID="{ABD7B63A-C444-4E64-AEEB-5AF96507C820}">
  <ds:schemaRefs>
    <ds:schemaRef ds:uri="521c1f9d-4a68-4ec6-ab07-fd5102f08fae"/>
    <ds:schemaRef ds:uri="6fda6336-2faa-4809-b961-83a094b2967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31EBE09-0646-4E93-BE97-9B2CA6D9409C}">
  <ds:schemaRefs>
    <ds:schemaRef ds:uri="521c1f9d-4a68-4ec6-ab07-fd5102f08fae"/>
    <ds:schemaRef ds:uri="6fda6336-2faa-4809-b961-83a094b2967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765</TotalTime>
  <Words>1131</Words>
  <Application>Microsoft Macintosh PowerPoint</Application>
  <PresentationFormat>Custom</PresentationFormat>
  <Paragraphs>104</Paragraphs>
  <Slides>12</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Calibri</vt:lpstr>
      <vt:lpstr>Courier New</vt:lpstr>
      <vt:lpstr>FUTURA MEDIUM</vt:lpstr>
      <vt:lpstr>Arial</vt:lpstr>
      <vt:lpstr>FUTURA MEDIUM</vt:lpstr>
      <vt:lpstr>Georgia</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Klass 6 lektion 2</dc:title>
  <cp:lastModifiedBy>Linda Mannila</cp:lastModifiedBy>
  <cp:revision>218</cp:revision>
  <dcterms:created xsi:type="dcterms:W3CDTF">2006-08-16T00:00:00Z</dcterms:created>
  <dcterms:modified xsi:type="dcterms:W3CDTF">2025-02-05T06:53:48Z</dcterms:modified>
  <dc:identifier>DAGACQbfuSs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0x0101000D7B3396C1A48D4EBFED072E5EAF1C08</vt:lpwstr>
  </property>
  <property fmtid="{D5CDD505-2E9C-101B-9397-08002B2CF9AE}" pid="3" name="MediaServiceImageTags">
    <vt:lpwstr/>
  </property>
</Properties>
</file>