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83" r:id="rId5"/>
    <p:sldId id="284" r:id="rId6"/>
    <p:sldId id="281" r:id="rId7"/>
    <p:sldId id="286" r:id="rId8"/>
    <p:sldId id="258" r:id="rId9"/>
    <p:sldId id="260" r:id="rId10"/>
    <p:sldId id="261" r:id="rId11"/>
    <p:sldId id="287" r:id="rId12"/>
    <p:sldId id="272" r:id="rId13"/>
    <p:sldId id="273" r:id="rId14"/>
    <p:sldId id="263" r:id="rId15"/>
    <p:sldId id="294" r:id="rId16"/>
    <p:sldId id="264" r:id="rId17"/>
    <p:sldId id="289" r:id="rId18"/>
    <p:sldId id="290" r:id="rId19"/>
    <p:sldId id="291" r:id="rId20"/>
    <p:sldId id="266" r:id="rId21"/>
    <p:sldId id="267" r:id="rId22"/>
    <p:sldId id="292" r:id="rId23"/>
    <p:sldId id="293" r:id="rId24"/>
    <p:sldId id="270" r:id="rId25"/>
    <p:sldId id="277" r:id="rId26"/>
    <p:sldId id="275" r:id="rId27"/>
    <p:sldId id="276" r:id="rId28"/>
    <p:sldId id="274" r:id="rId29"/>
  </p:sldIdLst>
  <p:sldSz cx="18288000" cy="10287000"/>
  <p:notesSz cx="6858000" cy="9144000"/>
  <p:embeddedFontLst>
    <p:embeddedFont>
      <p:font typeface="Century Gothic" panose="020B0502020202020204" pitchFamily="34"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Proxima Nova Bold" panose="02000506030000020004"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2D2"/>
    <a:srgbClr val="252324"/>
    <a:srgbClr val="B1ECF7"/>
    <a:srgbClr val="D3E2E5"/>
    <a:srgbClr val="373536"/>
    <a:srgbClr val="249390"/>
    <a:srgbClr val="FFC63E"/>
    <a:srgbClr val="0EE3DA"/>
    <a:srgbClr val="DB5E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E07B0-97EA-9385-1DBE-3383FFF3382C}" v="1278" dt="2025-02-04T15:19:34.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68503"/>
  </p:normalViewPr>
  <p:slideViewPr>
    <p:cSldViewPr snapToGrid="0">
      <p:cViewPr varScale="1">
        <p:scale>
          <a:sx n="54" d="100"/>
          <a:sy n="54" d="100"/>
        </p:scale>
        <p:origin x="1824"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ilit.fi"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creativecommons.org/licenses/by-nc-sa/4.0/?ref=chooser-v1"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quickdraw.withgoogle.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raiyon.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raiyon.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nswergarden.ch/creat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nswergarden.ch/creat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MSQa7G_LdS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Inthttps:/internetkunskap.se/artiklar/ordlista/maskininlarnin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ourse.elementsofai.com/se/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32BCB-FD31-1AA2-1281-3AFD4DA5B8A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1313DE6-7C23-CECD-D147-DBA8929EF213}"/>
              </a:ext>
            </a:extLst>
          </p:cNvPr>
          <p:cNvSpPr>
            <a:spLocks noGrp="1" noRot="1" noChangeAspect="1"/>
          </p:cNvSpPr>
          <p:nvPr>
            <p:ph type="sldImg"/>
          </p:nvPr>
        </p:nvSpPr>
        <p:spPr>
          <a:xfrm>
            <a:off x="2290763" y="512763"/>
            <a:ext cx="4562475" cy="2566987"/>
          </a:xfrm>
        </p:spPr>
      </p:sp>
      <p:sp>
        <p:nvSpPr>
          <p:cNvPr id="3" name="Platshållare för anteckningar 2">
            <a:extLst>
              <a:ext uri="{FF2B5EF4-FFF2-40B4-BE49-F238E27FC236}">
                <a16:creationId xmlns:a16="http://schemas.microsoft.com/office/drawing/2014/main" id="{EBE1FF1A-B853-7186-5174-0F065FCE855B}"/>
              </a:ext>
            </a:extLst>
          </p:cNvPr>
          <p:cNvSpPr>
            <a:spLocks noGrp="1"/>
          </p:cNvSpPr>
          <p:nvPr>
            <p:ph type="body" idx="1"/>
          </p:nvPr>
        </p:nvSpPr>
        <p:spPr/>
        <p:txBody>
          <a:bodyPr/>
          <a:lstStyle/>
          <a:p>
            <a:r>
              <a:rPr lang="sv-FI">
                <a:ea typeface="Calibri"/>
                <a:cs typeface="Calibri"/>
                <a:hlinkClick r:id="rId3"/>
              </a:rPr>
              <a:t>https://ailit.fi</a:t>
            </a:r>
            <a:endParaRPr lang="sv-FI">
              <a:ea typeface="Calibri"/>
              <a:cs typeface="Calibri"/>
            </a:endParaRPr>
          </a:p>
          <a:p>
            <a:r>
              <a:rPr lang="sv-FI">
                <a:ea typeface="Calibri"/>
                <a:cs typeface="Calibri"/>
              </a:rPr>
              <a:t>Materialet lanseras under Creative Commons </a:t>
            </a:r>
            <a:r>
              <a:rPr lang="sv-FI">
                <a:hlinkClick r:id="rId4"/>
              </a:rPr>
              <a:t>CC BY-NC-SA 4.0 </a:t>
            </a:r>
          </a:p>
          <a:p>
            <a:br>
              <a:rPr lang="en-US"/>
            </a:br>
            <a:endParaRPr lang="en-US"/>
          </a:p>
        </p:txBody>
      </p:sp>
      <p:sp>
        <p:nvSpPr>
          <p:cNvPr id="4" name="Platshållare för bildnummer 3">
            <a:extLst>
              <a:ext uri="{FF2B5EF4-FFF2-40B4-BE49-F238E27FC236}">
                <a16:creationId xmlns:a16="http://schemas.microsoft.com/office/drawing/2014/main" id="{B6945A59-5B82-7C50-D17B-A1C8CE852940}"/>
              </a:ext>
            </a:extLst>
          </p:cNvPr>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426081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GB" sz="1800" b="0" i="0" u="none" strike="noStrike" dirty="0" err="1">
                <a:solidFill>
                  <a:srgbClr val="000000"/>
                </a:solidFill>
                <a:effectLst/>
                <a:latin typeface="Calibri" panose="020F0502020204030204" pitchFamily="34" charset="0"/>
              </a:rPr>
              <a:t>Målsättning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Förklara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ett</a:t>
            </a:r>
            <a:r>
              <a:rPr lang="en-GB" sz="1800" b="0" i="0" u="none" strike="noStrike" dirty="0">
                <a:solidFill>
                  <a:srgbClr val="000000"/>
                </a:solidFill>
                <a:effectLst/>
                <a:latin typeface="Calibri" panose="020F0502020204030204" pitchFamily="34" charset="0"/>
              </a:rPr>
              <a:t> annat </a:t>
            </a:r>
            <a:r>
              <a:rPr lang="en-GB" sz="1800" b="0" i="0" u="none" strike="noStrike" dirty="0" err="1">
                <a:solidFill>
                  <a:srgbClr val="000000"/>
                </a:solidFill>
                <a:effectLst/>
                <a:latin typeface="Calibri" panose="020F0502020204030204" pitchFamily="34" charset="0"/>
              </a:rPr>
              <a:t>centralt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begrepp</a:t>
            </a:r>
            <a:r>
              <a:rPr lang="en-GB" sz="1800" b="0" i="0" u="none" strike="noStrike" dirty="0">
                <a:solidFill>
                  <a:srgbClr val="000000"/>
                </a:solidFill>
                <a:effectLst/>
                <a:latin typeface="Calibri" panose="020F0502020204030204" pitchFamily="34" charset="0"/>
              </a:rPr>
              <a:t>: data.</a:t>
            </a:r>
            <a:endParaRPr lang="en-GB" sz="2800" b="0" i="0" u="none" strike="noStrike" dirty="0">
              <a:solidFill>
                <a:srgbClr val="000000"/>
              </a:solidFill>
              <a:effectLst/>
            </a:endParaRPr>
          </a:p>
          <a:p>
            <a:pPr algn="l" rtl="0"/>
            <a:br>
              <a:rPr lang="en-GB" sz="2800" b="0" i="0" u="none" strike="noStrike" dirty="0">
                <a:solidFill>
                  <a:srgbClr val="000000"/>
                </a:solidFill>
                <a:effectLst/>
              </a:rPr>
            </a:br>
            <a:r>
              <a:rPr lang="en-GB" sz="1800" b="0" i="0" u="none" strike="noStrike" dirty="0" err="1">
                <a:solidFill>
                  <a:srgbClr val="000000"/>
                </a:solidFill>
                <a:effectLst/>
                <a:latin typeface="Arial" panose="020B0604020202020204" pitchFamily="34" charset="0"/>
              </a:rPr>
              <a:t>Tänk</a:t>
            </a:r>
            <a:r>
              <a:rPr lang="en-GB" sz="1800" b="0" i="0" u="none" strike="noStrike" dirty="0">
                <a:solidFill>
                  <a:srgbClr val="000000"/>
                </a:solidFill>
                <a:effectLst/>
                <a:latin typeface="Arial" panose="020B0604020202020204" pitchFamily="34" charset="0"/>
              </a:rPr>
              <a:t> dig </a:t>
            </a:r>
            <a:r>
              <a:rPr lang="en-GB" sz="1800" b="0" i="0" u="none" strike="noStrike" dirty="0" err="1">
                <a:solidFill>
                  <a:srgbClr val="000000"/>
                </a:solidFill>
                <a:effectLst/>
                <a:latin typeface="Arial" panose="020B0604020202020204" pitchFamily="34" charset="0"/>
              </a:rPr>
              <a:t>att</a:t>
            </a:r>
            <a:r>
              <a:rPr lang="en-GB" sz="1800" b="0" i="0" u="none" strike="noStrike" dirty="0">
                <a:solidFill>
                  <a:srgbClr val="000000"/>
                </a:solidFill>
                <a:effectLst/>
                <a:latin typeface="Arial" panose="020B0604020202020204" pitchFamily="34" charset="0"/>
              </a:rPr>
              <a:t> vi </a:t>
            </a:r>
            <a:r>
              <a:rPr lang="en-GB" sz="1800" b="0" i="0" u="none" strike="noStrike" dirty="0" err="1">
                <a:solidFill>
                  <a:srgbClr val="000000"/>
                </a:solidFill>
                <a:effectLst/>
                <a:latin typeface="Arial" panose="020B0604020202020204" pitchFamily="34" charset="0"/>
              </a:rPr>
              <a:t>har</a:t>
            </a:r>
            <a:r>
              <a:rPr lang="en-GB" sz="1800" b="0" i="0" u="none" strike="noStrike" dirty="0">
                <a:solidFill>
                  <a:srgbClr val="000000"/>
                </a:solidFill>
                <a:effectLst/>
                <a:latin typeface="Arial" panose="020B0604020202020204" pitchFamily="34" charset="0"/>
              </a:rPr>
              <a:t> information om </a:t>
            </a:r>
            <a:r>
              <a:rPr lang="en-GB" sz="1800" b="0" i="0" u="none" strike="noStrike" dirty="0" err="1">
                <a:solidFill>
                  <a:srgbClr val="000000"/>
                </a:solidFill>
                <a:effectLst/>
                <a:latin typeface="Arial" panose="020B0604020202020204" pitchFamily="34" charset="0"/>
              </a:rPr>
              <a:t>alla</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stadens</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alla</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katter</a:t>
            </a:r>
            <a:r>
              <a:rPr lang="en-GB" sz="1800" b="0" i="0" u="none" strike="noStrike" dirty="0">
                <a:solidFill>
                  <a:srgbClr val="000000"/>
                </a:solidFill>
                <a:effectLst/>
                <a:latin typeface="Arial" panose="020B0604020202020204" pitchFamily="34" charset="0"/>
              </a:rPr>
              <a:t> – </a:t>
            </a:r>
            <a:r>
              <a:rPr lang="en-GB" sz="1800" b="0" i="0" u="none" strike="noStrike" dirty="0" err="1">
                <a:solidFill>
                  <a:srgbClr val="000000"/>
                </a:solidFill>
                <a:effectLst/>
                <a:latin typeface="Arial" panose="020B0604020202020204" pitchFamily="34" charset="0"/>
              </a:rPr>
              <a:t>vilken</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färg</a:t>
            </a:r>
            <a:r>
              <a:rPr lang="en-GB" sz="1800" b="0" i="0" u="none" strike="noStrike" dirty="0">
                <a:solidFill>
                  <a:srgbClr val="000000"/>
                </a:solidFill>
                <a:effectLst/>
                <a:latin typeface="Arial" panose="020B0604020202020204" pitchFamily="34" charset="0"/>
              </a:rPr>
              <a:t> de </a:t>
            </a:r>
            <a:r>
              <a:rPr lang="en-GB" sz="1800" b="0" i="0" u="none" strike="noStrike" dirty="0" err="1">
                <a:solidFill>
                  <a:srgbClr val="000000"/>
                </a:solidFill>
                <a:effectLst/>
                <a:latin typeface="Arial" panose="020B0604020202020204" pitchFamily="34" charset="0"/>
              </a:rPr>
              <a:t>har</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vad</a:t>
            </a:r>
            <a:r>
              <a:rPr lang="en-GB" sz="1800" b="0" i="0" u="none" strike="noStrike" dirty="0">
                <a:solidFill>
                  <a:srgbClr val="000000"/>
                </a:solidFill>
                <a:effectLst/>
                <a:latin typeface="Arial" panose="020B0604020202020204" pitchFamily="34" charset="0"/>
              </a:rPr>
              <a:t> de </a:t>
            </a:r>
            <a:r>
              <a:rPr lang="en-GB" sz="1800" b="0" i="0" u="none" strike="noStrike" dirty="0" err="1">
                <a:solidFill>
                  <a:srgbClr val="000000"/>
                </a:solidFill>
                <a:effectLst/>
                <a:latin typeface="Arial" panose="020B0604020202020204" pitchFamily="34" charset="0"/>
              </a:rPr>
              <a:t>heter</a:t>
            </a:r>
            <a:r>
              <a:rPr lang="en-GB" sz="1800" b="0" i="0" u="none" strike="noStrike" dirty="0">
                <a:solidFill>
                  <a:srgbClr val="000000"/>
                </a:solidFill>
                <a:effectLst/>
                <a:latin typeface="Arial" panose="020B0604020202020204" pitchFamily="34" charset="0"/>
              </a:rPr>
              <a:t>, var de </a:t>
            </a:r>
            <a:r>
              <a:rPr lang="en-GB" sz="1800" b="0" i="0" u="none" strike="noStrike" dirty="0" err="1">
                <a:solidFill>
                  <a:srgbClr val="000000"/>
                </a:solidFill>
                <a:effectLst/>
                <a:latin typeface="Arial" panose="020B0604020202020204" pitchFamily="34" charset="0"/>
              </a:rPr>
              <a:t>bor</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hur</a:t>
            </a:r>
            <a:r>
              <a:rPr lang="en-GB" sz="1800" b="0" i="0" u="none" strike="noStrike" dirty="0">
                <a:solidFill>
                  <a:srgbClr val="000000"/>
                </a:solidFill>
                <a:effectLst/>
                <a:latin typeface="Arial" panose="020B0604020202020204" pitchFamily="34" charset="0"/>
              </a:rPr>
              <a:t> de ser </a:t>
            </a:r>
            <a:r>
              <a:rPr lang="en-GB" sz="1800" b="0" i="0" u="none" strike="noStrike" dirty="0" err="1">
                <a:solidFill>
                  <a:srgbClr val="000000"/>
                </a:solidFill>
                <a:effectLst/>
                <a:latin typeface="Arial" panose="020B0604020202020204" pitchFamily="34" charset="0"/>
              </a:rPr>
              <a:t>ut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osv</a:t>
            </a:r>
            <a:r>
              <a:rPr lang="en-GB" sz="1800" b="0" i="0" u="none" strike="noStrike" dirty="0">
                <a:solidFill>
                  <a:srgbClr val="000000"/>
                </a:solidFill>
                <a:effectLst/>
                <a:latin typeface="Arial" panose="020B0604020202020204" pitchFamily="34" charset="0"/>
              </a:rPr>
              <a:t>. Den </a:t>
            </a:r>
            <a:r>
              <a:rPr lang="en-GB" sz="1800" b="0" i="0" u="none" strike="noStrike" dirty="0" err="1">
                <a:solidFill>
                  <a:srgbClr val="000000"/>
                </a:solidFill>
                <a:effectLst/>
                <a:latin typeface="Arial" panose="020B0604020202020204" pitchFamily="34" charset="0"/>
              </a:rPr>
              <a:t>informationen</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är</a:t>
            </a:r>
            <a:r>
              <a:rPr lang="en-GB" sz="1800" b="0" i="0" u="none" strike="noStrike" dirty="0">
                <a:solidFill>
                  <a:srgbClr val="000000"/>
                </a:solidFill>
                <a:effectLst/>
                <a:latin typeface="Arial" panose="020B0604020202020204" pitchFamily="34" charset="0"/>
              </a:rPr>
              <a:t> data.</a:t>
            </a:r>
            <a:endParaRPr lang="en-GB" sz="2800" b="0" i="0" u="none" strike="noStrike" dirty="0">
              <a:solidFill>
                <a:srgbClr val="000000"/>
              </a:solidFill>
              <a:effectLst/>
            </a:endParaRPr>
          </a:p>
          <a:p>
            <a:pPr algn="l" rtl="0"/>
            <a:r>
              <a:rPr lang="en-GB" sz="1800" b="0" i="0" u="none" strike="noStrike" dirty="0" err="1">
                <a:solidFill>
                  <a:srgbClr val="000000"/>
                </a:solidFill>
                <a:effectLst/>
                <a:latin typeface="Arial" panose="020B0604020202020204" pitchFamily="34" charset="0"/>
              </a:rPr>
              <a:t>Datorer</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och</a:t>
            </a:r>
            <a:r>
              <a:rPr lang="en-GB" sz="1800" b="0" i="0" u="none" strike="noStrike" dirty="0">
                <a:solidFill>
                  <a:srgbClr val="000000"/>
                </a:solidFill>
                <a:effectLst/>
                <a:latin typeface="Arial" panose="020B0604020202020204" pitchFamily="34" charset="0"/>
              </a:rPr>
              <a:t> program </a:t>
            </a:r>
            <a:r>
              <a:rPr lang="en-GB" sz="1800" b="0" i="0" u="none" strike="noStrike" dirty="0" err="1">
                <a:solidFill>
                  <a:srgbClr val="000000"/>
                </a:solidFill>
                <a:effectLst/>
                <a:latin typeface="Arial" panose="020B0604020202020204" pitchFamily="34" charset="0"/>
              </a:rPr>
              <a:t>använder</a:t>
            </a:r>
            <a:r>
              <a:rPr lang="en-GB" sz="1800" b="0" i="0" u="none" strike="noStrike" dirty="0">
                <a:solidFill>
                  <a:srgbClr val="000000"/>
                </a:solidFill>
                <a:effectLst/>
                <a:latin typeface="Arial" panose="020B0604020202020204" pitchFamily="34" charset="0"/>
              </a:rPr>
              <a:t> den </a:t>
            </a:r>
            <a:r>
              <a:rPr lang="en-GB" sz="1800" b="0" i="0" u="none" strike="noStrike" dirty="0" err="1">
                <a:solidFill>
                  <a:srgbClr val="000000"/>
                </a:solidFill>
                <a:effectLst/>
                <a:latin typeface="Arial" panose="020B0604020202020204" pitchFamily="34" charset="0"/>
              </a:rPr>
              <a:t>här</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informationen</a:t>
            </a:r>
            <a:r>
              <a:rPr lang="en-GB" sz="1800" b="0" i="0" u="none" strike="noStrike" dirty="0">
                <a:solidFill>
                  <a:srgbClr val="000000"/>
                </a:solidFill>
                <a:effectLst/>
                <a:latin typeface="Arial" panose="020B0604020202020204" pitchFamily="34" charset="0"/>
              </a:rPr>
              <a:t> för </a:t>
            </a:r>
            <a:r>
              <a:rPr lang="en-GB" sz="1800" b="0" i="0" u="none" strike="noStrike" dirty="0" err="1">
                <a:solidFill>
                  <a:srgbClr val="000000"/>
                </a:solidFill>
                <a:effectLst/>
                <a:latin typeface="Arial" panose="020B0604020202020204" pitchFamily="34" charset="0"/>
              </a:rPr>
              <a:t>att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lära</a:t>
            </a:r>
            <a:r>
              <a:rPr lang="en-GB" sz="1800" b="0" i="0" u="none" strike="noStrike" dirty="0">
                <a:solidFill>
                  <a:srgbClr val="000000"/>
                </a:solidFill>
                <a:effectLst/>
                <a:latin typeface="Arial" panose="020B0604020202020204" pitchFamily="34" charset="0"/>
              </a:rPr>
              <a:t> sig saker </a:t>
            </a:r>
            <a:r>
              <a:rPr lang="en-GB" sz="1800" b="0" i="0" u="none" strike="noStrike" dirty="0" err="1">
                <a:solidFill>
                  <a:srgbClr val="000000"/>
                </a:solidFill>
                <a:effectLst/>
                <a:latin typeface="Arial" panose="020B0604020202020204" pitchFamily="34" charset="0"/>
              </a:rPr>
              <a:t>eller</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fatta</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beslut</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ungefär</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som</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när</a:t>
            </a:r>
            <a:r>
              <a:rPr lang="en-GB" sz="1800" b="0" i="0" u="none" strike="noStrike" dirty="0">
                <a:solidFill>
                  <a:srgbClr val="000000"/>
                </a:solidFill>
                <a:effectLst/>
                <a:latin typeface="Arial" panose="020B0604020202020204" pitchFamily="34" charset="0"/>
              </a:rPr>
              <a:t> vi </a:t>
            </a:r>
            <a:r>
              <a:rPr lang="en-GB" sz="1800" b="0" i="0" u="none" strike="noStrike" dirty="0" err="1">
                <a:solidFill>
                  <a:srgbClr val="000000"/>
                </a:solidFill>
                <a:effectLst/>
                <a:latin typeface="Arial" panose="020B0604020202020204" pitchFamily="34" charset="0"/>
              </a:rPr>
              <a:t>lär</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oss</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av</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våra</a:t>
            </a:r>
            <a:r>
              <a:rPr lang="en-GB" sz="1800" b="0" i="0" u="none" strike="noStrike" dirty="0">
                <a:solidFill>
                  <a:srgbClr val="000000"/>
                </a:solidFill>
                <a:effectLst/>
                <a:latin typeface="Arial" panose="020B0604020202020204" pitchFamily="34" charset="0"/>
              </a:rPr>
              <a:t> </a:t>
            </a:r>
            <a:r>
              <a:rPr lang="en-GB" sz="1800" b="0" i="0" u="none" strike="noStrike" dirty="0" err="1">
                <a:solidFill>
                  <a:srgbClr val="000000"/>
                </a:solidFill>
                <a:effectLst/>
                <a:latin typeface="Arial" panose="020B0604020202020204" pitchFamily="34" charset="0"/>
              </a:rPr>
              <a:t>erfarenheter</a:t>
            </a:r>
            <a:r>
              <a:rPr lang="en-GB" sz="1800" b="0" i="0" u="none" strike="noStrike" dirty="0">
                <a:solidFill>
                  <a:srgbClr val="000000"/>
                </a:solidFill>
                <a:effectLst/>
                <a:latin typeface="Arial" panose="020B0604020202020204" pitchFamily="34" charset="0"/>
              </a:rPr>
              <a:t>.</a:t>
            </a:r>
            <a:endParaRPr lang="en-GB" sz="2800" b="0" i="0" u="none" strike="noStrike" dirty="0">
              <a:solidFill>
                <a:srgbClr val="000000"/>
              </a:solidFill>
              <a:effectLst/>
            </a:endParaRPr>
          </a:p>
          <a:p>
            <a:pPr algn="l" rtl="0"/>
            <a:br>
              <a:rPr lang="en-GB" sz="2800" b="0" i="0" u="none" strike="noStrike" dirty="0">
                <a:solidFill>
                  <a:srgbClr val="000000"/>
                </a:solidFill>
                <a:effectLst/>
              </a:rPr>
            </a:br>
            <a:r>
              <a:rPr lang="en-GB" sz="1800" b="0" i="0" u="none" strike="noStrike" dirty="0">
                <a:solidFill>
                  <a:srgbClr val="000000"/>
                </a:solidFill>
                <a:effectLst/>
                <a:latin typeface="Calibri" panose="020F0502020204030204" pitchFamily="34" charset="0"/>
              </a:rPr>
              <a:t>Det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genom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stora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mängder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data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maskininlärda</a:t>
            </a:r>
            <a:r>
              <a:rPr lang="en-GB" sz="1800" b="0" i="0" u="none" strike="noStrike" dirty="0">
                <a:solidFill>
                  <a:srgbClr val="000000"/>
                </a:solidFill>
                <a:effectLst/>
                <a:latin typeface="Calibri" panose="020F0502020204030204" pitchFamily="34" charset="0"/>
              </a:rPr>
              <a:t> system </a:t>
            </a:r>
            <a:r>
              <a:rPr lang="en-GB" sz="1800" b="0" i="0" u="none" strike="noStrike" dirty="0" err="1">
                <a:solidFill>
                  <a:srgbClr val="000000"/>
                </a:solidFill>
                <a:effectLst/>
                <a:latin typeface="Calibri" panose="020F0502020204030204" pitchFamily="34" charset="0"/>
              </a:rPr>
              <a:t>lär</a:t>
            </a:r>
            <a:r>
              <a:rPr lang="en-GB" sz="1800" b="0" i="0" u="none" strike="noStrike" dirty="0">
                <a:solidFill>
                  <a:srgbClr val="000000"/>
                </a:solidFill>
                <a:effectLst/>
                <a:latin typeface="Calibri" panose="020F0502020204030204" pitchFamily="34" charset="0"/>
              </a:rPr>
              <a:t> sig </a:t>
            </a:r>
            <a:r>
              <a:rPr lang="en-GB" sz="1800" b="0" i="0" u="none" strike="noStrike" dirty="0" err="1">
                <a:solidFill>
                  <a:srgbClr val="000000"/>
                </a:solidFill>
                <a:effectLst/>
                <a:latin typeface="Calibri" panose="020F0502020204030204" pitchFamily="34" charset="0"/>
              </a:rPr>
              <a:t>mönster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samband</a:t>
            </a:r>
            <a:r>
              <a:rPr lang="en-GB" sz="1800" b="0" i="0" u="none" strike="noStrike" dirty="0">
                <a:solidFill>
                  <a:srgbClr val="000000"/>
                </a:solidFill>
                <a:effectLst/>
                <a:latin typeface="Calibri" panose="020F0502020204030204" pitchFamily="34" charset="0"/>
              </a:rPr>
              <a:t>, till </a:t>
            </a:r>
            <a:r>
              <a:rPr lang="en-GB" sz="1800" b="0" i="0" u="none" strike="noStrike" dirty="0" err="1">
                <a:solidFill>
                  <a:srgbClr val="000000"/>
                </a:solidFill>
                <a:effectLst/>
                <a:latin typeface="Calibri" panose="020F0502020204030204" pitchFamily="34" charset="0"/>
              </a:rPr>
              <a:t>exempel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vilka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videor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person gillar, </a:t>
            </a:r>
            <a:r>
              <a:rPr lang="en-GB" sz="1800" b="0" i="0" u="none" strike="noStrike" dirty="0" err="1">
                <a:solidFill>
                  <a:srgbClr val="000000"/>
                </a:solidFill>
                <a:effectLst/>
                <a:latin typeface="Calibri" panose="020F0502020204030204" pitchFamily="34" charset="0"/>
              </a:rPr>
              <a:t>hur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a:t>
            </a:r>
            <a:r>
              <a:rPr lang="en-GB" sz="1800" b="0" i="0" u="none" strike="noStrike" dirty="0">
                <a:solidFill>
                  <a:srgbClr val="000000"/>
                </a:solidFill>
                <a:effectLst/>
                <a:latin typeface="Calibri" panose="020F0502020204030204" pitchFamily="34" charset="0"/>
              </a:rPr>
              <a:t> ser </a:t>
            </a:r>
            <a:r>
              <a:rPr lang="en-GB" sz="1800" b="0" i="0" u="none" strike="noStrike" dirty="0" err="1">
                <a:solidFill>
                  <a:srgbClr val="000000"/>
                </a:solidFill>
                <a:effectLst/>
                <a:latin typeface="Calibri" panose="020F0502020204030204" pitchFamily="34" charset="0"/>
              </a:rPr>
              <a:t>ut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osv</a:t>
            </a:r>
            <a:r>
              <a:rPr lang="en-GB" sz="1800" b="0" i="0" u="none" strike="noStrike" dirty="0">
                <a:solidFill>
                  <a:srgbClr val="000000"/>
                </a:solidFill>
                <a:effectLst/>
                <a:latin typeface="Calibri" panose="020F0502020204030204" pitchFamily="34" charset="0"/>
              </a:rPr>
              <a:t>. De data man </a:t>
            </a:r>
            <a:r>
              <a:rPr lang="en-GB" sz="1800" b="0" i="0" u="none" strike="noStrike" dirty="0" err="1">
                <a:solidFill>
                  <a:srgbClr val="000000"/>
                </a:solidFill>
                <a:effectLst/>
                <a:latin typeface="Calibri" panose="020F0502020204030204" pitchFamily="34" charset="0"/>
              </a:rPr>
              <a:t>matar</a:t>
            </a:r>
            <a:r>
              <a:rPr lang="en-GB" sz="1800" b="0" i="0" u="none" strike="noStrike" dirty="0">
                <a:solidFill>
                  <a:srgbClr val="000000"/>
                </a:solidFill>
                <a:effectLst/>
                <a:latin typeface="Calibri" panose="020F0502020204030204" pitchFamily="34" charset="0"/>
              </a:rPr>
              <a:t> in </a:t>
            </a:r>
            <a:r>
              <a:rPr lang="en-GB" sz="1800" b="0" i="0" u="none" strike="noStrike" dirty="0" err="1">
                <a:solidFill>
                  <a:srgbClr val="000000"/>
                </a:solidFill>
                <a:effectLst/>
                <a:latin typeface="Calibri" panose="020F0502020204030204" pitchFamily="34" charset="0"/>
              </a:rPr>
              <a:t>används</a:t>
            </a:r>
            <a:r>
              <a:rPr lang="en-GB" sz="1800" b="0" i="0" u="none" strike="noStrike" dirty="0">
                <a:solidFill>
                  <a:srgbClr val="000000"/>
                </a:solidFill>
                <a:effectLst/>
                <a:latin typeface="Calibri" panose="020F0502020204030204" pitchFamily="34" charset="0"/>
              </a:rPr>
              <a:t> för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träna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forma, </a:t>
            </a:r>
            <a:r>
              <a:rPr lang="en-GB" sz="1800" b="0" i="0" u="none" strike="noStrike" dirty="0" err="1">
                <a:solidFill>
                  <a:srgbClr val="000000"/>
                </a:solidFill>
                <a:effectLst/>
                <a:latin typeface="Calibri" panose="020F0502020204030204" pitchFamily="34" charset="0"/>
              </a:rPr>
              <a:t>modellen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sedan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användas</a:t>
            </a:r>
            <a:r>
              <a:rPr lang="en-GB" sz="1800" b="0" i="0" u="none" strike="noStrike" dirty="0">
                <a:solidFill>
                  <a:srgbClr val="000000"/>
                </a:solidFill>
                <a:effectLst/>
                <a:latin typeface="Calibri" panose="020F0502020204030204" pitchFamily="34" charset="0"/>
              </a:rPr>
              <a:t> för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föreslå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ny</a:t>
            </a:r>
            <a:r>
              <a:rPr lang="en-GB" sz="1800" b="0" i="0" u="none" strike="noStrike" dirty="0">
                <a:solidFill>
                  <a:srgbClr val="000000"/>
                </a:solidFill>
                <a:effectLst/>
                <a:latin typeface="Calibri" panose="020F0502020204030204" pitchFamily="34" charset="0"/>
              </a:rPr>
              <a:t> video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avgöra</a:t>
            </a:r>
            <a:r>
              <a:rPr lang="en-GB" sz="1800" b="0" i="0" u="none" strike="noStrike" dirty="0">
                <a:solidFill>
                  <a:srgbClr val="000000"/>
                </a:solidFill>
                <a:effectLst/>
                <a:latin typeface="Calibri" panose="020F0502020204030204" pitchFamily="34" charset="0"/>
              </a:rPr>
              <a:t> om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ny</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visar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a:t>
            </a:r>
            <a:endParaRPr lang="en-GB" sz="2800" b="0" i="0" u="none" strike="noStrike" dirty="0">
              <a:solidFill>
                <a:srgbClr val="000000"/>
              </a:solidFill>
              <a:effectLst/>
            </a:endParaRPr>
          </a:p>
          <a:p>
            <a:pPr algn="l" rtl="0"/>
            <a:br>
              <a:rPr lang="en-GB" sz="2800" b="0" i="0" u="none" strike="noStrike" dirty="0">
                <a:solidFill>
                  <a:srgbClr val="000000"/>
                </a:solidFill>
                <a:effectLst/>
              </a:rPr>
            </a:br>
            <a:r>
              <a:rPr lang="en-GB" sz="1800" b="0" i="0" u="none" strike="noStrike" dirty="0">
                <a:solidFill>
                  <a:srgbClr val="000000"/>
                </a:solidFill>
                <a:effectLst/>
                <a:latin typeface="Calibri" panose="020F0502020204030204" pitchFamily="34" charset="0"/>
              </a:rPr>
              <a:t>Men modeller ser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förstår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data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samma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sätt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vi </a:t>
            </a:r>
            <a:r>
              <a:rPr lang="en-GB" sz="1800" b="0" i="0" u="none" strike="noStrike" dirty="0" err="1">
                <a:solidFill>
                  <a:srgbClr val="000000"/>
                </a:solidFill>
                <a:effectLst/>
                <a:latin typeface="Calibri" panose="020F0502020204030204" pitchFamily="34" charset="0"/>
              </a:rPr>
              <a:t>gör</a:t>
            </a:r>
            <a:r>
              <a:rPr lang="en-GB" sz="1800" b="0" i="0" u="none" strike="noStrike" dirty="0">
                <a:solidFill>
                  <a:srgbClr val="000000"/>
                </a:solidFill>
                <a:effectLst/>
                <a:latin typeface="Calibri" panose="020F0502020204030204" pitchFamily="34" charset="0"/>
              </a:rPr>
              <a:t>. Bara för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känner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igen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egenskaperna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hos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avgöra</a:t>
            </a:r>
            <a:r>
              <a:rPr lang="en-GB" sz="1800" b="0" i="0" u="none" strike="noStrike" dirty="0">
                <a:solidFill>
                  <a:srgbClr val="000000"/>
                </a:solidFill>
                <a:effectLst/>
                <a:latin typeface="Calibri" panose="020F0502020204030204" pitchFamily="34" charset="0"/>
              </a:rPr>
              <a:t> om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sannolikt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visar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betyder</a:t>
            </a:r>
            <a:r>
              <a:rPr lang="en-GB" sz="1800" b="0" i="0" u="none" strike="noStrike" dirty="0">
                <a:solidFill>
                  <a:srgbClr val="000000"/>
                </a:solidFill>
                <a:effectLst/>
                <a:latin typeface="Calibri" panose="020F0502020204030204" pitchFamily="34" charset="0"/>
              </a:rPr>
              <a:t> det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den </a:t>
            </a:r>
            <a:r>
              <a:rPr lang="en-GB" sz="1800" b="0" i="0" u="none" strike="noStrike" dirty="0" err="1">
                <a:solidFill>
                  <a:srgbClr val="000000"/>
                </a:solidFill>
                <a:effectLst/>
                <a:latin typeface="Calibri" panose="020F0502020204030204" pitchFamily="34" charset="0"/>
              </a:rPr>
              <a:t>förstår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hur</a:t>
            </a:r>
            <a:r>
              <a:rPr lang="en-GB" sz="1800" b="0" i="0" u="none" strike="noStrike" dirty="0">
                <a:solidFill>
                  <a:srgbClr val="000000"/>
                </a:solidFill>
                <a:effectLst/>
                <a:latin typeface="Calibri" panose="020F0502020204030204" pitchFamily="34" charset="0"/>
              </a:rPr>
              <a:t> den </a:t>
            </a:r>
            <a:r>
              <a:rPr lang="en-GB" sz="1800" b="0" i="0" u="none" strike="noStrike" dirty="0" err="1">
                <a:solidFill>
                  <a:srgbClr val="000000"/>
                </a:solidFill>
                <a:effectLst/>
                <a:latin typeface="Calibri" panose="020F0502020204030204" pitchFamily="34" charset="0"/>
              </a:rPr>
              <a:t>känns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låter</a:t>
            </a:r>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br>
              <a:rPr lang="en-GB" sz="2800" b="0" i="0" u="none" strike="noStrike" dirty="0">
                <a:solidFill>
                  <a:srgbClr val="000000"/>
                </a:solidFill>
                <a:effectLst/>
              </a:rPr>
            </a:br>
            <a:r>
              <a:rPr lang="en-GB" sz="1800" b="0" i="0" u="none" strike="noStrike" dirty="0">
                <a:solidFill>
                  <a:srgbClr val="000000"/>
                </a:solidFill>
                <a:effectLst/>
                <a:latin typeface="Calibri" panose="020F0502020204030204" pitchFamily="34" charset="0"/>
              </a:rPr>
              <a:t>Det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viktigt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tränas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rättvisa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korrekta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bra data för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den ska </a:t>
            </a:r>
            <a:r>
              <a:rPr lang="en-GB" sz="1800" b="0" i="0" u="none" strike="noStrike" dirty="0" err="1">
                <a:solidFill>
                  <a:srgbClr val="000000"/>
                </a:solidFill>
                <a:effectLst/>
                <a:latin typeface="Calibri" panose="020F0502020204030204" pitchFamily="34" charset="0"/>
              </a:rPr>
              <a:t>kunna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rättvis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korrekt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verkligheten</a:t>
            </a:r>
            <a:r>
              <a:rPr lang="en-GB" sz="1800" b="0" i="0" u="none" strike="noStrike" dirty="0">
                <a:solidFill>
                  <a:srgbClr val="000000"/>
                </a:solidFill>
                <a:effectLst/>
                <a:latin typeface="Calibri" panose="020F0502020204030204" pitchFamily="34" charset="0"/>
              </a:rPr>
              <a:t>. </a:t>
            </a:r>
          </a:p>
          <a:p>
            <a:pPr marL="285750" indent="-285750" algn="l" rtl="0">
              <a:buFontTx/>
              <a:buChar char="-"/>
            </a:pPr>
            <a:r>
              <a:rPr lang="en-GB" sz="1800" b="0" i="0" u="none" strike="noStrike" dirty="0">
                <a:solidFill>
                  <a:srgbClr val="000000"/>
                </a:solidFill>
                <a:effectLst/>
                <a:latin typeface="Calibri" panose="020F0502020204030204" pitchFamily="34" charset="0"/>
              </a:rPr>
              <a:t>För </a:t>
            </a:r>
            <a:r>
              <a:rPr lang="en-GB" sz="1800" b="0" i="0" u="none" strike="noStrike" dirty="0" err="1">
                <a:solidFill>
                  <a:srgbClr val="000000"/>
                </a:solidFill>
                <a:effectLst/>
                <a:latin typeface="Calibri" panose="020F0502020204030204" pitchFamily="34" charset="0"/>
              </a:rPr>
              <a:t>detta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krävs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ofta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stora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mängder</a:t>
            </a:r>
            <a:r>
              <a:rPr lang="en-GB" sz="1800" b="0" i="0" u="none" strike="noStrike" dirty="0">
                <a:solidFill>
                  <a:srgbClr val="000000"/>
                </a:solidFill>
                <a:effectLst/>
                <a:latin typeface="Calibri" panose="020F0502020204030204" pitchFamily="34" charset="0"/>
              </a:rPr>
              <a:t> data, </a:t>
            </a:r>
            <a:r>
              <a:rPr lang="en-GB" sz="1800" b="0" i="0" u="none" strike="noStrike" dirty="0" err="1">
                <a:solidFill>
                  <a:srgbClr val="000000"/>
                </a:solidFill>
                <a:effectLst/>
                <a:latin typeface="Calibri" panose="020F0502020204030204" pitchFamily="34" charset="0"/>
              </a:rPr>
              <a:t>eftersom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små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mängder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räcker</a:t>
            </a:r>
            <a:r>
              <a:rPr lang="en-GB" sz="1800" b="0" i="0" u="none" strike="noStrike" dirty="0">
                <a:solidFill>
                  <a:srgbClr val="000000"/>
                </a:solidFill>
                <a:effectLst/>
                <a:latin typeface="Calibri" panose="020F0502020204030204" pitchFamily="34" charset="0"/>
              </a:rPr>
              <a:t> till för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skapa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bra </a:t>
            </a:r>
            <a:r>
              <a:rPr lang="en-GB" sz="1800" b="0" i="0" u="none" strike="noStrike" dirty="0" err="1">
                <a:solidFill>
                  <a:srgbClr val="000000"/>
                </a:solidFill>
                <a:effectLst/>
                <a:latin typeface="Calibri" panose="020F0502020204030204" pitchFamily="34" charset="0"/>
              </a:rPr>
              <a:t>modell</a:t>
            </a:r>
            <a:r>
              <a:rPr lang="en-GB" sz="1800" b="0" i="0" u="none" strike="noStrike" dirty="0">
                <a:solidFill>
                  <a:srgbClr val="000000"/>
                </a:solidFill>
                <a:effectLst/>
                <a:latin typeface="Calibri" panose="020F0502020204030204" pitchFamily="34" charset="0"/>
              </a:rPr>
              <a:t>. </a:t>
            </a:r>
          </a:p>
          <a:p>
            <a:pPr marL="285750" indent="-285750" algn="l" rtl="0">
              <a:buFontTx/>
              <a:buChar char="-"/>
            </a:pPr>
            <a:r>
              <a:rPr lang="en-GB" sz="1800" b="0" i="0" u="none" strike="noStrike" dirty="0">
                <a:solidFill>
                  <a:srgbClr val="000000"/>
                </a:solidFill>
                <a:effectLst/>
                <a:latin typeface="Calibri" panose="020F0502020204030204" pitchFamily="34" charset="0"/>
              </a:rPr>
              <a:t>Data </a:t>
            </a:r>
            <a:r>
              <a:rPr lang="en-GB" sz="1800" b="0" i="0" u="none" strike="noStrike" dirty="0" err="1">
                <a:solidFill>
                  <a:srgbClr val="000000"/>
                </a:solidFill>
                <a:effectLst/>
                <a:latin typeface="Calibri" panose="020F0502020204030204" pitchFamily="34" charset="0"/>
              </a:rPr>
              <a:t>behöver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också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varierande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relevanta</a:t>
            </a:r>
            <a:r>
              <a:rPr lang="en-GB" sz="1800" b="0" i="0" u="none" strike="noStrike" dirty="0">
                <a:solidFill>
                  <a:srgbClr val="000000"/>
                </a:solidFill>
                <a:effectLst/>
                <a:latin typeface="Calibri" panose="020F0502020204030204" pitchFamily="34" charset="0"/>
              </a:rPr>
              <a:t> – </a:t>
            </a:r>
            <a:r>
              <a:rPr lang="en-GB" sz="1800" b="0" i="0" u="none" strike="noStrike" dirty="0" err="1">
                <a:solidFill>
                  <a:srgbClr val="000000"/>
                </a:solidFill>
                <a:effectLst/>
                <a:latin typeface="Calibri" panose="020F0502020204030204" pitchFamily="34" charset="0"/>
              </a:rPr>
              <a:t>annars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kommer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kunna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ge</a:t>
            </a:r>
            <a:r>
              <a:rPr lang="en-GB" sz="1800" b="0" i="0" u="none" strike="noStrike" dirty="0">
                <a:solidFill>
                  <a:srgbClr val="000000"/>
                </a:solidFill>
                <a:effectLst/>
                <a:latin typeface="Calibri" panose="020F0502020204030204" pitchFamily="34" charset="0"/>
              </a:rPr>
              <a:t> bra </a:t>
            </a:r>
            <a:r>
              <a:rPr lang="en-GB" sz="1800" b="0" i="0" u="none" strike="noStrike" dirty="0" err="1">
                <a:solidFill>
                  <a:srgbClr val="000000"/>
                </a:solidFill>
                <a:effectLst/>
                <a:latin typeface="Calibri" panose="020F0502020204030204" pitchFamily="34" charset="0"/>
              </a:rPr>
              <a:t>svar</a:t>
            </a:r>
            <a:r>
              <a:rPr lang="en-GB" sz="1800" b="0" i="0" u="none" strike="noStrike" dirty="0">
                <a:solidFill>
                  <a:srgbClr val="000000"/>
                </a:solidFill>
                <a:effectLst/>
                <a:latin typeface="Calibri" panose="020F0502020204030204" pitchFamily="34" charset="0"/>
              </a:rPr>
              <a:t> om </a:t>
            </a:r>
            <a:r>
              <a:rPr lang="en-GB" sz="1800" b="0" i="0" u="none" strike="noStrike" dirty="0" err="1">
                <a:solidFill>
                  <a:srgbClr val="000000"/>
                </a:solidFill>
                <a:effectLst/>
                <a:latin typeface="Calibri" panose="020F0502020204030204" pitchFamily="34" charset="0"/>
              </a:rPr>
              <a:t>rätt</a:t>
            </a:r>
            <a:r>
              <a:rPr lang="en-GB" sz="1800" b="0" i="0" u="none" strike="noStrike" dirty="0">
                <a:solidFill>
                  <a:srgbClr val="000000"/>
                </a:solidFill>
                <a:effectLst/>
                <a:latin typeface="Calibri" panose="020F0502020204030204" pitchFamily="34" charset="0"/>
              </a:rPr>
              <a:t> saker. En </a:t>
            </a:r>
            <a:r>
              <a:rPr lang="en-GB" sz="1800" b="0" i="0" u="none" strike="noStrike" dirty="0" err="1">
                <a:solidFill>
                  <a:srgbClr val="000000"/>
                </a:solidFill>
                <a:effectLst/>
                <a:latin typeface="Calibri" panose="020F0502020204030204" pitchFamily="34" charset="0"/>
              </a:rPr>
              <a:t>modell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ska </a:t>
            </a:r>
            <a:r>
              <a:rPr lang="en-GB" sz="1800" b="0" i="0" u="none" strike="noStrike" dirty="0" err="1">
                <a:solidFill>
                  <a:srgbClr val="000000"/>
                </a:solidFill>
                <a:effectLst/>
                <a:latin typeface="Calibri" panose="020F0502020204030204" pitchFamily="34" charset="0"/>
              </a:rPr>
              <a:t>känna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igen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siffrorna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trafikskylt</a:t>
            </a:r>
            <a:r>
              <a:rPr lang="en-GB" sz="1800" b="0" i="0" u="none" strike="noStrike" dirty="0">
                <a:solidFill>
                  <a:srgbClr val="000000"/>
                </a:solidFill>
                <a:effectLst/>
                <a:latin typeface="Calibri" panose="020F0502020204030204" pitchFamily="34" charset="0"/>
              </a:rPr>
              <a:t> ska </a:t>
            </a:r>
            <a:r>
              <a:rPr lang="en-GB" sz="1800" b="0" i="0" u="none" strike="noStrike" dirty="0" err="1">
                <a:solidFill>
                  <a:srgbClr val="000000"/>
                </a:solidFill>
                <a:effectLst/>
                <a:latin typeface="Calibri" panose="020F0502020204030204" pitchFamily="34" charset="0"/>
              </a:rPr>
              <a:t>fokusera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just </a:t>
            </a:r>
            <a:r>
              <a:rPr lang="en-GB" sz="1800" b="0" i="0" u="none" strike="noStrike" dirty="0" err="1">
                <a:solidFill>
                  <a:srgbClr val="000000"/>
                </a:solidFill>
                <a:effectLst/>
                <a:latin typeface="Calibri" panose="020F0502020204030204" pitchFamily="34" charset="0"/>
              </a:rPr>
              <a:t>skylten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om det </a:t>
            </a:r>
            <a:r>
              <a:rPr lang="en-GB" sz="1800" b="0" i="0" u="none" strike="noStrike" dirty="0" err="1">
                <a:solidFill>
                  <a:srgbClr val="000000"/>
                </a:solidFill>
                <a:effectLst/>
                <a:latin typeface="Calibri" panose="020F0502020204030204" pitchFamily="34" charset="0"/>
              </a:rPr>
              <a:t>finns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skog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byggnader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bakom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skylten</a:t>
            </a:r>
            <a:r>
              <a:rPr lang="en-GB" sz="1800" b="0" i="0" u="none" strike="noStrike" dirty="0">
                <a:solidFill>
                  <a:srgbClr val="000000"/>
                </a:solidFill>
                <a:effectLst/>
                <a:latin typeface="Calibri" panose="020F0502020204030204" pitchFamily="34" charset="0"/>
              </a:rPr>
              <a:t>. </a:t>
            </a:r>
          </a:p>
          <a:p>
            <a:pPr algn="l" rtl="0"/>
            <a:br>
              <a:rPr lang="en-GB" sz="2800" b="0" i="0" u="none" strike="noStrike" dirty="0">
                <a:solidFill>
                  <a:srgbClr val="000000"/>
                </a:solidFill>
                <a:effectLst/>
              </a:rPr>
            </a:br>
            <a:r>
              <a:rPr lang="en-GB" sz="1800" b="0" i="0" u="none" strike="noStrike" dirty="0">
                <a:solidFill>
                  <a:srgbClr val="000000"/>
                </a:solidFill>
                <a:effectLst/>
                <a:latin typeface="Calibri" panose="020F0502020204030204" pitchFamily="34" charset="0"/>
              </a:rPr>
              <a:t>Data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introduceras</a:t>
            </a:r>
            <a:r>
              <a:rPr lang="en-GB" sz="1800" b="0" i="0" u="none" strike="noStrike" dirty="0">
                <a:solidFill>
                  <a:srgbClr val="000000"/>
                </a:solidFill>
                <a:effectLst/>
                <a:latin typeface="Calibri" panose="020F0502020204030204" pitchFamily="34" charset="0"/>
              </a:rPr>
              <a:t> för </a:t>
            </a:r>
            <a:r>
              <a:rPr lang="en-GB" sz="1800" b="0" i="0" u="none" strike="noStrike" dirty="0" err="1">
                <a:solidFill>
                  <a:srgbClr val="000000"/>
                </a:solidFill>
                <a:effectLst/>
                <a:latin typeface="Calibri" panose="020F0502020204030204" pitchFamily="34" charset="0"/>
              </a:rPr>
              <a:t>eleverna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anpassad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svårighetsgrad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utifrån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klassens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nivå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Exempelvis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här</a:t>
            </a:r>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1. En </a:t>
            </a:r>
            <a:r>
              <a:rPr lang="en-GB" sz="1800" b="0" i="0" u="none" strike="noStrike" dirty="0" err="1">
                <a:solidFill>
                  <a:srgbClr val="000000"/>
                </a:solidFill>
                <a:effectLst/>
                <a:latin typeface="Calibri" panose="020F0502020204030204" pitchFamily="34" charset="0"/>
              </a:rPr>
              <a:t>samling</a:t>
            </a:r>
            <a:r>
              <a:rPr lang="en-GB" sz="1800" b="0" i="0" u="none" strike="noStrike" dirty="0">
                <a:solidFill>
                  <a:srgbClr val="000000"/>
                </a:solidFill>
                <a:effectLst/>
                <a:latin typeface="Calibri" panose="020F0502020204030204" pitchFamily="34" charset="0"/>
              </a:rPr>
              <a:t> information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data. </a:t>
            </a:r>
            <a:r>
              <a:rPr lang="en-GB" sz="1800" b="0" i="0" u="none" strike="noStrike" dirty="0" err="1">
                <a:solidFill>
                  <a:srgbClr val="000000"/>
                </a:solidFill>
                <a:effectLst/>
                <a:latin typeface="Calibri" panose="020F0502020204030204" pitchFamily="34" charset="0"/>
              </a:rPr>
              <a:t>Tänk</a:t>
            </a:r>
            <a:r>
              <a:rPr lang="en-GB" sz="1800" b="0" i="0" u="none" strike="noStrike" dirty="0">
                <a:solidFill>
                  <a:srgbClr val="000000"/>
                </a:solidFill>
                <a:effectLst/>
                <a:latin typeface="Calibri" panose="020F0502020204030204" pitchFamily="34" charset="0"/>
              </a:rPr>
              <a:t> till </a:t>
            </a:r>
            <a:r>
              <a:rPr lang="en-GB" sz="1800" b="0" i="0" u="none" strike="noStrike" dirty="0" err="1">
                <a:solidFill>
                  <a:srgbClr val="000000"/>
                </a:solidFill>
                <a:effectLst/>
                <a:latin typeface="Calibri" panose="020F0502020204030204" pitchFamily="34" charset="0"/>
              </a:rPr>
              <a:t>exempel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samling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alla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Finland.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2. Data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mindre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informativa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Jämför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samling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bara </a:t>
            </a:r>
            <a:r>
              <a:rPr lang="en-GB" sz="1800" b="0" i="0" u="none" strike="noStrike" dirty="0" err="1">
                <a:solidFill>
                  <a:srgbClr val="000000"/>
                </a:solidFill>
                <a:effectLst/>
                <a:latin typeface="Calibri" panose="020F0502020204030204" pitchFamily="34" charset="0"/>
              </a:rPr>
              <a:t>innehåller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katternas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namn</a:t>
            </a:r>
            <a:r>
              <a:rPr lang="en-GB" sz="1800" b="0" i="0" u="none" strike="noStrike" dirty="0">
                <a:solidFill>
                  <a:srgbClr val="000000"/>
                </a:solidFill>
                <a:effectLst/>
                <a:latin typeface="Calibri" panose="020F0502020204030204" pitchFamily="34" charset="0"/>
              </a:rPr>
              <a:t> med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också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innehåller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hur</a:t>
            </a:r>
            <a:r>
              <a:rPr lang="en-GB" sz="1800" b="0" i="0" u="none" strike="noStrike" dirty="0">
                <a:solidFill>
                  <a:srgbClr val="000000"/>
                </a:solidFill>
                <a:effectLst/>
                <a:latin typeface="Calibri" panose="020F0502020204030204" pitchFamily="34" charset="0"/>
              </a:rPr>
              <a:t> de ser </a:t>
            </a:r>
            <a:r>
              <a:rPr lang="en-GB" sz="1800" b="0" i="0" u="none" strike="noStrike" dirty="0" err="1">
                <a:solidFill>
                  <a:srgbClr val="000000"/>
                </a:solidFill>
                <a:effectLst/>
                <a:latin typeface="Calibri" panose="020F0502020204030204" pitchFamily="34" charset="0"/>
              </a:rPr>
              <a:t>ut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var de bor.</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3. </a:t>
            </a:r>
            <a:r>
              <a:rPr lang="en-GB" sz="1800" b="0" i="0" u="none" strike="noStrike" dirty="0" err="1">
                <a:solidFill>
                  <a:srgbClr val="000000"/>
                </a:solidFill>
                <a:effectLst/>
                <a:latin typeface="Calibri" panose="020F0502020204030204" pitchFamily="34" charset="0"/>
              </a:rPr>
              <a:t>Alla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maskininlärda</a:t>
            </a:r>
            <a:r>
              <a:rPr lang="en-GB" sz="1800" b="0" i="0" u="none" strike="noStrike" dirty="0">
                <a:solidFill>
                  <a:srgbClr val="000000"/>
                </a:solidFill>
                <a:effectLst/>
                <a:latin typeface="Calibri" panose="020F0502020204030204" pitchFamily="34" charset="0"/>
              </a:rPr>
              <a:t> system </a:t>
            </a:r>
            <a:r>
              <a:rPr lang="en-GB" sz="1800" b="0" i="0" u="none" strike="noStrike" dirty="0" err="1">
                <a:solidFill>
                  <a:srgbClr val="000000"/>
                </a:solidFill>
                <a:effectLst/>
                <a:latin typeface="Calibri" panose="020F0502020204030204" pitchFamily="34" charset="0"/>
              </a:rPr>
              <a:t>formar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data. </a:t>
            </a:r>
            <a:r>
              <a:rPr lang="en-GB" sz="1800" b="0" i="0" u="none" strike="noStrike" dirty="0" err="1">
                <a:solidFill>
                  <a:srgbClr val="000000"/>
                </a:solidFill>
                <a:effectLst/>
                <a:latin typeface="Calibri" panose="020F0502020204030204" pitchFamily="34" charset="0"/>
              </a:rPr>
              <a:t>Jämför</a:t>
            </a:r>
            <a:r>
              <a:rPr lang="en-GB" sz="1800" b="0" i="0" u="none" strike="noStrike" dirty="0">
                <a:solidFill>
                  <a:srgbClr val="000000"/>
                </a:solidFill>
                <a:effectLst/>
                <a:latin typeface="Calibri" panose="020F0502020204030204" pitchFamily="34" charset="0"/>
              </a:rPr>
              <a:t> med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forma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karta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genom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bilddata</a:t>
            </a:r>
            <a:r>
              <a:rPr lang="en-GB" sz="1800" b="0" i="0" u="none" strike="noStrike" dirty="0">
                <a:solidFill>
                  <a:srgbClr val="000000"/>
                </a:solidFill>
                <a:effectLst/>
                <a:latin typeface="Calibri" panose="020F0502020204030204" pitchFamily="34" charset="0"/>
              </a:rPr>
              <a:t>.</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4. Om de data man </a:t>
            </a:r>
            <a:r>
              <a:rPr lang="en-GB" sz="1800" b="0" i="0" u="none" strike="noStrike" dirty="0" err="1">
                <a:solidFill>
                  <a:srgbClr val="000000"/>
                </a:solidFill>
                <a:effectLst/>
                <a:latin typeface="Calibri" panose="020F0502020204030204" pitchFamily="34" charset="0"/>
              </a:rPr>
              <a:t>använder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felaktiga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orättvisa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blir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också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resultaten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felaktiga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orättvisa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Tänk</a:t>
            </a:r>
            <a:r>
              <a:rPr lang="en-GB" sz="1800" b="0" i="0" u="none" strike="noStrike" dirty="0">
                <a:solidFill>
                  <a:srgbClr val="000000"/>
                </a:solidFill>
                <a:effectLst/>
                <a:latin typeface="Calibri" panose="020F0502020204030204" pitchFamily="34" charset="0"/>
              </a:rPr>
              <a:t> er om man </a:t>
            </a:r>
            <a:r>
              <a:rPr lang="en-GB" sz="1800" b="0" i="0" u="none" strike="noStrike" dirty="0" err="1">
                <a:solidFill>
                  <a:srgbClr val="000000"/>
                </a:solidFill>
                <a:effectLst/>
                <a:latin typeface="Calibri" panose="020F0502020204030204" pitchFamily="34" charset="0"/>
              </a:rPr>
              <a:t>vill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skapa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ett</a:t>
            </a:r>
            <a:r>
              <a:rPr lang="en-GB" sz="1800" b="0" i="0" u="none" strike="noStrike" dirty="0">
                <a:solidFill>
                  <a:srgbClr val="000000"/>
                </a:solidFill>
                <a:effectLst/>
                <a:latin typeface="Calibri" panose="020F0502020204030204" pitchFamily="34" charset="0"/>
              </a:rPr>
              <a:t> system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känna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igen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alla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olika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Finland men vi bara </a:t>
            </a:r>
            <a:r>
              <a:rPr lang="en-GB" sz="1800" b="0" i="0" u="none" strike="noStrike" dirty="0" err="1">
                <a:solidFill>
                  <a:srgbClr val="000000"/>
                </a:solidFill>
                <a:effectLst/>
                <a:latin typeface="Calibri" panose="020F0502020204030204" pitchFamily="34" charset="0"/>
              </a:rPr>
              <a:t>tränar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systemet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gula </a:t>
            </a:r>
            <a:r>
              <a:rPr lang="en-GB" sz="1800" b="0" i="0" u="none" strike="noStrike" dirty="0" err="1">
                <a:solidFill>
                  <a:srgbClr val="000000"/>
                </a:solidFill>
                <a:effectLst/>
                <a:latin typeface="Calibri" panose="020F0502020204030204" pitchFamily="34" charset="0"/>
              </a:rPr>
              <a:t>katter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sitter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träd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kommer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systemet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troligen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kunna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känna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igen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alla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katter</a:t>
            </a:r>
            <a:r>
              <a:rPr lang="en-GB" sz="1800" b="0" i="0" u="none" strike="noStrike" dirty="0">
                <a:solidFill>
                  <a:srgbClr val="000000"/>
                </a:solidFill>
                <a:effectLst/>
                <a:latin typeface="Calibri" panose="020F0502020204030204" pitchFamily="34" charset="0"/>
              </a:rPr>
              <a:t>. Det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om vi </a:t>
            </a:r>
            <a:r>
              <a:rPr lang="en-GB" sz="1800" b="0" i="0" u="none" strike="noStrike" dirty="0" err="1">
                <a:solidFill>
                  <a:srgbClr val="000000"/>
                </a:solidFill>
                <a:effectLst/>
                <a:latin typeface="Calibri" panose="020F0502020204030204" pitchFamily="34" charset="0"/>
              </a:rPr>
              <a:t>skulle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skapa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karta</a:t>
            </a:r>
            <a:r>
              <a:rPr lang="en-GB" sz="1800" b="0" i="0" u="none" strike="noStrike" dirty="0">
                <a:solidFill>
                  <a:srgbClr val="000000"/>
                </a:solidFill>
                <a:effectLst/>
                <a:latin typeface="Calibri" panose="020F0502020204030204" pitchFamily="34" charset="0"/>
              </a:rPr>
              <a:t> med </a:t>
            </a:r>
            <a:r>
              <a:rPr lang="en-GB" sz="1800" b="0" i="0" u="none" strike="noStrike" dirty="0" err="1">
                <a:solidFill>
                  <a:srgbClr val="000000"/>
                </a:solidFill>
                <a:effectLst/>
                <a:latin typeface="Calibri" panose="020F0502020204030204" pitchFamily="34" charset="0"/>
              </a:rPr>
              <a:t>bristfälliga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dåliga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det </a:t>
            </a:r>
            <a:r>
              <a:rPr lang="en-GB" sz="1800" b="0" i="0" u="none" strike="noStrike" dirty="0" err="1">
                <a:solidFill>
                  <a:srgbClr val="000000"/>
                </a:solidFill>
                <a:effectLst/>
                <a:latin typeface="Calibri" panose="020F0502020204030204" pitchFamily="34" charset="0"/>
              </a:rPr>
              <a:t>område</a:t>
            </a:r>
            <a:r>
              <a:rPr lang="en-GB" sz="1800" b="0" i="0" u="none" strike="noStrike" dirty="0">
                <a:solidFill>
                  <a:srgbClr val="000000"/>
                </a:solidFill>
                <a:effectLst/>
                <a:latin typeface="Calibri" panose="020F0502020204030204" pitchFamily="34" charset="0"/>
              </a:rPr>
              <a:t> du ska </a:t>
            </a:r>
            <a:r>
              <a:rPr lang="en-GB" sz="1800" b="0" i="0" u="none" strike="noStrike" dirty="0" err="1">
                <a:solidFill>
                  <a:srgbClr val="000000"/>
                </a:solidFill>
                <a:effectLst/>
                <a:latin typeface="Calibri" panose="020F0502020204030204" pitchFamily="34" charset="0"/>
              </a:rPr>
              <a:t>göra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kartan</a:t>
            </a:r>
            <a:r>
              <a:rPr lang="en-GB" sz="1800" b="0" i="0" u="none" strike="noStrike" dirty="0">
                <a:solidFill>
                  <a:srgbClr val="000000"/>
                </a:solidFill>
                <a:effectLst/>
                <a:latin typeface="Calibri" panose="020F0502020204030204" pitchFamily="34" charset="0"/>
              </a:rPr>
              <a:t> för. </a:t>
            </a:r>
            <a:r>
              <a:rPr lang="en-GB" sz="1800" b="0" i="0" u="none" strike="noStrike" dirty="0" err="1">
                <a:solidFill>
                  <a:srgbClr val="000000"/>
                </a:solidFill>
                <a:effectLst/>
                <a:latin typeface="Calibri" panose="020F0502020204030204" pitchFamily="34" charset="0"/>
              </a:rPr>
              <a:t>Risken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stor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kartan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kommer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innehålla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fel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kanske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gör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vi </a:t>
            </a:r>
            <a:r>
              <a:rPr lang="en-GB" sz="1800" b="0" i="0" u="none" strike="noStrike" dirty="0" err="1">
                <a:solidFill>
                  <a:srgbClr val="000000"/>
                </a:solidFill>
                <a:effectLst/>
                <a:latin typeface="Calibri" panose="020F0502020204030204" pitchFamily="34" charset="0"/>
              </a:rPr>
              <a:t>hamnar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fel</a:t>
            </a:r>
            <a:r>
              <a:rPr lang="en-GB" sz="1800" b="0" i="0" u="none" strike="noStrike" dirty="0">
                <a:solidFill>
                  <a:srgbClr val="000000"/>
                </a:solidFill>
                <a:effectLst/>
                <a:latin typeface="Calibri" panose="020F0502020204030204" pitchFamily="34" charset="0"/>
              </a:rPr>
              <a:t> om vi </a:t>
            </a:r>
            <a:r>
              <a:rPr lang="en-GB" sz="1800" b="0" i="0" u="none" strike="noStrike" dirty="0" err="1">
                <a:solidFill>
                  <a:srgbClr val="000000"/>
                </a:solidFill>
                <a:effectLst/>
                <a:latin typeface="Calibri" panose="020F0502020204030204" pitchFamily="34" charset="0"/>
              </a:rPr>
              <a:t>använder</a:t>
            </a:r>
            <a:r>
              <a:rPr lang="en-GB" sz="1800" b="0" i="0" u="none" strike="noStrike" dirty="0">
                <a:solidFill>
                  <a:srgbClr val="000000"/>
                </a:solidFill>
                <a:effectLst/>
                <a:latin typeface="Calibri" panose="020F0502020204030204" pitchFamily="34" charset="0"/>
              </a:rPr>
              <a:t> för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hitta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fram</a:t>
            </a:r>
            <a:r>
              <a:rPr lang="en-GB" sz="1800" b="0" i="0" u="none" strike="noStrike" dirty="0">
                <a:solidFill>
                  <a:srgbClr val="000000"/>
                </a:solidFill>
                <a:effectLst/>
                <a:latin typeface="Calibri" panose="020F0502020204030204" pitchFamily="34" charset="0"/>
              </a:rPr>
              <a:t>.</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5. Ju </a:t>
            </a:r>
            <a:r>
              <a:rPr lang="en-GB" sz="1800" b="0" i="0" u="none" strike="noStrike" dirty="0" err="1">
                <a:solidFill>
                  <a:srgbClr val="000000"/>
                </a:solidFill>
                <a:effectLst/>
                <a:latin typeface="Calibri" panose="020F0502020204030204" pitchFamily="34" charset="0"/>
              </a:rPr>
              <a:t>mer</a:t>
            </a:r>
            <a:r>
              <a:rPr lang="en-GB" sz="1800" b="0" i="0" u="none" strike="noStrike" dirty="0">
                <a:solidFill>
                  <a:srgbClr val="000000"/>
                </a:solidFill>
                <a:effectLst/>
                <a:latin typeface="Calibri" panose="020F0502020204030204" pitchFamily="34" charset="0"/>
              </a:rPr>
              <a:t> data, </a:t>
            </a:r>
            <a:r>
              <a:rPr lang="en-GB" sz="1800" b="0" i="0" u="none" strike="noStrike" dirty="0" err="1">
                <a:solidFill>
                  <a:srgbClr val="000000"/>
                </a:solidFill>
                <a:effectLst/>
                <a:latin typeface="Calibri" panose="020F0502020204030204" pitchFamily="34" charset="0"/>
              </a:rPr>
              <a:t>desto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bättre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formas</a:t>
            </a:r>
            <a:r>
              <a:rPr lang="en-GB" sz="1800" b="0" i="0" u="none" strike="noStrike" dirty="0">
                <a:solidFill>
                  <a:srgbClr val="000000"/>
                </a:solidFill>
                <a:effectLst/>
                <a:latin typeface="Calibri" panose="020F0502020204030204" pitchFamily="34" charset="0"/>
              </a:rPr>
              <a:t>. En </a:t>
            </a:r>
            <a:r>
              <a:rPr lang="en-GB" sz="1800" b="0" i="0" u="none" strike="noStrike" dirty="0" err="1">
                <a:solidFill>
                  <a:srgbClr val="000000"/>
                </a:solidFill>
                <a:effectLst/>
                <a:latin typeface="Calibri" panose="020F0502020204030204" pitchFamily="34" charset="0"/>
              </a:rPr>
              <a:t>mer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verklig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formas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mera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bra) data. </a:t>
            </a:r>
            <a:r>
              <a:rPr lang="en-GB" sz="1800" b="0" i="0" u="none" strike="noStrike" dirty="0" err="1">
                <a:solidFill>
                  <a:srgbClr val="000000"/>
                </a:solidFill>
                <a:effectLst/>
                <a:latin typeface="Calibri" panose="020F0502020204030204" pitchFamily="34" charset="0"/>
              </a:rPr>
              <a:t>Jämför</a:t>
            </a:r>
            <a:r>
              <a:rPr lang="en-GB" sz="1800" b="0" i="0" u="none" strike="noStrike" dirty="0">
                <a:solidFill>
                  <a:srgbClr val="000000"/>
                </a:solidFill>
                <a:effectLst/>
                <a:latin typeface="Calibri" panose="020F0502020204030204" pitchFamily="34" charset="0"/>
              </a:rPr>
              <a:t> med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försöka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göra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karta</a:t>
            </a:r>
            <a:r>
              <a:rPr lang="en-GB" sz="1800" b="0" i="0" u="none" strike="noStrike" dirty="0">
                <a:solidFill>
                  <a:srgbClr val="000000"/>
                </a:solidFill>
                <a:effectLst/>
                <a:latin typeface="Calibri" panose="020F0502020204030204" pitchFamily="34" charset="0"/>
              </a:rPr>
              <a:t> med bara lite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mycket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bilddata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från</a:t>
            </a:r>
            <a:r>
              <a:rPr lang="en-GB" sz="1800" b="0" i="0" u="none" strike="noStrike" dirty="0">
                <a:solidFill>
                  <a:srgbClr val="000000"/>
                </a:solidFill>
                <a:effectLst/>
                <a:latin typeface="Calibri" panose="020F0502020204030204" pitchFamily="34" charset="0"/>
              </a:rPr>
              <a:t> det </a:t>
            </a:r>
            <a:r>
              <a:rPr lang="en-GB" sz="1800" b="0" i="0" u="none" strike="noStrike" dirty="0" err="1">
                <a:solidFill>
                  <a:srgbClr val="000000"/>
                </a:solidFill>
                <a:effectLst/>
                <a:latin typeface="Calibri" panose="020F0502020204030204" pitchFamily="34" charset="0"/>
              </a:rPr>
              <a:t>område</a:t>
            </a:r>
            <a:r>
              <a:rPr lang="en-GB" sz="1800" b="0" i="0" u="none" strike="noStrike" dirty="0">
                <a:solidFill>
                  <a:srgbClr val="000000"/>
                </a:solidFill>
                <a:effectLst/>
                <a:latin typeface="Calibri" panose="020F0502020204030204" pitchFamily="34" charset="0"/>
              </a:rPr>
              <a:t> du ska </a:t>
            </a:r>
            <a:r>
              <a:rPr lang="en-GB" sz="1800" b="0" i="0" u="none" strike="noStrike" dirty="0" err="1">
                <a:solidFill>
                  <a:srgbClr val="000000"/>
                </a:solidFill>
                <a:effectLst/>
                <a:latin typeface="Calibri" panose="020F0502020204030204" pitchFamily="34" charset="0"/>
              </a:rPr>
              <a:t>skapa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kartan</a:t>
            </a:r>
            <a:r>
              <a:rPr lang="en-GB" sz="1800" b="0" i="0" u="none" strike="noStrike" dirty="0">
                <a:solidFill>
                  <a:srgbClr val="000000"/>
                </a:solidFill>
                <a:effectLst/>
                <a:latin typeface="Calibri" panose="020F0502020204030204" pitchFamily="34" charset="0"/>
              </a:rPr>
              <a:t> för.</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6. </a:t>
            </a:r>
            <a:r>
              <a:rPr lang="en-GB" sz="1800" b="0" i="0" u="none" strike="noStrike" dirty="0" err="1">
                <a:solidFill>
                  <a:srgbClr val="000000"/>
                </a:solidFill>
                <a:effectLst/>
                <a:latin typeface="Calibri" panose="020F0502020204030204" pitchFamily="34" charset="0"/>
              </a:rPr>
              <a:t>Maskininlärda</a:t>
            </a:r>
            <a:r>
              <a:rPr lang="en-GB" sz="1800" b="0" i="0" u="none" strike="noStrike" dirty="0">
                <a:solidFill>
                  <a:srgbClr val="000000"/>
                </a:solidFill>
                <a:effectLst/>
                <a:latin typeface="Calibri" panose="020F0502020204030204" pitchFamily="34" charset="0"/>
              </a:rPr>
              <a:t> system </a:t>
            </a:r>
            <a:r>
              <a:rPr lang="en-GB" sz="1800" b="0" i="0" u="none" strike="noStrike" dirty="0" err="1">
                <a:solidFill>
                  <a:srgbClr val="000000"/>
                </a:solidFill>
                <a:effectLst/>
                <a:latin typeface="Calibri" panose="020F0502020204030204" pitchFamily="34" charset="0"/>
              </a:rPr>
              <a:t>plockar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ut</a:t>
            </a:r>
            <a:r>
              <a:rPr lang="en-GB" sz="1800" b="0" i="0" u="none" strike="noStrike" dirty="0">
                <a:solidFill>
                  <a:srgbClr val="000000"/>
                </a:solidFill>
                <a:effectLst/>
                <a:latin typeface="Calibri" panose="020F0502020204030204" pitchFamily="34" charset="0"/>
              </a:rPr>
              <a:t> de </a:t>
            </a:r>
            <a:r>
              <a:rPr lang="en-GB" sz="1800" b="0" i="0" u="none" strike="noStrike" dirty="0" err="1">
                <a:solidFill>
                  <a:srgbClr val="000000"/>
                </a:solidFill>
                <a:effectLst/>
                <a:latin typeface="Calibri" panose="020F0502020204030204" pitchFamily="34" charset="0"/>
              </a:rPr>
              <a:t>mest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väsentliga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delarna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ur</a:t>
            </a:r>
            <a:r>
              <a:rPr lang="en-GB" sz="1800" b="0" i="0" u="none" strike="noStrike" dirty="0">
                <a:solidFill>
                  <a:srgbClr val="000000"/>
                </a:solidFill>
                <a:effectLst/>
                <a:latin typeface="Calibri" panose="020F0502020204030204" pitchFamily="34" charset="0"/>
              </a:rPr>
              <a:t> de data man </a:t>
            </a:r>
            <a:r>
              <a:rPr lang="en-GB" sz="1800" b="0" i="0" u="none" strike="noStrike" dirty="0" err="1">
                <a:solidFill>
                  <a:srgbClr val="000000"/>
                </a:solidFill>
                <a:effectLst/>
                <a:latin typeface="Calibri" panose="020F0502020204030204" pitchFamily="34" charset="0"/>
              </a:rPr>
              <a:t>matar</a:t>
            </a:r>
            <a:r>
              <a:rPr lang="en-GB" sz="1800" b="0" i="0" u="none" strike="noStrike" dirty="0">
                <a:solidFill>
                  <a:srgbClr val="000000"/>
                </a:solidFill>
                <a:effectLst/>
                <a:latin typeface="Calibri" panose="020F0502020204030204" pitchFamily="34" charset="0"/>
              </a:rPr>
              <a:t> in, för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sätt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hitta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samband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mönster</a:t>
            </a:r>
            <a:r>
              <a:rPr lang="en-GB" sz="1800" b="0" i="0" u="none" strike="noStrike" dirty="0">
                <a:solidFill>
                  <a:srgbClr val="000000"/>
                </a:solidFill>
                <a:effectLst/>
                <a:latin typeface="Calibri" panose="020F0502020204030204" pitchFamily="34" charset="0"/>
              </a:rPr>
              <a:t>. En </a:t>
            </a:r>
            <a:r>
              <a:rPr lang="en-GB" sz="1800" b="0" i="0" u="none" strike="noStrike" dirty="0" err="1">
                <a:solidFill>
                  <a:srgbClr val="000000"/>
                </a:solidFill>
                <a:effectLst/>
                <a:latin typeface="Calibri" panose="020F0502020204030204" pitchFamily="34" charset="0"/>
              </a:rPr>
              <a:t>modell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tränas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kattbilder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lär</a:t>
            </a:r>
            <a:r>
              <a:rPr lang="en-GB" sz="1800" b="0" i="0" u="none" strike="noStrike" dirty="0">
                <a:solidFill>
                  <a:srgbClr val="000000"/>
                </a:solidFill>
                <a:effectLst/>
                <a:latin typeface="Calibri" panose="020F0502020204030204" pitchFamily="34" charset="0"/>
              </a:rPr>
              <a:t> sig </a:t>
            </a:r>
            <a:r>
              <a:rPr lang="en-GB" sz="1800" b="0" i="0" u="none" strike="noStrike" dirty="0" err="1">
                <a:solidFill>
                  <a:srgbClr val="000000"/>
                </a:solidFill>
                <a:effectLst/>
                <a:latin typeface="Calibri" panose="020F0502020204030204" pitchFamily="34" charset="0"/>
              </a:rPr>
              <a:t>vilka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egenskaper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representativa</a:t>
            </a:r>
            <a:r>
              <a:rPr lang="en-GB" sz="1800" b="0" i="0" u="none" strike="noStrike" dirty="0">
                <a:solidFill>
                  <a:srgbClr val="000000"/>
                </a:solidFill>
                <a:effectLst/>
                <a:latin typeface="Calibri" panose="020F0502020204030204" pitchFamily="34" charset="0"/>
              </a:rPr>
              <a:t> för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a:t>
            </a:r>
            <a:r>
              <a:rPr lang="en-GB" sz="1800" b="0" i="0" u="none" strike="noStrike" dirty="0">
                <a:solidFill>
                  <a:srgbClr val="000000"/>
                </a:solidFill>
                <a:effectLst/>
                <a:latin typeface="Calibri" panose="020F0502020204030204" pitchFamily="34" charset="0"/>
              </a:rPr>
              <a:t>.</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7. Om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använder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tydliga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kattbilder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endast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vita </a:t>
            </a:r>
            <a:r>
              <a:rPr lang="en-GB" sz="1800" b="0" i="0" u="none" strike="noStrike" dirty="0" err="1">
                <a:solidFill>
                  <a:srgbClr val="000000"/>
                </a:solidFill>
                <a:effectLst/>
                <a:latin typeface="Calibri" panose="020F0502020204030204" pitchFamily="34" charset="0"/>
              </a:rPr>
              <a:t>katter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kommer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kunna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plocka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egenskaper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lika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hög</a:t>
            </a:r>
            <a:r>
              <a:rPr lang="en-GB" sz="1800" b="0" i="0" u="none" strike="noStrike" dirty="0">
                <a:solidFill>
                  <a:srgbClr val="000000"/>
                </a:solidFill>
                <a:effectLst/>
                <a:latin typeface="Calibri" panose="020F0502020204030204" pitchFamily="34" charset="0"/>
              </a:rPr>
              <a:t> grad,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kommer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inte</a:t>
            </a:r>
            <a:r>
              <a:rPr lang="en-GB" sz="1800" b="0" i="0" u="none" strike="noStrike" dirty="0">
                <a:solidFill>
                  <a:srgbClr val="000000"/>
                </a:solidFill>
                <a:effectLst/>
                <a:latin typeface="Calibri" panose="020F0502020204030204" pitchFamily="34" charset="0"/>
              </a:rPr>
              <a:t> heller </a:t>
            </a:r>
            <a:r>
              <a:rPr lang="en-GB" sz="1800" b="0" i="0" u="none" strike="noStrike" dirty="0" err="1">
                <a:solidFill>
                  <a:srgbClr val="000000"/>
                </a:solidFill>
                <a:effectLst/>
                <a:latin typeface="Calibri" panose="020F0502020204030204" pitchFamily="34" charset="0"/>
              </a:rPr>
              <a:t>modellen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fungera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lika</a:t>
            </a:r>
            <a:r>
              <a:rPr lang="en-GB" sz="1800" b="0" i="0" u="none" strike="noStrike" dirty="0">
                <a:solidFill>
                  <a:srgbClr val="000000"/>
                </a:solidFill>
                <a:effectLst/>
                <a:latin typeface="Calibri" panose="020F0502020204030204" pitchFamily="34" charset="0"/>
              </a:rPr>
              <a:t> bra.</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r>
              <a:rPr lang="en-GB" sz="1800" b="0" i="0" u="none" strike="noStrike" dirty="0">
                <a:solidFill>
                  <a:srgbClr val="000000"/>
                </a:solidFill>
                <a:effectLst/>
                <a:latin typeface="Calibri" panose="020F0502020204030204" pitchFamily="34" charset="0"/>
              </a:rPr>
              <a:t>8. </a:t>
            </a:r>
            <a:r>
              <a:rPr lang="en-GB" sz="1800" b="0" i="0" u="none" strike="noStrike" dirty="0" err="1">
                <a:solidFill>
                  <a:srgbClr val="000000"/>
                </a:solidFill>
                <a:effectLst/>
                <a:latin typeface="Calibri" panose="020F0502020204030204" pitchFamily="34" charset="0"/>
              </a:rPr>
              <a:t>Maskininlärda</a:t>
            </a:r>
            <a:r>
              <a:rPr lang="en-GB" sz="1800" b="0" i="0" u="none" strike="noStrike" dirty="0">
                <a:solidFill>
                  <a:srgbClr val="000000"/>
                </a:solidFill>
                <a:effectLst/>
                <a:latin typeface="Calibri" panose="020F0502020204030204" pitchFamily="34" charset="0"/>
              </a:rPr>
              <a:t> system </a:t>
            </a:r>
            <a:r>
              <a:rPr lang="en-GB" sz="1800" b="0" i="0" u="none" strike="noStrike" dirty="0" err="1">
                <a:solidFill>
                  <a:srgbClr val="000000"/>
                </a:solidFill>
                <a:effectLst/>
                <a:latin typeface="Calibri" panose="020F0502020204030204" pitchFamily="34" charset="0"/>
              </a:rPr>
              <a:t>tränas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genom</a:t>
            </a:r>
            <a:r>
              <a:rPr lang="en-GB" sz="1800" b="0" i="0" u="none" strike="noStrike" dirty="0">
                <a:solidFill>
                  <a:srgbClr val="000000"/>
                </a:solidFill>
                <a:effectLst/>
                <a:latin typeface="Calibri" panose="020F0502020204030204" pitchFamily="34" charset="0"/>
              </a:rPr>
              <a:t> data de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tolka</a:t>
            </a:r>
            <a:r>
              <a:rPr lang="en-GB" sz="1800" b="0" i="0" u="none" strike="noStrike" dirty="0">
                <a:solidFill>
                  <a:srgbClr val="000000"/>
                </a:solidFill>
                <a:effectLst/>
                <a:latin typeface="Calibri" panose="020F0502020204030204" pitchFamily="34" charset="0"/>
              </a:rPr>
              <a:t>. Bilder </a:t>
            </a:r>
            <a:r>
              <a:rPr lang="en-GB" sz="1800" b="0" i="0" u="none" strike="noStrike" dirty="0" err="1">
                <a:solidFill>
                  <a:srgbClr val="000000"/>
                </a:solidFill>
                <a:effectLst/>
                <a:latin typeface="Calibri" panose="020F0502020204030204" pitchFamily="34" charset="0"/>
              </a:rPr>
              <a:t>görs</a:t>
            </a:r>
            <a:r>
              <a:rPr lang="en-GB" sz="1800" b="0" i="0" u="none" strike="noStrike" dirty="0">
                <a:solidFill>
                  <a:srgbClr val="000000"/>
                </a:solidFill>
                <a:effectLst/>
                <a:latin typeface="Calibri" panose="020F0502020204030204" pitchFamily="34" charset="0"/>
              </a:rPr>
              <a:t> till </a:t>
            </a:r>
            <a:r>
              <a:rPr lang="en-GB" sz="1800" b="0" i="0" u="none" strike="noStrike" dirty="0" err="1">
                <a:solidFill>
                  <a:srgbClr val="000000"/>
                </a:solidFill>
                <a:effectLst/>
                <a:latin typeface="Calibri" panose="020F0502020204030204" pitchFamily="34" charset="0"/>
              </a:rPr>
              <a:t>exempel</a:t>
            </a:r>
            <a:r>
              <a:rPr lang="en-GB" sz="1800" b="0" i="0" u="none" strike="noStrike" dirty="0">
                <a:solidFill>
                  <a:srgbClr val="000000"/>
                </a:solidFill>
                <a:effectLst/>
                <a:latin typeface="Calibri" panose="020F0502020204030204" pitchFamily="34" charset="0"/>
              </a:rPr>
              <a:t> om till </a:t>
            </a:r>
            <a:r>
              <a:rPr lang="en-GB" sz="1800" b="0" i="0" u="none" strike="noStrike" dirty="0" err="1">
                <a:solidFill>
                  <a:srgbClr val="000000"/>
                </a:solidFill>
                <a:effectLst/>
                <a:latin typeface="Calibri" panose="020F0502020204030204" pitchFamily="34" charset="0"/>
              </a:rPr>
              <a:t>sifferdata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utgående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från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bildens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pixlar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bildpunkter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Modellerna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varken</a:t>
            </a:r>
            <a:r>
              <a:rPr lang="en-GB" sz="1800" b="0" i="0" u="none" strike="noStrike" dirty="0">
                <a:solidFill>
                  <a:srgbClr val="000000"/>
                </a:solidFill>
                <a:effectLst/>
                <a:latin typeface="Calibri" panose="020F0502020204030204" pitchFamily="34" charset="0"/>
              </a:rPr>
              <a:t> "ser"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förstår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så</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som</a:t>
            </a:r>
            <a:r>
              <a:rPr lang="en-GB" sz="1800" b="0" i="0" u="none" strike="noStrike" dirty="0">
                <a:solidFill>
                  <a:srgbClr val="000000"/>
                </a:solidFill>
                <a:effectLst/>
                <a:latin typeface="Calibri" panose="020F0502020204030204" pitchFamily="34" charset="0"/>
              </a:rPr>
              <a:t> vi </a:t>
            </a:r>
            <a:r>
              <a:rPr lang="en-GB" sz="1800" b="0" i="0" u="none" strike="noStrike" dirty="0" err="1">
                <a:solidFill>
                  <a:srgbClr val="000000"/>
                </a:solidFill>
                <a:effectLst/>
                <a:latin typeface="Calibri" panose="020F0502020204030204" pitchFamily="34" charset="0"/>
              </a:rPr>
              <a:t>gör</a:t>
            </a:r>
            <a:r>
              <a:rPr lang="en-GB" sz="1800" b="0" i="0" u="none" strike="noStrike" dirty="0">
                <a:solidFill>
                  <a:srgbClr val="000000"/>
                </a:solidFill>
                <a:effectLst/>
                <a:latin typeface="Calibri" panose="020F0502020204030204" pitchFamily="34" charset="0"/>
              </a:rPr>
              <a:t>. </a:t>
            </a:r>
            <a:endParaRPr lang="en-GB" sz="2800" b="0" i="0" u="none" strike="noStrike" dirty="0">
              <a:solidFill>
                <a:srgbClr val="000000"/>
              </a:solidFill>
              <a:effectLst/>
            </a:endParaRPr>
          </a:p>
          <a:p>
            <a:pPr algn="l" rtl="0"/>
            <a:br>
              <a:rPr lang="en-GB" sz="2800" b="0" i="0" u="none" strike="noStrike" dirty="0">
                <a:solidFill>
                  <a:srgbClr val="000000"/>
                </a:solidFill>
                <a:effectLst/>
              </a:rPr>
            </a:br>
            <a:r>
              <a:rPr lang="en-GB" sz="1800" b="0" i="0" u="none" strike="noStrike" dirty="0" err="1">
                <a:solidFill>
                  <a:srgbClr val="000000"/>
                </a:solidFill>
                <a:effectLst/>
                <a:latin typeface="Calibri" panose="020F0502020204030204" pitchFamily="34" charset="0"/>
              </a:rPr>
              <a:t>Förslag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på</a:t>
            </a:r>
            <a:r>
              <a:rPr lang="en-GB" sz="1800" b="0" i="0" u="none" strike="noStrike" dirty="0">
                <a:solidFill>
                  <a:srgbClr val="000000"/>
                </a:solidFill>
                <a:effectLst/>
                <a:latin typeface="Calibri" panose="020F0502020204030204" pitchFamily="34" charset="0"/>
              </a:rPr>
              <a:t> extra </a:t>
            </a:r>
            <a:r>
              <a:rPr lang="en-GB" sz="1800" b="0" i="0" u="none" strike="noStrike" dirty="0" err="1">
                <a:solidFill>
                  <a:srgbClr val="000000"/>
                </a:solidFill>
                <a:effectLst/>
                <a:latin typeface="Calibri" panose="020F0502020204030204" pitchFamily="34" charset="0"/>
              </a:rPr>
              <a:t>aktivitet</a:t>
            </a:r>
            <a:r>
              <a:rPr lang="en-GB" sz="1800" b="0" i="0" u="none" strike="noStrike" dirty="0">
                <a:solidFill>
                  <a:srgbClr val="000000"/>
                </a:solidFill>
                <a:effectLst/>
                <a:latin typeface="Calibri" panose="020F0502020204030204" pitchFamily="34" charset="0"/>
              </a:rPr>
              <a:t>: </a:t>
            </a:r>
            <a:r>
              <a:rPr lang="en-GB" sz="1800" b="0" i="0" u="sng" strike="noStrike" dirty="0">
                <a:solidFill>
                  <a:srgbClr val="0000FF"/>
                </a:solidFill>
                <a:effectLst/>
                <a:latin typeface="Calibri" panose="020F0502020204030204" pitchFamily="34" charset="0"/>
                <a:hlinkClick r:id="rId3"/>
              </a:rPr>
              <a:t>https://quickdraw.withgoogle.com/</a:t>
            </a:r>
            <a:endParaRPr lang="en-GB" sz="2800" b="0" i="0" u="none" strike="noStrike" dirty="0">
              <a:solidFill>
                <a:srgbClr val="000000"/>
              </a:solidFill>
              <a:effectLst/>
            </a:endParaRPr>
          </a:p>
          <a:p>
            <a:br>
              <a:rPr lang="en-GB" sz="2800" b="0" i="0" u="none" strike="noStrike" dirty="0">
                <a:solidFill>
                  <a:srgbClr val="000000"/>
                </a:solidFill>
                <a:effectLst/>
              </a:rPr>
            </a:br>
            <a:br>
              <a:rPr lang="en-GB" sz="2800" b="0" i="0" u="none" strike="noStrike" dirty="0">
                <a:solidFill>
                  <a:srgbClr val="000000"/>
                </a:solidFill>
                <a:effectLst/>
              </a:rPr>
            </a:br>
            <a:br>
              <a:rPr lang="en-GB" sz="2800" b="0" i="0" u="none" strike="noStrike" dirty="0">
                <a:solidFill>
                  <a:srgbClr val="000000"/>
                </a:solidFill>
                <a:effectLst/>
              </a:rPr>
            </a:br>
            <a:endParaRPr lang="sv-FI"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3890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Målsättning</a:t>
            </a:r>
            <a:r>
              <a:rPr lang="en-US" dirty="0"/>
              <a:t>: </a:t>
            </a:r>
            <a:r>
              <a:rPr lang="en-US" dirty="0" err="1"/>
              <a:t>Sammanfatta</a:t>
            </a:r>
            <a:r>
              <a:rPr lang="en-US" dirty="0"/>
              <a:t> </a:t>
            </a:r>
            <a:r>
              <a:rPr lang="en-US" dirty="0" err="1"/>
              <a:t>hur</a:t>
            </a:r>
            <a:r>
              <a:rPr lang="en-US" dirty="0"/>
              <a:t> </a:t>
            </a:r>
            <a:r>
              <a:rPr lang="en-US" dirty="0" err="1"/>
              <a:t>begreppen</a:t>
            </a:r>
            <a:r>
              <a:rPr lang="en-US" dirty="0"/>
              <a:t> data </a:t>
            </a:r>
            <a:r>
              <a:rPr lang="en-US" dirty="0" err="1"/>
              <a:t>och</a:t>
            </a:r>
            <a:r>
              <a:rPr lang="en-US" dirty="0"/>
              <a:t> </a:t>
            </a:r>
            <a:r>
              <a:rPr lang="en-US" dirty="0" err="1"/>
              <a:t>modell</a:t>
            </a:r>
            <a:r>
              <a:rPr lang="en-US" dirty="0"/>
              <a:t> </a:t>
            </a:r>
            <a:r>
              <a:rPr lang="en-US" dirty="0" err="1"/>
              <a:t>hänger</a:t>
            </a:r>
            <a:r>
              <a:rPr lang="en-US" dirty="0"/>
              <a:t> </a:t>
            </a:r>
            <a:r>
              <a:rPr lang="en-US" dirty="0" err="1"/>
              <a:t>ihop</a:t>
            </a:r>
            <a:r>
              <a:rPr lang="en-US" dirty="0"/>
              <a:t>. </a:t>
            </a:r>
          </a:p>
          <a:p>
            <a:endParaRPr lang="en-US" dirty="0"/>
          </a:p>
          <a:p>
            <a:r>
              <a:rPr lang="en-US" dirty="0"/>
              <a:t>Vi </a:t>
            </a:r>
            <a:r>
              <a:rPr lang="en-US" dirty="0" err="1"/>
              <a:t>kan</a:t>
            </a:r>
            <a:r>
              <a:rPr lang="en-US" dirty="0"/>
              <a:t> </a:t>
            </a:r>
            <a:r>
              <a:rPr lang="en-US" dirty="0" err="1"/>
              <a:t>jämföra</a:t>
            </a:r>
            <a:r>
              <a:rPr lang="en-US" dirty="0"/>
              <a:t> </a:t>
            </a:r>
            <a:r>
              <a:rPr lang="en-US" dirty="0" err="1"/>
              <a:t>detta</a:t>
            </a:r>
            <a:r>
              <a:rPr lang="en-US" dirty="0"/>
              <a:t> med </a:t>
            </a:r>
            <a:r>
              <a:rPr lang="en-US" dirty="0" err="1"/>
              <a:t>hur</a:t>
            </a:r>
            <a:r>
              <a:rPr lang="en-US" dirty="0"/>
              <a:t> vi </a:t>
            </a:r>
            <a:r>
              <a:rPr lang="en-US" dirty="0" err="1"/>
              <a:t>lärde</a:t>
            </a:r>
            <a:r>
              <a:rPr lang="en-US" dirty="0"/>
              <a:t> </a:t>
            </a:r>
            <a:r>
              <a:rPr lang="en-US" dirty="0" err="1"/>
              <a:t>oss</a:t>
            </a:r>
            <a:r>
              <a:rPr lang="en-US" dirty="0"/>
              <a:t> </a:t>
            </a:r>
            <a:r>
              <a:rPr lang="en-US" dirty="0" err="1"/>
              <a:t>som</a:t>
            </a:r>
            <a:r>
              <a:rPr lang="en-US" dirty="0"/>
              <a:t> barn. </a:t>
            </a:r>
            <a:r>
              <a:rPr lang="en-US" dirty="0" err="1"/>
              <a:t>Då</a:t>
            </a:r>
            <a:r>
              <a:rPr lang="en-US" dirty="0"/>
              <a:t> </a:t>
            </a:r>
            <a:r>
              <a:rPr lang="en-US" dirty="0" err="1"/>
              <a:t>gick</a:t>
            </a:r>
            <a:r>
              <a:rPr lang="en-US" dirty="0"/>
              <a:t> </a:t>
            </a:r>
            <a:r>
              <a:rPr lang="en-US" dirty="0" err="1"/>
              <a:t>alla</a:t>
            </a:r>
            <a:r>
              <a:rPr lang="en-US" dirty="0"/>
              <a:t> </a:t>
            </a:r>
            <a:r>
              <a:rPr lang="en-US" dirty="0" err="1"/>
              <a:t>omkring</a:t>
            </a:r>
            <a:r>
              <a:rPr lang="en-US" dirty="0"/>
              <a:t> </a:t>
            </a:r>
            <a:r>
              <a:rPr lang="en-US" dirty="0" err="1"/>
              <a:t>och</a:t>
            </a:r>
            <a:r>
              <a:rPr lang="en-US" dirty="0"/>
              <a:t> </a:t>
            </a:r>
            <a:r>
              <a:rPr lang="en-US" dirty="0" err="1"/>
              <a:t>pekade</a:t>
            </a:r>
            <a:r>
              <a:rPr lang="en-US" dirty="0"/>
              <a:t> </a:t>
            </a:r>
            <a:r>
              <a:rPr lang="en-US" dirty="0" err="1"/>
              <a:t>på</a:t>
            </a:r>
            <a:r>
              <a:rPr lang="en-US" dirty="0"/>
              <a:t> saker </a:t>
            </a:r>
            <a:r>
              <a:rPr lang="en-US" dirty="0" err="1"/>
              <a:t>och</a:t>
            </a:r>
            <a:r>
              <a:rPr lang="en-US" dirty="0"/>
              <a:t> </a:t>
            </a:r>
            <a:r>
              <a:rPr lang="en-US" dirty="0" err="1"/>
              <a:t>berättade</a:t>
            </a:r>
            <a:r>
              <a:rPr lang="en-US" dirty="0"/>
              <a:t> </a:t>
            </a:r>
            <a:r>
              <a:rPr lang="en-US" dirty="0" err="1"/>
              <a:t>vad</a:t>
            </a:r>
            <a:r>
              <a:rPr lang="en-US" dirty="0"/>
              <a:t> det var (</a:t>
            </a:r>
            <a:r>
              <a:rPr lang="en-US" dirty="0" err="1"/>
              <a:t>t.ex</a:t>
            </a:r>
            <a:r>
              <a:rPr lang="en-US" dirty="0"/>
              <a:t>. </a:t>
            </a:r>
            <a:r>
              <a:rPr lang="en-US" dirty="0" err="1"/>
              <a:t>lampa</a:t>
            </a:r>
            <a:r>
              <a:rPr lang="en-US" dirty="0"/>
              <a:t>). </a:t>
            </a:r>
            <a:r>
              <a:rPr lang="en-US" dirty="0" err="1"/>
              <a:t>Så</a:t>
            </a:r>
            <a:r>
              <a:rPr lang="en-US" dirty="0"/>
              <a:t> </a:t>
            </a:r>
            <a:r>
              <a:rPr lang="en-US" dirty="0" err="1"/>
              <a:t>småningom</a:t>
            </a:r>
            <a:r>
              <a:rPr lang="en-US" dirty="0"/>
              <a:t> </a:t>
            </a:r>
            <a:r>
              <a:rPr lang="en-US" dirty="0" err="1"/>
              <a:t>lärde</a:t>
            </a:r>
            <a:r>
              <a:rPr lang="en-US" dirty="0"/>
              <a:t> vi </a:t>
            </a:r>
            <a:r>
              <a:rPr lang="en-US" dirty="0" err="1"/>
              <a:t>oss</a:t>
            </a:r>
            <a:r>
              <a:rPr lang="en-US" dirty="0"/>
              <a:t> </a:t>
            </a:r>
            <a:r>
              <a:rPr lang="en-US" dirty="0" err="1"/>
              <a:t>koppla</a:t>
            </a:r>
            <a:r>
              <a:rPr lang="en-US" dirty="0"/>
              <a:t> </a:t>
            </a:r>
            <a:r>
              <a:rPr lang="en-US" dirty="0" err="1"/>
              <a:t>ihop</a:t>
            </a:r>
            <a:r>
              <a:rPr lang="en-US" dirty="0"/>
              <a:t> </a:t>
            </a:r>
            <a:r>
              <a:rPr lang="en-US" dirty="0" err="1"/>
              <a:t>vissa</a:t>
            </a:r>
            <a:r>
              <a:rPr lang="en-US" dirty="0"/>
              <a:t> </a:t>
            </a:r>
            <a:r>
              <a:rPr lang="en-US" dirty="0" err="1"/>
              <a:t>egenskaper</a:t>
            </a:r>
            <a:r>
              <a:rPr lang="en-US" dirty="0"/>
              <a:t> hos det </a:t>
            </a:r>
            <a:r>
              <a:rPr lang="en-US" dirty="0" err="1"/>
              <a:t>som</a:t>
            </a:r>
            <a:r>
              <a:rPr lang="en-US" dirty="0"/>
              <a:t> </a:t>
            </a:r>
            <a:r>
              <a:rPr lang="en-US" dirty="0" err="1"/>
              <a:t>personerna</a:t>
            </a:r>
            <a:r>
              <a:rPr lang="en-US" dirty="0"/>
              <a:t> </a:t>
            </a:r>
            <a:r>
              <a:rPr lang="en-US" dirty="0" err="1"/>
              <a:t>pekade</a:t>
            </a:r>
            <a:r>
              <a:rPr lang="en-US" dirty="0"/>
              <a:t> </a:t>
            </a:r>
            <a:r>
              <a:rPr lang="en-US" dirty="0" err="1"/>
              <a:t>på</a:t>
            </a:r>
            <a:r>
              <a:rPr lang="en-US" dirty="0"/>
              <a:t> </a:t>
            </a:r>
            <a:r>
              <a:rPr lang="en-US" dirty="0" err="1"/>
              <a:t>då</a:t>
            </a:r>
            <a:r>
              <a:rPr lang="en-US" dirty="0"/>
              <a:t> de </a:t>
            </a:r>
            <a:r>
              <a:rPr lang="en-US" dirty="0" err="1"/>
              <a:t>sade</a:t>
            </a:r>
            <a:r>
              <a:rPr lang="en-US" dirty="0"/>
              <a:t> "</a:t>
            </a:r>
            <a:r>
              <a:rPr lang="en-US" dirty="0" err="1"/>
              <a:t>lampa</a:t>
            </a:r>
            <a:r>
              <a:rPr lang="en-US" dirty="0"/>
              <a:t>" till just "</a:t>
            </a:r>
            <a:r>
              <a:rPr lang="en-US" dirty="0" err="1"/>
              <a:t>lampa</a:t>
            </a:r>
            <a:r>
              <a:rPr lang="en-US" dirty="0"/>
              <a:t>", </a:t>
            </a:r>
            <a:r>
              <a:rPr lang="en-US" dirty="0" err="1"/>
              <a:t>vilket</a:t>
            </a:r>
            <a:r>
              <a:rPr lang="en-US" dirty="0"/>
              <a:t> till slut </a:t>
            </a:r>
            <a:r>
              <a:rPr lang="en-US" dirty="0" err="1"/>
              <a:t>gjorde</a:t>
            </a:r>
            <a:r>
              <a:rPr lang="en-US" dirty="0"/>
              <a:t> </a:t>
            </a:r>
            <a:r>
              <a:rPr lang="en-US" dirty="0" err="1"/>
              <a:t>att</a:t>
            </a:r>
            <a:r>
              <a:rPr lang="en-US" dirty="0"/>
              <a:t> vi </a:t>
            </a:r>
            <a:r>
              <a:rPr lang="en-US" dirty="0" err="1"/>
              <a:t>också</a:t>
            </a:r>
            <a:r>
              <a:rPr lang="en-US" dirty="0"/>
              <a:t> </a:t>
            </a:r>
            <a:r>
              <a:rPr lang="en-US" dirty="0" err="1"/>
              <a:t>kunde</a:t>
            </a:r>
            <a:r>
              <a:rPr lang="en-US" dirty="0"/>
              <a:t> </a:t>
            </a:r>
            <a:r>
              <a:rPr lang="en-US" dirty="0" err="1"/>
              <a:t>känna</a:t>
            </a:r>
            <a:r>
              <a:rPr lang="en-US" dirty="0"/>
              <a:t> </a:t>
            </a:r>
            <a:r>
              <a:rPr lang="en-US" dirty="0" err="1"/>
              <a:t>igen</a:t>
            </a:r>
            <a:r>
              <a:rPr lang="en-US" dirty="0"/>
              <a:t> </a:t>
            </a:r>
            <a:r>
              <a:rPr lang="en-US" dirty="0" err="1"/>
              <a:t>lampor</a:t>
            </a:r>
            <a:r>
              <a:rPr lang="en-US" dirty="0"/>
              <a:t> vi </a:t>
            </a:r>
            <a:r>
              <a:rPr lang="en-US" dirty="0" err="1"/>
              <a:t>aldrig</a:t>
            </a:r>
            <a:r>
              <a:rPr lang="en-US" dirty="0"/>
              <a:t> sett </a:t>
            </a:r>
            <a:r>
              <a:rPr lang="en-US" dirty="0" err="1"/>
              <a:t>tidigare</a:t>
            </a:r>
            <a:r>
              <a:rPr lang="en-US" dirty="0"/>
              <a:t> </a:t>
            </a:r>
            <a:r>
              <a:rPr lang="en-US" dirty="0" err="1"/>
              <a:t>som</a:t>
            </a:r>
            <a:r>
              <a:rPr lang="en-US" dirty="0"/>
              <a:t> just </a:t>
            </a:r>
            <a:r>
              <a:rPr lang="en-US" dirty="0" err="1"/>
              <a:t>lampor</a:t>
            </a:r>
            <a:r>
              <a:rPr lang="en-US" dirty="0"/>
              <a:t>. </a:t>
            </a:r>
            <a:endParaRPr lang="en-US">
              <a:ea typeface="Calibri"/>
              <a:cs typeface="Calibri"/>
            </a:endParaRPr>
          </a:p>
          <a:p>
            <a:endParaRPr lang="en-US" dirty="0">
              <a:ea typeface="Calibri"/>
              <a:cs typeface="Calibri"/>
            </a:endParaRPr>
          </a:p>
          <a:p>
            <a:r>
              <a:rPr lang="en-US" err="1"/>
              <a:t>Ungefär</a:t>
            </a:r>
            <a:r>
              <a:rPr lang="en-US" dirty="0"/>
              <a:t> </a:t>
            </a:r>
            <a:r>
              <a:rPr lang="en-US" err="1"/>
              <a:t>så</a:t>
            </a:r>
            <a:r>
              <a:rPr lang="en-US" dirty="0"/>
              <a:t> </a:t>
            </a:r>
            <a:r>
              <a:rPr lang="en-US" err="1"/>
              <a:t>fungerar</a:t>
            </a:r>
            <a:r>
              <a:rPr lang="en-US" dirty="0"/>
              <a:t> </a:t>
            </a:r>
            <a:r>
              <a:rPr lang="en-US" err="1"/>
              <a:t>även</a:t>
            </a:r>
            <a:r>
              <a:rPr lang="en-US" dirty="0"/>
              <a:t> </a:t>
            </a:r>
            <a:r>
              <a:rPr lang="en-US" err="1"/>
              <a:t>maskininlärning</a:t>
            </a:r>
            <a:r>
              <a:rPr lang="en-US" dirty="0"/>
              <a:t>. </a:t>
            </a:r>
          </a:p>
          <a:p>
            <a:pPr marL="171450" indent="-171450">
              <a:buFont typeface="Calibri"/>
              <a:buChar char="-"/>
            </a:pPr>
            <a:r>
              <a:rPr lang="en-US" dirty="0" err="1"/>
              <a:t>Stäng</a:t>
            </a:r>
            <a:r>
              <a:rPr lang="en-US" dirty="0"/>
              <a:t> </a:t>
            </a:r>
            <a:r>
              <a:rPr lang="en-US" dirty="0" err="1"/>
              <a:t>ögonen</a:t>
            </a:r>
            <a:r>
              <a:rPr lang="en-US" dirty="0"/>
              <a:t> </a:t>
            </a:r>
            <a:r>
              <a:rPr lang="en-US" dirty="0" err="1"/>
              <a:t>och</a:t>
            </a:r>
            <a:r>
              <a:rPr lang="en-US" dirty="0"/>
              <a:t> </a:t>
            </a:r>
            <a:r>
              <a:rPr lang="en-US" dirty="0" err="1"/>
              <a:t>tänk</a:t>
            </a:r>
            <a:r>
              <a:rPr lang="en-US" dirty="0"/>
              <a:t> </a:t>
            </a:r>
            <a:r>
              <a:rPr lang="en-US" dirty="0" err="1"/>
              <a:t>på</a:t>
            </a:r>
            <a:r>
              <a:rPr lang="en-US" dirty="0"/>
              <a:t> </a:t>
            </a:r>
            <a:r>
              <a:rPr lang="en-US" dirty="0" err="1"/>
              <a:t>en</a:t>
            </a:r>
            <a:r>
              <a:rPr lang="en-US" dirty="0"/>
              <a:t> </a:t>
            </a:r>
            <a:r>
              <a:rPr lang="en-US" dirty="0" err="1"/>
              <a:t>katt</a:t>
            </a:r>
            <a:r>
              <a:rPr lang="en-US" dirty="0"/>
              <a:t> – </a:t>
            </a:r>
            <a:r>
              <a:rPr lang="en-US" dirty="0" err="1"/>
              <a:t>vad</a:t>
            </a:r>
            <a:r>
              <a:rPr lang="en-US" dirty="0"/>
              <a:t> </a:t>
            </a:r>
            <a:r>
              <a:rPr lang="en-US" dirty="0" err="1"/>
              <a:t>fokuserar</a:t>
            </a:r>
            <a:r>
              <a:rPr lang="en-US" dirty="0"/>
              <a:t> </a:t>
            </a:r>
            <a:r>
              <a:rPr lang="en-US" dirty="0" err="1"/>
              <a:t>ni</a:t>
            </a:r>
            <a:r>
              <a:rPr lang="en-US" dirty="0"/>
              <a:t> </a:t>
            </a:r>
            <a:r>
              <a:rPr lang="en-US" dirty="0" err="1"/>
              <a:t>på</a:t>
            </a:r>
            <a:r>
              <a:rPr lang="en-US" dirty="0"/>
              <a:t>? Det </a:t>
            </a:r>
            <a:r>
              <a:rPr lang="en-US" dirty="0" err="1"/>
              <a:t>är</a:t>
            </a:r>
            <a:r>
              <a:rPr lang="en-US" dirty="0"/>
              <a:t> er </a:t>
            </a:r>
            <a:r>
              <a:rPr lang="en-US" dirty="0" err="1"/>
              <a:t>modell</a:t>
            </a:r>
            <a:r>
              <a:rPr lang="en-US" dirty="0"/>
              <a:t> av </a:t>
            </a:r>
            <a:r>
              <a:rPr lang="en-US" dirty="0" err="1"/>
              <a:t>en</a:t>
            </a:r>
            <a:r>
              <a:rPr lang="en-US" dirty="0"/>
              <a:t> </a:t>
            </a:r>
            <a:r>
              <a:rPr lang="en-US" dirty="0" err="1"/>
              <a:t>katt</a:t>
            </a:r>
            <a:r>
              <a:rPr lang="en-US" dirty="0"/>
              <a:t>. </a:t>
            </a:r>
          </a:p>
          <a:p>
            <a:pPr marL="171450" indent="-171450">
              <a:buFont typeface="Calibri"/>
              <a:buChar char="-"/>
            </a:pPr>
            <a:r>
              <a:rPr lang="en-US" err="1"/>
              <a:t>Modellen</a:t>
            </a:r>
            <a:r>
              <a:rPr lang="en-US" dirty="0"/>
              <a:t> </a:t>
            </a:r>
            <a:r>
              <a:rPr lang="en-US" err="1"/>
              <a:t>består</a:t>
            </a:r>
            <a:r>
              <a:rPr lang="en-US" dirty="0"/>
              <a:t> av </a:t>
            </a:r>
            <a:r>
              <a:rPr lang="en-US" err="1"/>
              <a:t>vissa</a:t>
            </a:r>
            <a:r>
              <a:rPr lang="en-US" dirty="0"/>
              <a:t> </a:t>
            </a:r>
            <a:r>
              <a:rPr lang="en-US" err="1"/>
              <a:t>delar</a:t>
            </a:r>
            <a:r>
              <a:rPr lang="en-US" dirty="0"/>
              <a:t>, </a:t>
            </a:r>
            <a:r>
              <a:rPr lang="en-US" err="1"/>
              <a:t>nos</a:t>
            </a:r>
            <a:r>
              <a:rPr lang="en-US" dirty="0"/>
              <a:t>, </a:t>
            </a:r>
            <a:r>
              <a:rPr lang="en-US" err="1"/>
              <a:t>öron</a:t>
            </a:r>
            <a:r>
              <a:rPr lang="en-US" dirty="0"/>
              <a:t>, </a:t>
            </a:r>
            <a:r>
              <a:rPr lang="en-US" err="1"/>
              <a:t>svans</a:t>
            </a:r>
            <a:r>
              <a:rPr lang="en-US" dirty="0"/>
              <a:t>, </a:t>
            </a:r>
            <a:r>
              <a:rPr lang="en-US" err="1"/>
              <a:t>dess</a:t>
            </a:r>
            <a:r>
              <a:rPr lang="en-US" dirty="0"/>
              <a:t> </a:t>
            </a:r>
            <a:r>
              <a:rPr lang="en-US" b="1" err="1"/>
              <a:t>egenskaper</a:t>
            </a:r>
            <a:r>
              <a:rPr lang="en-US"/>
              <a:t> (features).</a:t>
            </a:r>
            <a:endParaRPr lang="en-US" dirty="0"/>
          </a:p>
          <a:p>
            <a:pPr marL="171450" indent="-171450">
              <a:buFont typeface="Calibri"/>
              <a:buChar char="-"/>
            </a:pPr>
            <a:r>
              <a:rPr lang="en-US" dirty="0" err="1"/>
              <a:t>Modellen</a:t>
            </a:r>
            <a:r>
              <a:rPr lang="en-US" dirty="0"/>
              <a:t> </a:t>
            </a:r>
            <a:r>
              <a:rPr lang="en-US" dirty="0" err="1"/>
              <a:t>kan</a:t>
            </a:r>
            <a:r>
              <a:rPr lang="en-US" dirty="0"/>
              <a:t> </a:t>
            </a:r>
            <a:r>
              <a:rPr lang="en-US" dirty="0" err="1"/>
              <a:t>användas</a:t>
            </a:r>
            <a:r>
              <a:rPr lang="en-US" dirty="0"/>
              <a:t> för </a:t>
            </a:r>
            <a:r>
              <a:rPr lang="en-US" dirty="0" err="1"/>
              <a:t>att</a:t>
            </a:r>
            <a:r>
              <a:rPr lang="en-US" dirty="0"/>
              <a:t> </a:t>
            </a:r>
            <a:r>
              <a:rPr lang="en-US" dirty="0" err="1"/>
              <a:t>t.ex</a:t>
            </a:r>
            <a:r>
              <a:rPr lang="en-US" dirty="0"/>
              <a:t>. </a:t>
            </a:r>
            <a:r>
              <a:rPr lang="en-US" dirty="0" err="1"/>
              <a:t>känna</a:t>
            </a:r>
            <a:r>
              <a:rPr lang="en-US" dirty="0"/>
              <a:t> </a:t>
            </a:r>
            <a:r>
              <a:rPr lang="en-US" dirty="0" err="1"/>
              <a:t>igen</a:t>
            </a:r>
            <a:r>
              <a:rPr lang="en-US" dirty="0"/>
              <a:t> </a:t>
            </a:r>
            <a:r>
              <a:rPr lang="en-US" dirty="0" err="1"/>
              <a:t>helt</a:t>
            </a:r>
            <a:r>
              <a:rPr lang="en-US" dirty="0"/>
              <a:t> </a:t>
            </a:r>
            <a:r>
              <a:rPr lang="en-US" dirty="0" err="1"/>
              <a:t>nya</a:t>
            </a:r>
            <a:r>
              <a:rPr lang="en-US" dirty="0"/>
              <a:t> </a:t>
            </a:r>
            <a:r>
              <a:rPr lang="en-US" dirty="0" err="1"/>
              <a:t>katter</a:t>
            </a:r>
            <a:r>
              <a:rPr lang="en-US" dirty="0"/>
              <a:t>, </a:t>
            </a:r>
            <a:r>
              <a:rPr lang="en-US" dirty="0" err="1"/>
              <a:t>avgöra</a:t>
            </a:r>
            <a:r>
              <a:rPr lang="en-US" dirty="0"/>
              <a:t> om </a:t>
            </a:r>
            <a:r>
              <a:rPr lang="en-US" dirty="0" err="1"/>
              <a:t>en</a:t>
            </a:r>
            <a:r>
              <a:rPr lang="en-US" dirty="0"/>
              <a:t> </a:t>
            </a:r>
            <a:r>
              <a:rPr lang="en-US" dirty="0" err="1"/>
              <a:t>bild</a:t>
            </a:r>
            <a:r>
              <a:rPr lang="en-US" dirty="0"/>
              <a:t> </a:t>
            </a:r>
            <a:r>
              <a:rPr lang="en-US" dirty="0" err="1"/>
              <a:t>visar</a:t>
            </a:r>
            <a:r>
              <a:rPr lang="en-US" dirty="0"/>
              <a:t> </a:t>
            </a:r>
            <a:r>
              <a:rPr lang="en-US" dirty="0" err="1"/>
              <a:t>en</a:t>
            </a:r>
            <a:r>
              <a:rPr lang="en-US" dirty="0"/>
              <a:t> </a:t>
            </a:r>
            <a:r>
              <a:rPr lang="en-US" dirty="0" err="1"/>
              <a:t>katt</a:t>
            </a:r>
            <a:r>
              <a:rPr lang="en-US" dirty="0"/>
              <a:t>, </a:t>
            </a:r>
            <a:r>
              <a:rPr lang="en-US" dirty="0" err="1"/>
              <a:t>eller</a:t>
            </a:r>
            <a:r>
              <a:rPr lang="en-US" dirty="0"/>
              <a:t> </a:t>
            </a:r>
            <a:r>
              <a:rPr lang="en-US" dirty="0" err="1"/>
              <a:t>rita</a:t>
            </a:r>
            <a:r>
              <a:rPr lang="en-US" dirty="0"/>
              <a:t> </a:t>
            </a:r>
            <a:r>
              <a:rPr lang="en-US" dirty="0" err="1"/>
              <a:t>nya</a:t>
            </a:r>
            <a:r>
              <a:rPr lang="en-US" dirty="0"/>
              <a:t> </a:t>
            </a:r>
            <a:r>
              <a:rPr lang="en-US" dirty="0" err="1"/>
              <a:t>katter</a:t>
            </a:r>
            <a:r>
              <a:rPr lang="en-US" dirty="0"/>
              <a:t>.</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1A298-4440-6098-9E08-A0DC63E1329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0976D0-A598-3034-5A13-F4BA226C8EB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04C419F-86AC-1D39-AEE5-2176BE9B59E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C369649-53FC-9F6D-B4E7-7A2BD04E233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747C366-030B-1C5F-4751-8703018F60E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sv-FI" dirty="0"/>
              <a:t>Målsättning: Förklara hur bilder representeras av sifferdata. Kan ses som överkurs. </a:t>
            </a:r>
          </a:p>
          <a:p>
            <a:endParaRPr lang="sv-FI" dirty="0"/>
          </a:p>
          <a:p>
            <a:r>
              <a:rPr lang="sv-FI" dirty="0"/>
              <a:t>Bilder görs om till sifferdata utgående från bildens pixlar (bildpunkter). </a:t>
            </a:r>
          </a:p>
          <a:p>
            <a:r>
              <a:rPr lang="sv-FI" dirty="0"/>
              <a:t>En bild innehåller en viss mängd punkter som anger dess upplösning (t.ex. 6000 x 4000, vilket innebär 6000 pixlar vågrätt, 4000 pixlar lodrätt)</a:t>
            </a:r>
            <a:endParaRPr lang="sv-FI" dirty="0">
              <a:ea typeface="Calibri"/>
              <a:cs typeface="Calibri"/>
            </a:endParaRPr>
          </a:p>
          <a:p>
            <a:endParaRPr lang="sv-FI" dirty="0">
              <a:ea typeface="Calibri"/>
              <a:cs typeface="Calibri"/>
            </a:endParaRPr>
          </a:p>
          <a:p>
            <a:r>
              <a:rPr lang="sv-FI" dirty="0" err="1">
                <a:ea typeface="Calibri"/>
                <a:cs typeface="Calibri"/>
              </a:rPr>
              <a:t>Slajden</a:t>
            </a:r>
            <a:r>
              <a:rPr lang="sv-FI" dirty="0">
                <a:ea typeface="Calibri"/>
                <a:cs typeface="Calibri"/>
              </a:rPr>
              <a:t> visar ett exempel på en bild med upplösning 3458 x 5026, dvs. den har 3458 pixlar vågrätt och 5026 pixlar lodrätt.</a:t>
            </a:r>
          </a:p>
          <a:p>
            <a:endParaRPr lang="sv-FI" dirty="0">
              <a:ea typeface="Calibri"/>
              <a:cs typeface="Calibri"/>
            </a:endParaRPr>
          </a:p>
          <a:p>
            <a:r>
              <a:rPr lang="sv-FI" dirty="0">
                <a:ea typeface="Calibri"/>
                <a:cs typeface="Calibri"/>
              </a:rPr>
              <a:t>Varje pixel består av en viss andel (0-255) av tre färger: rött, grönt och blått (RGB). </a:t>
            </a:r>
          </a:p>
          <a:p>
            <a:r>
              <a:rPr lang="sv-FI" dirty="0">
                <a:ea typeface="Calibri"/>
                <a:cs typeface="Calibri"/>
              </a:rPr>
              <a:t>T.ex. </a:t>
            </a:r>
          </a:p>
          <a:p>
            <a:pPr marL="171450" indent="-171450">
              <a:buFont typeface="Calibri"/>
              <a:buChar char="-"/>
            </a:pPr>
            <a:r>
              <a:rPr lang="sv-FI" dirty="0">
                <a:ea typeface="Calibri"/>
                <a:cs typeface="Calibri"/>
              </a:rPr>
              <a:t>255,0,0 --&gt; Klarröd</a:t>
            </a:r>
          </a:p>
          <a:p>
            <a:pPr marL="171450" indent="-171450">
              <a:buFont typeface="Calibri"/>
              <a:buChar char="-"/>
            </a:pPr>
            <a:r>
              <a:rPr lang="sv-FI" dirty="0">
                <a:ea typeface="Calibri"/>
                <a:cs typeface="Calibri"/>
              </a:rPr>
              <a:t>0,255,0 --&gt; Klargrön</a:t>
            </a:r>
          </a:p>
          <a:p>
            <a:pPr marL="171450" indent="-171450">
              <a:buFont typeface="Calibri"/>
              <a:buChar char="-"/>
            </a:pPr>
            <a:r>
              <a:rPr lang="sv-FI" dirty="0">
                <a:ea typeface="Calibri"/>
                <a:cs typeface="Calibri"/>
              </a:rPr>
              <a:t>0,0,255 --&gt; Klarblå</a:t>
            </a:r>
          </a:p>
          <a:p>
            <a:endParaRPr lang="sv-FI" dirty="0">
              <a:ea typeface="Calibri"/>
              <a:cs typeface="Calibri"/>
            </a:endParaRPr>
          </a:p>
          <a:p>
            <a:pPr>
              <a:buFont typeface="Calibri"/>
            </a:pPr>
            <a:r>
              <a:rPr lang="sv-FI" dirty="0">
                <a:ea typeface="Calibri"/>
                <a:cs typeface="Calibri"/>
              </a:rPr>
              <a:t>Genom olika kombinationer på värdena kan vi få miljontals olika färger. T.ex. som den gröna nyansen i exemplet (70,128,103).</a:t>
            </a:r>
          </a:p>
          <a:p>
            <a:endParaRPr lang="sv-FI" dirty="0">
              <a:ea typeface="Calibri"/>
              <a:cs typeface="Calibri"/>
            </a:endParaRPr>
          </a:p>
          <a:p>
            <a:endParaRPr lang="sv-FI" dirty="0">
              <a:ea typeface="Calibri"/>
              <a:cs typeface="Calibri"/>
            </a:endParaRPr>
          </a:p>
        </p:txBody>
      </p:sp>
      <p:sp>
        <p:nvSpPr>
          <p:cNvPr id="6" name="Footer Placeholder 5">
            <a:extLst>
              <a:ext uri="{FF2B5EF4-FFF2-40B4-BE49-F238E27FC236}">
                <a16:creationId xmlns:a16="http://schemas.microsoft.com/office/drawing/2014/main" id="{0E0FAB5A-8C20-1A65-4B1B-6CBAD26F6F6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CD7672A-B4A5-F5A5-D735-D2E8F9CD670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41032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a:defRPr/>
            </a:pPr>
            <a:r>
              <a:rPr lang="sv-FI" dirty="0">
                <a:latin typeface="+mn-lt"/>
                <a:ea typeface="Calibri"/>
                <a:cs typeface="Calibri"/>
              </a:rPr>
              <a:t>Välj antingen denna eller följande </a:t>
            </a:r>
            <a:r>
              <a:rPr lang="sv-FI" dirty="0" err="1">
                <a:latin typeface="+mn-lt"/>
                <a:ea typeface="Calibri"/>
                <a:cs typeface="Calibri"/>
              </a:rPr>
              <a:t>slajd</a:t>
            </a:r>
            <a:r>
              <a:rPr lang="sv-FI" dirty="0">
                <a:latin typeface="+mn-lt"/>
                <a:ea typeface="Calibri"/>
                <a:cs typeface="Calibri"/>
              </a:rPr>
              <a:t>. </a:t>
            </a:r>
            <a:endParaRPr lang="en-US" dirty="0">
              <a:latin typeface="+mn-lt"/>
              <a:ea typeface="Calibri"/>
              <a:cs typeface="Calibri"/>
            </a:endParaRPr>
          </a:p>
          <a:p>
            <a:pPr>
              <a:defRPr/>
            </a:pPr>
            <a:endParaRPr lang="sv-FI">
              <a:latin typeface="+mn-lt"/>
              <a:ea typeface="Calibri"/>
              <a:cs typeface="Calibri"/>
            </a:endParaRPr>
          </a:p>
          <a:p>
            <a:pPr>
              <a:defRPr/>
            </a:pPr>
            <a:r>
              <a:rPr lang="sv-FI" dirty="0">
                <a:ea typeface="Calibri"/>
                <a:cs typeface="Calibri"/>
              </a:rPr>
              <a:t>Målsättning: Ge eleverna möjlighet att </a:t>
            </a:r>
            <a:r>
              <a:rPr lang="sv-FI" dirty="0" err="1">
                <a:ea typeface="Calibri"/>
                <a:cs typeface="Calibri"/>
              </a:rPr>
              <a:t>visionera</a:t>
            </a:r>
            <a:r>
              <a:rPr lang="sv-FI" dirty="0">
                <a:ea typeface="Calibri"/>
                <a:cs typeface="Calibri"/>
              </a:rPr>
              <a:t> kring AI-funktioner i den egna vardagen – hur kunde det vi sett/diskuterat om AI göra min grejbättre? </a:t>
            </a:r>
          </a:p>
          <a:p>
            <a:pPr>
              <a:defRPr/>
            </a:pPr>
            <a:endParaRPr lang="sv-FI" dirty="0">
              <a:ea typeface="Calibri"/>
              <a:cs typeface="Calibri"/>
            </a:endParaRPr>
          </a:p>
          <a:p>
            <a:pPr>
              <a:defRPr/>
            </a:pPr>
            <a:r>
              <a:rPr lang="sv-FI" dirty="0">
                <a:latin typeface="+mn-lt"/>
                <a:ea typeface="Calibri"/>
                <a:cs typeface="Calibri"/>
              </a:rPr>
              <a:t>Hittills har vi sett vad AI är och vilka funktioner det finns konkret i vår vardag. Nu är </a:t>
            </a:r>
            <a:r>
              <a:rPr lang="sv-FI" dirty="0">
                <a:ea typeface="Calibri"/>
                <a:cs typeface="Calibri"/>
              </a:rPr>
              <a:t>elevernas</a:t>
            </a:r>
            <a:r>
              <a:rPr lang="sv-FI" dirty="0">
                <a:latin typeface="+mn-lt"/>
                <a:ea typeface="Calibri"/>
                <a:cs typeface="Calibri"/>
              </a:rPr>
              <a:t> uppgift att designa en egen AI-lösning. Detta hänger ihop med teknisk problemlösning i läroplanen. </a:t>
            </a:r>
            <a:endParaRPr lang="en-US" dirty="0">
              <a:latin typeface="+mn-lt"/>
              <a:ea typeface="Calibri"/>
              <a:cs typeface="Calibri"/>
            </a:endParaRPr>
          </a:p>
          <a:p>
            <a:pPr>
              <a:defRPr/>
            </a:pPr>
            <a:endParaRPr lang="sv-FI">
              <a:latin typeface="+mn-lt"/>
              <a:ea typeface="Calibri"/>
              <a:cs typeface="Calibri"/>
            </a:endParaRPr>
          </a:p>
          <a:p>
            <a:pPr>
              <a:defRPr/>
            </a:pPr>
            <a:r>
              <a:rPr lang="sv-FI" dirty="0">
                <a:latin typeface="+mn-lt"/>
                <a:ea typeface="Calibri"/>
                <a:cs typeface="Calibri"/>
              </a:rPr>
              <a:t>På denna </a:t>
            </a:r>
            <a:r>
              <a:rPr lang="sv-FI" dirty="0" err="1">
                <a:latin typeface="+mn-lt"/>
                <a:ea typeface="Calibri"/>
                <a:cs typeface="Calibri"/>
              </a:rPr>
              <a:t>slajd</a:t>
            </a:r>
            <a:r>
              <a:rPr lang="sv-FI" dirty="0">
                <a:latin typeface="+mn-lt"/>
                <a:ea typeface="Calibri"/>
                <a:cs typeface="Calibri"/>
              </a:rPr>
              <a:t> finns en uppgift som handlar om att designa en AI-väska, på </a:t>
            </a:r>
            <a:r>
              <a:rPr lang="sv-FI" dirty="0">
                <a:ea typeface="Calibri"/>
                <a:cs typeface="Calibri"/>
              </a:rPr>
              <a:t>följande </a:t>
            </a:r>
            <a:r>
              <a:rPr lang="sv-FI" dirty="0" err="1">
                <a:ea typeface="Calibri"/>
                <a:cs typeface="Calibri"/>
              </a:rPr>
              <a:t>slajd</a:t>
            </a:r>
            <a:r>
              <a:rPr lang="sv-FI" dirty="0">
                <a:latin typeface="+mn-lt"/>
                <a:ea typeface="Calibri"/>
                <a:cs typeface="Calibri"/>
              </a:rPr>
              <a:t> AI-skor. Det är naturligtvis möjligt att välja något helt annat exempel </a:t>
            </a:r>
            <a:r>
              <a:rPr lang="sv-FI" dirty="0">
                <a:ea typeface="Calibri"/>
                <a:cs typeface="Calibri"/>
              </a:rPr>
              <a:t>utifrån</a:t>
            </a:r>
            <a:r>
              <a:rPr lang="sv-FI" dirty="0">
                <a:latin typeface="+mn-lt"/>
                <a:ea typeface="Calibri"/>
                <a:cs typeface="Calibri"/>
              </a:rPr>
              <a:t> elevernas bakgrund, nivå och intresseområden.</a:t>
            </a:r>
            <a:r>
              <a:rPr lang="sv-FI" dirty="0">
                <a:ea typeface="Calibri"/>
                <a:cs typeface="Calibri"/>
              </a:rPr>
              <a:t> Till uppgiften hör även färdiga mallar att printa ut. </a:t>
            </a:r>
            <a:endParaRPr lang="en-US">
              <a:latin typeface="+mn-lt"/>
              <a:ea typeface="Calibri"/>
              <a:cs typeface="Calibri"/>
            </a:endParaRPr>
          </a:p>
          <a:p>
            <a:endParaRPr lang="sv-FI">
              <a:latin typeface="+mn-lt"/>
              <a:ea typeface="Calibri"/>
              <a:cs typeface="Calibri"/>
            </a:endParaRPr>
          </a:p>
          <a:p>
            <a:r>
              <a:rPr lang="sv-FI" dirty="0">
                <a:latin typeface="+mn-lt"/>
                <a:ea typeface="Calibri"/>
                <a:cs typeface="Calibri"/>
              </a:rPr>
              <a:t>OBS! Det är </a:t>
            </a:r>
            <a:r>
              <a:rPr lang="sv-FI" i="1" dirty="0">
                <a:latin typeface="+mn-lt"/>
                <a:ea typeface="Calibri"/>
                <a:cs typeface="Calibri"/>
              </a:rPr>
              <a:t>inte </a:t>
            </a:r>
            <a:r>
              <a:rPr lang="sv-FI" dirty="0">
                <a:latin typeface="+mn-lt"/>
                <a:ea typeface="Calibri"/>
                <a:cs typeface="Calibri"/>
              </a:rPr>
              <a:t>tänkt att vara en bildkonstuppgift ifall uppgiften är en del av en hel lektion. Den går att lyftas in som </a:t>
            </a:r>
            <a:r>
              <a:rPr lang="sv-FI" dirty="0">
                <a:ea typeface="Calibri"/>
                <a:cs typeface="Calibri"/>
              </a:rPr>
              <a:t>ett eget</a:t>
            </a:r>
            <a:r>
              <a:rPr lang="sv-FI" dirty="0">
                <a:latin typeface="+mn-lt"/>
                <a:ea typeface="Calibri"/>
                <a:cs typeface="Calibri"/>
              </a:rPr>
              <a:t> </a:t>
            </a:r>
            <a:r>
              <a:rPr lang="sv-FI" dirty="0">
                <a:ea typeface="Calibri"/>
                <a:cs typeface="Calibri"/>
              </a:rPr>
              <a:t>moment under en bildkonstlektion för att där ges</a:t>
            </a:r>
            <a:r>
              <a:rPr lang="sv-FI" dirty="0">
                <a:latin typeface="+mn-lt"/>
                <a:ea typeface="Calibri"/>
                <a:cs typeface="Calibri"/>
              </a:rPr>
              <a:t> längre tid. Som en del av en hel lektion är tanken att eleverna skissar på de funktioner de vill se i väskan</a:t>
            </a:r>
            <a:r>
              <a:rPr lang="sv-FI" dirty="0">
                <a:ea typeface="Calibri"/>
                <a:cs typeface="Calibri"/>
              </a:rPr>
              <a:t>/skorna</a:t>
            </a:r>
            <a:r>
              <a:rPr lang="sv-FI" dirty="0">
                <a:latin typeface="+mn-lt"/>
                <a:ea typeface="Calibri"/>
                <a:cs typeface="Calibri"/>
              </a:rPr>
              <a:t> samt </a:t>
            </a:r>
            <a:r>
              <a:rPr lang="sv-FI" dirty="0">
                <a:ea typeface="Calibri"/>
                <a:cs typeface="Calibri"/>
              </a:rPr>
              <a:t>skriver</a:t>
            </a:r>
            <a:r>
              <a:rPr lang="sv-FI" dirty="0">
                <a:latin typeface="+mn-lt"/>
                <a:ea typeface="Calibri"/>
                <a:cs typeface="Calibri"/>
              </a:rPr>
              <a:t> och </a:t>
            </a:r>
            <a:r>
              <a:rPr lang="sv-FI" dirty="0">
                <a:ea typeface="Calibri"/>
                <a:cs typeface="Calibri"/>
              </a:rPr>
              <a:t>förklarar</a:t>
            </a:r>
            <a:r>
              <a:rPr lang="sv-FI" dirty="0">
                <a:latin typeface="+mn-lt"/>
                <a:ea typeface="Calibri"/>
                <a:cs typeface="Calibri"/>
              </a:rPr>
              <a:t> på </a:t>
            </a:r>
            <a:r>
              <a:rPr lang="sv-FI" dirty="0">
                <a:ea typeface="Calibri"/>
                <a:cs typeface="Calibri"/>
              </a:rPr>
              <a:t>den utskrivna mallen.</a:t>
            </a:r>
            <a:r>
              <a:rPr lang="sv-FI" dirty="0">
                <a:solidFill>
                  <a:srgbClr val="000000"/>
                </a:solidFill>
              </a:rPr>
              <a:t> </a:t>
            </a:r>
            <a:endParaRPr lang="sv-FI">
              <a:solidFill>
                <a:srgbClr val="000000"/>
              </a:solidFill>
            </a:endParaRPr>
          </a:p>
          <a:p>
            <a:endParaRPr lang="sv-FI" dirty="0">
              <a:solidFill>
                <a:srgbClr val="242424"/>
              </a:solidFill>
            </a:endParaRPr>
          </a:p>
          <a:p>
            <a:r>
              <a:rPr lang="sv-FI" dirty="0">
                <a:solidFill>
                  <a:srgbClr val="242424"/>
                </a:solidFill>
              </a:rPr>
              <a:t>Uppmuntra gärna dem till att ta fasta på de exempel ni diskuterat som t.ex. röstigenkänning</a:t>
            </a:r>
            <a:r>
              <a:rPr lang="sv-FI" b="0" i="0" dirty="0">
                <a:solidFill>
                  <a:srgbClr val="242424"/>
                </a:solidFill>
                <a:effectLst/>
                <a:latin typeface="+mn-lt"/>
              </a:rPr>
              <a:t>, </a:t>
            </a:r>
            <a:r>
              <a:rPr lang="sv-FI" dirty="0">
                <a:solidFill>
                  <a:srgbClr val="242424"/>
                </a:solidFill>
              </a:rPr>
              <a:t>ansiktsigenkänning, virtuell</a:t>
            </a:r>
            <a:r>
              <a:rPr lang="sv-FI" dirty="0">
                <a:solidFill>
                  <a:srgbClr val="242424"/>
                </a:solidFill>
                <a:latin typeface="+mn-lt"/>
              </a:rPr>
              <a:t> assistent, signaler</a:t>
            </a:r>
            <a:r>
              <a:rPr lang="sv-FI" b="0" i="0" dirty="0">
                <a:solidFill>
                  <a:srgbClr val="242424"/>
                </a:solidFill>
                <a:effectLst/>
                <a:latin typeface="+mn-lt"/>
              </a:rPr>
              <a:t>, rekommendationer</a:t>
            </a:r>
            <a:r>
              <a:rPr lang="sv-FI" dirty="0">
                <a:solidFill>
                  <a:srgbClr val="242424"/>
                </a:solidFill>
              </a:rPr>
              <a:t>, robotik, ...</a:t>
            </a:r>
            <a:endParaRPr lang="sv-FI" dirty="0">
              <a:latin typeface="+mn-lt"/>
              <a:ea typeface="Calibri"/>
              <a:cs typeface="Calibri"/>
            </a:endParaRPr>
          </a:p>
          <a:p>
            <a:endParaRPr lang="sv-FI">
              <a:latin typeface="+mn-lt"/>
              <a:ea typeface="Calibri"/>
              <a:cs typeface="Calibri"/>
            </a:endParaRPr>
          </a:p>
          <a:p>
            <a:r>
              <a:rPr lang="sv-FI" dirty="0">
                <a:ea typeface="Calibri"/>
                <a:cs typeface="Calibri"/>
              </a:rPr>
              <a:t>Ni kan till exempel strukturera aktiviteten så här: </a:t>
            </a:r>
          </a:p>
          <a:p>
            <a:pPr marL="171450" indent="-171450">
              <a:buFont typeface="Calibri"/>
              <a:buChar char="-"/>
            </a:pPr>
            <a:r>
              <a:rPr lang="sv-FI" dirty="0">
                <a:latin typeface="+mn-lt"/>
                <a:ea typeface="Calibri"/>
                <a:cs typeface="Calibri"/>
              </a:rPr>
              <a:t>Inled med brainstorming där eleverna får komma med idéer på vilken AI-funktionalitet som kunde ingå (utgående från det vi diskuterade tidigare).</a:t>
            </a:r>
          </a:p>
          <a:p>
            <a:pPr marL="171450" indent="-171450">
              <a:buFont typeface="Calibri"/>
              <a:buChar char="-"/>
            </a:pPr>
            <a:r>
              <a:rPr lang="sv-FI" dirty="0">
                <a:latin typeface="+mn-lt"/>
                <a:ea typeface="Calibri"/>
                <a:cs typeface="Calibri"/>
              </a:rPr>
              <a:t>Läraren samlar idéerna på tavlan. </a:t>
            </a:r>
          </a:p>
          <a:p>
            <a:pPr marL="171450" indent="-171450">
              <a:buFont typeface="Calibri"/>
              <a:buChar char="-"/>
            </a:pPr>
            <a:r>
              <a:rPr lang="sv-FI" dirty="0">
                <a:latin typeface="+mn-lt"/>
                <a:ea typeface="Calibri"/>
                <a:cs typeface="Calibri"/>
              </a:rPr>
              <a:t>Eleverna kan </a:t>
            </a:r>
            <a:r>
              <a:rPr lang="sv-FI" dirty="0">
                <a:ea typeface="Calibri"/>
                <a:cs typeface="Calibri"/>
              </a:rPr>
              <a:t>arbeta enskilt</a:t>
            </a:r>
            <a:r>
              <a:rPr lang="sv-FI" dirty="0">
                <a:latin typeface="+mn-lt"/>
                <a:ea typeface="Calibri"/>
                <a:cs typeface="Calibri"/>
              </a:rPr>
              <a:t>, i par eller mindre grupper. </a:t>
            </a:r>
          </a:p>
          <a:p>
            <a:pPr marL="171450" indent="-171450">
              <a:buFont typeface="Calibri"/>
              <a:buChar char="-"/>
            </a:pPr>
            <a:r>
              <a:rPr lang="sv-FI" dirty="0">
                <a:latin typeface="+mn-lt"/>
                <a:ea typeface="Calibri"/>
                <a:cs typeface="Calibri"/>
              </a:rPr>
              <a:t>Använd bifogad mall för skisser/beskrivning på </a:t>
            </a:r>
            <a:r>
              <a:rPr lang="sv-FI" dirty="0">
                <a:ea typeface="Calibri"/>
                <a:cs typeface="Calibri"/>
              </a:rPr>
              <a:t>AI-prylen</a:t>
            </a:r>
            <a:r>
              <a:rPr lang="sv-FI" dirty="0">
                <a:latin typeface="+mn-lt"/>
                <a:ea typeface="Calibri"/>
                <a:cs typeface="Calibri"/>
              </a:rPr>
              <a:t>.</a:t>
            </a:r>
          </a:p>
          <a:p>
            <a:pPr marL="171450" indent="-171450">
              <a:buFont typeface="Calibri"/>
              <a:buChar char="-"/>
            </a:pPr>
            <a:endParaRPr lang="sv-FI">
              <a:latin typeface="+mn-lt"/>
              <a:ea typeface="Calibri"/>
              <a:cs typeface="Calibri"/>
            </a:endParaRPr>
          </a:p>
        </p:txBody>
      </p:sp>
      <p:sp>
        <p:nvSpPr>
          <p:cNvPr id="4" name="Platshållare för bild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775028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84781-A03E-C396-7C63-4760F111900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C95BE78-3C8A-D5FF-36AE-E23FAA3DC09A}"/>
              </a:ext>
            </a:extLst>
          </p:cNvPr>
          <p:cNvSpPr>
            <a:spLocks noGrp="1" noRot="1" noChangeAspect="1"/>
          </p:cNvSpPr>
          <p:nvPr>
            <p:ph type="sldImg"/>
          </p:nvPr>
        </p:nvSpPr>
        <p:spPr>
          <a:xfrm>
            <a:off x="2290763" y="512763"/>
            <a:ext cx="4562475" cy="2566987"/>
          </a:xfrm>
        </p:spPr>
      </p:sp>
      <p:sp>
        <p:nvSpPr>
          <p:cNvPr id="3" name="Platshållare för anteckningar 2">
            <a:extLst>
              <a:ext uri="{FF2B5EF4-FFF2-40B4-BE49-F238E27FC236}">
                <a16:creationId xmlns:a16="http://schemas.microsoft.com/office/drawing/2014/main" id="{41F40635-9167-F04F-A21C-6F9BFF0738AD}"/>
              </a:ext>
            </a:extLst>
          </p:cNvPr>
          <p:cNvSpPr>
            <a:spLocks noGrp="1"/>
          </p:cNvSpPr>
          <p:nvPr>
            <p:ph type="body" idx="1"/>
          </p:nvPr>
        </p:nvSpPr>
        <p:spPr/>
        <p:txBody>
          <a:bodyPr/>
          <a:lstStyle/>
          <a:p>
            <a:pPr>
              <a:defRPr/>
            </a:pPr>
            <a:r>
              <a:rPr lang="sv-FI" dirty="0"/>
              <a:t>Välj antingen denna eller föregående </a:t>
            </a:r>
            <a:r>
              <a:rPr lang="sv-FI" dirty="0" err="1"/>
              <a:t>slajd</a:t>
            </a:r>
            <a:r>
              <a:rPr lang="sv-FI" dirty="0"/>
              <a:t>. </a:t>
            </a:r>
            <a:endParaRPr lang="en-US" dirty="0"/>
          </a:p>
          <a:p>
            <a:pPr>
              <a:defRPr/>
            </a:pPr>
            <a:endParaRPr lang="sv-FI" dirty="0"/>
          </a:p>
          <a:p>
            <a:pPr>
              <a:defRPr/>
            </a:pPr>
            <a:r>
              <a:rPr lang="sv-FI" dirty="0"/>
              <a:t>Målsättning: Ge eleverna möjlighet att </a:t>
            </a:r>
            <a:r>
              <a:rPr lang="sv-FI" dirty="0" err="1"/>
              <a:t>visionera</a:t>
            </a:r>
            <a:r>
              <a:rPr lang="sv-FI" dirty="0"/>
              <a:t> kring AI-funktioner i den egna vardagen – hur kunde det vi sett/diskuterat om AI göra min grej bättre? </a:t>
            </a:r>
            <a:endParaRPr lang="en-US" dirty="0"/>
          </a:p>
          <a:p>
            <a:pPr>
              <a:defRPr/>
            </a:pPr>
            <a:endParaRPr lang="sv-FI" dirty="0"/>
          </a:p>
          <a:p>
            <a:pPr>
              <a:defRPr/>
            </a:pPr>
            <a:r>
              <a:rPr lang="sv-FI" dirty="0"/>
              <a:t>Hittills har vi sett vad AI är och vilka funktioner det finns konkret i vår vardag. Nu är elevernas uppgift att designa en egen AI-lösning. Detta hänger ihop med teknisk problemlösning i läroplanen. </a:t>
            </a:r>
            <a:endParaRPr lang="en-US" dirty="0"/>
          </a:p>
          <a:p>
            <a:endParaRPr lang="sv-FI" dirty="0"/>
          </a:p>
          <a:p>
            <a:r>
              <a:rPr lang="sv-FI" dirty="0"/>
              <a:t>På denna </a:t>
            </a:r>
            <a:r>
              <a:rPr lang="sv-FI" dirty="0" err="1"/>
              <a:t>slajd</a:t>
            </a:r>
            <a:r>
              <a:rPr lang="sv-FI" dirty="0"/>
              <a:t> finns en uppgift som handlar om att designa AI-skor, på föregående AI-väska. Det är naturligtvis möjligt att välja något helt annat exempel utifrån elevernas bakgrund, nivå och intresseområden. Till uppgiften hör även färdiga mallar att printa ut. </a:t>
            </a:r>
            <a:endParaRPr lang="en-US" dirty="0"/>
          </a:p>
          <a:p>
            <a:endParaRPr lang="sv-FI" dirty="0"/>
          </a:p>
          <a:p>
            <a:r>
              <a:rPr lang="sv-FI" dirty="0"/>
              <a:t>OBS! Det är </a:t>
            </a:r>
            <a:r>
              <a:rPr lang="sv-FI" i="1" dirty="0"/>
              <a:t>inte </a:t>
            </a:r>
            <a:r>
              <a:rPr lang="sv-FI" dirty="0"/>
              <a:t>tänkt att vara en bildkonstuppgift ifall uppgiften är en del av en hel lektion. Den går att lyftas in som ett eget moment under en bildkonstlektion för att där ges längre tid. Som en del av en hel lektion är tanken att eleverna skissar på de funktioner de vill se i väskan/skorna samt skriver och förklarar på den utskrivna mallen. </a:t>
            </a:r>
          </a:p>
          <a:p>
            <a:endParaRPr lang="sv-FI" dirty="0"/>
          </a:p>
          <a:p>
            <a:r>
              <a:rPr lang="sv-FI" dirty="0"/>
              <a:t>Uppmuntra gärna dem till </a:t>
            </a:r>
            <a:r>
              <a:rPr lang="sv-FI" b="0" i="0" dirty="0">
                <a:effectLst/>
              </a:rPr>
              <a:t>att </a:t>
            </a:r>
            <a:r>
              <a:rPr lang="sv-FI" dirty="0"/>
              <a:t>ta fasta på </a:t>
            </a:r>
            <a:r>
              <a:rPr lang="sv-FI" b="0" i="0" dirty="0">
                <a:effectLst/>
              </a:rPr>
              <a:t>de exempel </a:t>
            </a:r>
            <a:r>
              <a:rPr lang="sv-FI" dirty="0"/>
              <a:t>ni diskuterat </a:t>
            </a:r>
            <a:r>
              <a:rPr lang="sv-FI" b="0" i="0" dirty="0">
                <a:effectLst/>
              </a:rPr>
              <a:t>som </a:t>
            </a:r>
            <a:r>
              <a:rPr lang="sv-FI" dirty="0"/>
              <a:t>t.ex. röstigenkänning</a:t>
            </a:r>
            <a:r>
              <a:rPr lang="sv-FI" b="0" i="0" dirty="0">
                <a:effectLst/>
              </a:rPr>
              <a:t>, </a:t>
            </a:r>
            <a:r>
              <a:rPr lang="sv-FI" dirty="0"/>
              <a:t>ansiktsigenkänning</a:t>
            </a:r>
            <a:r>
              <a:rPr lang="sv-FI" b="0" i="0" dirty="0">
                <a:effectLst/>
              </a:rPr>
              <a:t>, </a:t>
            </a:r>
            <a:r>
              <a:rPr lang="sv-FI" dirty="0"/>
              <a:t>virtuell assistent, signaler, </a:t>
            </a:r>
            <a:r>
              <a:rPr lang="sv-FI" b="0" i="0" dirty="0">
                <a:effectLst/>
              </a:rPr>
              <a:t>rekommendationer</a:t>
            </a:r>
            <a:r>
              <a:rPr lang="sv-FI" dirty="0"/>
              <a:t>, robotik, ...</a:t>
            </a:r>
          </a:p>
          <a:p>
            <a:endParaRPr lang="sv-FI" dirty="0"/>
          </a:p>
          <a:p>
            <a:r>
              <a:rPr lang="sv-FI" dirty="0"/>
              <a:t>Ni kan till exempel strukturera aktiviteten så här: </a:t>
            </a:r>
            <a:endParaRPr lang="en-US" dirty="0"/>
          </a:p>
          <a:p>
            <a:pPr marL="171450" indent="-171450">
              <a:buFont typeface="Calibri,Sans-Serif"/>
              <a:buChar char="-"/>
            </a:pPr>
            <a:r>
              <a:rPr lang="sv-FI" dirty="0"/>
              <a:t>Inled med brainstorming där eleverna får komma med idéer på vilken AI-funktionalitet som kunde ingå (utgående från det vi diskuterade tidigare).</a:t>
            </a:r>
            <a:endParaRPr lang="en-US" dirty="0"/>
          </a:p>
          <a:p>
            <a:pPr marL="171450" indent="-171450">
              <a:buFont typeface="Calibri,Sans-Serif"/>
              <a:buChar char="-"/>
            </a:pPr>
            <a:r>
              <a:rPr lang="sv-FI" dirty="0"/>
              <a:t>Läraren samlar idéerna på tavlan. </a:t>
            </a:r>
            <a:endParaRPr lang="en-US" dirty="0"/>
          </a:p>
          <a:p>
            <a:pPr marL="171450" indent="-171450">
              <a:buFont typeface="Calibri,Sans-Serif"/>
              <a:buChar char="-"/>
            </a:pPr>
            <a:r>
              <a:rPr lang="sv-FI" dirty="0"/>
              <a:t>Eleverna kan arbeta enskilt, i par eller mindre grupper. </a:t>
            </a:r>
            <a:endParaRPr lang="en-US" dirty="0"/>
          </a:p>
          <a:p>
            <a:pPr marL="171450" indent="-171450">
              <a:buFont typeface="Calibri,Sans-Serif"/>
              <a:buChar char="-"/>
            </a:pPr>
            <a:r>
              <a:rPr lang="sv-FI" dirty="0"/>
              <a:t>Använd bifogad mall för skisser/beskrivning på AI-prylen.</a:t>
            </a:r>
            <a:endParaRPr lang="en-US" dirty="0"/>
          </a:p>
          <a:p>
            <a:pPr marL="171450" indent="-171450">
              <a:buFont typeface="Calibri,Sans-Serif"/>
              <a:buChar char="-"/>
            </a:pPr>
            <a:endParaRPr lang="en-US" dirty="0"/>
          </a:p>
          <a:p>
            <a:pPr marL="0" indent="0">
              <a:buFont typeface="Calibri,Sans-Serif"/>
              <a:buNone/>
            </a:pPr>
            <a:r>
              <a:rPr lang="en-US" dirty="0" err="1"/>
              <a:t>Avsluta</a:t>
            </a:r>
            <a:r>
              <a:rPr lang="en-US" dirty="0"/>
              <a:t> </a:t>
            </a:r>
            <a:r>
              <a:rPr lang="en-US" dirty="0" err="1"/>
              <a:t>aktiviteten</a:t>
            </a:r>
            <a:r>
              <a:rPr lang="en-US" dirty="0"/>
              <a:t> </a:t>
            </a:r>
            <a:r>
              <a:rPr lang="en-US" dirty="0" err="1"/>
              <a:t>när</a:t>
            </a:r>
            <a:r>
              <a:rPr lang="en-US" dirty="0"/>
              <a:t> det </a:t>
            </a:r>
            <a:r>
              <a:rPr lang="en-US" dirty="0" err="1"/>
              <a:t>är</a:t>
            </a:r>
            <a:r>
              <a:rPr lang="en-US" dirty="0"/>
              <a:t> 10 </a:t>
            </a:r>
            <a:r>
              <a:rPr lang="en-US" dirty="0" err="1"/>
              <a:t>minuter</a:t>
            </a:r>
            <a:r>
              <a:rPr lang="en-US" dirty="0"/>
              <a:t> </a:t>
            </a:r>
            <a:r>
              <a:rPr lang="en-US" dirty="0" err="1"/>
              <a:t>kvar</a:t>
            </a:r>
            <a:r>
              <a:rPr lang="en-US" dirty="0"/>
              <a:t> av </a:t>
            </a:r>
            <a:r>
              <a:rPr lang="en-US" dirty="0" err="1"/>
              <a:t>lektionen</a:t>
            </a:r>
            <a:r>
              <a:rPr lang="en-US" dirty="0"/>
              <a:t> för </a:t>
            </a:r>
            <a:r>
              <a:rPr lang="en-US" dirty="0" err="1"/>
              <a:t>att</a:t>
            </a:r>
            <a:r>
              <a:rPr lang="en-US" dirty="0"/>
              <a:t> </a:t>
            </a:r>
            <a:r>
              <a:rPr lang="en-US" dirty="0" err="1"/>
              <a:t>hinna</a:t>
            </a:r>
            <a:r>
              <a:rPr lang="en-US" dirty="0"/>
              <a:t> med </a:t>
            </a:r>
            <a:r>
              <a:rPr lang="en-US" dirty="0" err="1"/>
              <a:t>resten</a:t>
            </a:r>
            <a:r>
              <a:rPr lang="en-US" dirty="0"/>
              <a:t>.</a:t>
            </a:r>
            <a:endParaRPr lang="sv-FI" dirty="0"/>
          </a:p>
          <a:p>
            <a:pPr>
              <a:buFont typeface="Calibri,Sans-Serif"/>
              <a:buChar char="-"/>
            </a:pPr>
            <a:endParaRPr lang="sv-FI" dirty="0"/>
          </a:p>
        </p:txBody>
      </p:sp>
      <p:sp>
        <p:nvSpPr>
          <p:cNvPr id="4" name="Platshållare för bildnummer 3">
            <a:extLst>
              <a:ext uri="{FF2B5EF4-FFF2-40B4-BE49-F238E27FC236}">
                <a16:creationId xmlns:a16="http://schemas.microsoft.com/office/drawing/2014/main" id="{30221616-510A-2844-3833-871E89D4AAC2}"/>
              </a:ext>
            </a:extLst>
          </p:cNvPr>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3787496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EC7AB-BBEE-B4B0-A45A-ECC3655F4A6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A23D92E-EEE8-C33D-E8F3-1F14063FECFC}"/>
              </a:ext>
            </a:extLst>
          </p:cNvPr>
          <p:cNvSpPr>
            <a:spLocks noGrp="1" noRot="1" noChangeAspect="1"/>
          </p:cNvSpPr>
          <p:nvPr>
            <p:ph type="sldImg"/>
          </p:nvPr>
        </p:nvSpPr>
        <p:spPr>
          <a:xfrm>
            <a:off x="2290763" y="512763"/>
            <a:ext cx="4562475" cy="2566987"/>
          </a:xfrm>
        </p:spPr>
      </p:sp>
      <p:sp>
        <p:nvSpPr>
          <p:cNvPr id="3" name="Platshållare för anteckningar 2">
            <a:extLst>
              <a:ext uri="{FF2B5EF4-FFF2-40B4-BE49-F238E27FC236}">
                <a16:creationId xmlns:a16="http://schemas.microsoft.com/office/drawing/2014/main" id="{E023F246-4967-4C9B-65EB-CEBF643A05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latin typeface="+mn-lt"/>
                <a:ea typeface="Calibri"/>
                <a:cs typeface="Calibri"/>
              </a:rPr>
              <a:t>Välj antingen denna eller följande </a:t>
            </a:r>
            <a:r>
              <a:rPr lang="sv-FI" dirty="0" err="1">
                <a:latin typeface="+mn-lt"/>
                <a:ea typeface="Calibri"/>
                <a:cs typeface="Calibri"/>
              </a:rPr>
              <a:t>slajd</a:t>
            </a:r>
            <a:r>
              <a:rPr lang="sv-FI" dirty="0">
                <a:latin typeface="+mn-lt"/>
                <a:ea typeface="Calibri"/>
                <a:cs typeface="Calibri"/>
              </a:rPr>
              <a:t>, beroende på om ni jobbat med skor eller väska. </a:t>
            </a:r>
            <a:endParaRPr lang="en-US" dirty="0">
              <a:latin typeface="+mn-lt"/>
              <a:ea typeface="Calibri"/>
              <a:cs typeface="Calibri"/>
            </a:endParaRPr>
          </a:p>
          <a:p>
            <a:pPr>
              <a:defRPr/>
            </a:pPr>
            <a:endParaRPr lang="sv-FI" dirty="0">
              <a:latin typeface="+mn-lt"/>
            </a:endParaRPr>
          </a:p>
          <a:p>
            <a:pPr>
              <a:defRPr/>
            </a:pPr>
            <a:r>
              <a:rPr lang="sv-FI" dirty="0">
                <a:ea typeface="Calibri"/>
                <a:cs typeface="Calibri"/>
              </a:rPr>
              <a:t>Målsättning: Visa en AI-genererad design av motsvarande grej. </a:t>
            </a:r>
            <a:endParaRPr lang="sv-FI" dirty="0"/>
          </a:p>
          <a:p>
            <a:pPr>
              <a:defRPr/>
            </a:pPr>
            <a:endParaRPr lang="sv-FI" dirty="0"/>
          </a:p>
          <a:p>
            <a:pPr>
              <a:defRPr/>
            </a:pPr>
            <a:r>
              <a:rPr lang="sv-FI" dirty="0"/>
              <a:t>Om ni har tillgång till ett bildgenererande verktyg: </a:t>
            </a:r>
            <a:endParaRPr lang="en-US" dirty="0"/>
          </a:p>
          <a:p>
            <a:pPr marL="171450" indent="-171450">
              <a:buFont typeface="Calibri"/>
              <a:buChar char="-"/>
              <a:defRPr/>
            </a:pPr>
            <a:r>
              <a:rPr lang="sv-FI" dirty="0"/>
              <a:t>Be ett </a:t>
            </a:r>
            <a:r>
              <a:rPr lang="sv-FI" dirty="0">
                <a:latin typeface="+mn-lt"/>
              </a:rPr>
              <a:t>bildgenererande AI-system generera en motsvarande "AI-produkt</a:t>
            </a:r>
            <a:r>
              <a:rPr lang="sv-FI" dirty="0"/>
              <a:t>" efter att eleverna har designat sin egen lösning. </a:t>
            </a:r>
            <a:endParaRPr lang="en-US" dirty="0">
              <a:effectLst/>
              <a:latin typeface="+mn-lt"/>
              <a:ea typeface="Calibri"/>
              <a:cs typeface="Calibri"/>
            </a:endParaRPr>
          </a:p>
          <a:p>
            <a:pPr marL="171450" indent="-171450">
              <a:buFont typeface="Calibri"/>
              <a:buChar char="-"/>
              <a:defRPr/>
            </a:pPr>
            <a:r>
              <a:rPr lang="sv-FI" dirty="0"/>
              <a:t>Du kan be eleverna ge förslag på saker att ta med i prompten (instruktionen till AI-lösningen) så att ni tillsammans bygger upp beskrivningen av den väska som AI ska generera. T.ex. "Skapa en fotorealistisk bild av en skolväska som har följande inbyggda AI-funktionalitet: [fyll på med idéer här]"</a:t>
            </a:r>
          </a:p>
          <a:p>
            <a:pPr marL="171450" indent="-171450">
              <a:buFont typeface="Calibri"/>
              <a:buChar char="-"/>
              <a:defRPr/>
            </a:pPr>
            <a:r>
              <a:rPr lang="sv-FI" dirty="0"/>
              <a:t>Du som lärare matar in prompten till verktyget så att resultatet sedan visas på stora skärmen framme i klassen. Om eleverna har tillgång till denna typ av system på sin egen dator/platta kan de naturligtvis också göra detta i par/smågrupper. </a:t>
            </a:r>
            <a:endParaRPr lang="sv-FI" dirty="0">
              <a:effectLst/>
              <a:latin typeface="+mn-lt"/>
              <a:ea typeface="Calibri"/>
              <a:cs typeface="Calibri"/>
            </a:endParaRPr>
          </a:p>
          <a:p>
            <a:pPr>
              <a:defRPr/>
            </a:pPr>
            <a:endParaRPr lang="sv-FI" dirty="0"/>
          </a:p>
          <a:p>
            <a:pPr>
              <a:buFont typeface="Calibri"/>
              <a:defRPr/>
            </a:pPr>
            <a:r>
              <a:rPr lang="sv-FI" dirty="0">
                <a:effectLst/>
                <a:latin typeface="+mn-lt"/>
              </a:rPr>
              <a:t>Förslag på </a:t>
            </a:r>
            <a:r>
              <a:rPr lang="sv-FI" dirty="0"/>
              <a:t>bildgenererande verktyg: </a:t>
            </a:r>
          </a:p>
          <a:p>
            <a:pPr marL="171450" indent="-171450">
              <a:buFont typeface="Calibri"/>
              <a:buChar char="-"/>
              <a:defRPr/>
            </a:pPr>
            <a:r>
              <a:rPr lang="sv-FI" dirty="0"/>
              <a:t>Microsoft </a:t>
            </a:r>
            <a:r>
              <a:rPr lang="sv-FI" dirty="0" err="1"/>
              <a:t>copilot</a:t>
            </a:r>
            <a:r>
              <a:rPr lang="sv-FI" dirty="0"/>
              <a:t> </a:t>
            </a:r>
            <a:endParaRPr lang="sv-FI" dirty="0">
              <a:ea typeface="Calibri"/>
              <a:cs typeface="Calibri"/>
            </a:endParaRPr>
          </a:p>
          <a:p>
            <a:pPr marL="171450" indent="-171450">
              <a:buFont typeface="Calibri"/>
              <a:buChar char="-"/>
              <a:defRPr/>
            </a:pPr>
            <a:r>
              <a:rPr lang="sv-FI" dirty="0" err="1"/>
              <a:t>OpenAI:s</a:t>
            </a:r>
            <a:r>
              <a:rPr lang="sv-FI" dirty="0"/>
              <a:t> </a:t>
            </a:r>
            <a:r>
              <a:rPr lang="sv-FI" dirty="0" err="1"/>
              <a:t>Dall</a:t>
            </a:r>
            <a:r>
              <a:rPr lang="sv-FI" dirty="0"/>
              <a:t>-E (via </a:t>
            </a:r>
            <a:r>
              <a:rPr lang="sv-FI" dirty="0" err="1"/>
              <a:t>ChatGPT</a:t>
            </a:r>
            <a:r>
              <a:rPr lang="sv-FI" dirty="0"/>
              <a:t>)</a:t>
            </a:r>
            <a:endParaRPr lang="sv-FI" dirty="0">
              <a:ea typeface="Calibri"/>
              <a:cs typeface="Calibri"/>
            </a:endParaRPr>
          </a:p>
          <a:p>
            <a:pPr marL="171450" indent="-171450">
              <a:buFont typeface="Calibri"/>
              <a:buChar char="-"/>
              <a:defRPr/>
            </a:pPr>
            <a:r>
              <a:rPr lang="sv-FI" dirty="0"/>
              <a:t>Canvas</a:t>
            </a:r>
            <a:r>
              <a:rPr lang="sv-FI" dirty="0">
                <a:effectLst/>
                <a:latin typeface="+mn-lt"/>
              </a:rPr>
              <a:t> </a:t>
            </a:r>
            <a:r>
              <a:rPr lang="sv-FI" dirty="0"/>
              <a:t>AI-bildgenereringsfunktion</a:t>
            </a:r>
          </a:p>
          <a:p>
            <a:pPr marL="171450" indent="-171450">
              <a:buFont typeface="Calibri"/>
              <a:buChar char="-"/>
              <a:defRPr/>
            </a:pPr>
            <a:r>
              <a:rPr lang="sv-FI" dirty="0" err="1"/>
              <a:t>Craiyon</a:t>
            </a:r>
            <a:r>
              <a:rPr lang="sv-FI" dirty="0"/>
              <a:t> (</a:t>
            </a:r>
            <a:r>
              <a:rPr lang="sv-FI" dirty="0">
                <a:hlinkClick r:id="rId3"/>
              </a:rPr>
              <a:t>https://www.craiyon</a:t>
            </a:r>
            <a:r>
              <a:rPr lang="sv-FI" dirty="0">
                <a:effectLst/>
                <a:hlinkClick r:id="rId3"/>
              </a:rPr>
              <a:t>.</a:t>
            </a:r>
            <a:r>
              <a:rPr lang="sv-FI" dirty="0">
                <a:hlinkClick r:id="rId3"/>
              </a:rPr>
              <a:t>com</a:t>
            </a:r>
            <a:r>
              <a:rPr lang="sv-FI" dirty="0"/>
              <a:t>, inte lika bra men kräver ingen inloggning).</a:t>
            </a:r>
            <a:r>
              <a:rPr lang="sv-FI" dirty="0">
                <a:effectLst/>
                <a:latin typeface="+mn-lt"/>
              </a:rPr>
              <a:t> </a:t>
            </a:r>
            <a:endParaRPr lang="sv-FI" dirty="0"/>
          </a:p>
          <a:p>
            <a:pPr marL="171450" indent="-171450">
              <a:buFont typeface="Calibri"/>
              <a:buChar char="-"/>
              <a:defRPr/>
            </a:pPr>
            <a:endParaRPr lang="sv-FI" dirty="0"/>
          </a:p>
          <a:p>
            <a:pPr>
              <a:defRPr/>
            </a:pPr>
            <a:r>
              <a:rPr lang="en-GB" dirty="0" err="1">
                <a:effectLst/>
                <a:latin typeface="+mn-lt"/>
                <a:ea typeface="Calibri"/>
                <a:cs typeface="Calibri"/>
              </a:rPr>
              <a:t>Förslag</a:t>
            </a:r>
            <a:r>
              <a:rPr lang="en-GB" dirty="0">
                <a:effectLst/>
                <a:latin typeface="+mn-lt"/>
                <a:ea typeface="Calibri"/>
                <a:cs typeface="Calibri"/>
              </a:rPr>
              <a:t> till </a:t>
            </a:r>
            <a:r>
              <a:rPr lang="en-GB" dirty="0" err="1">
                <a:effectLst/>
                <a:latin typeface="+mn-lt"/>
                <a:ea typeface="Calibri"/>
                <a:cs typeface="Calibri"/>
              </a:rPr>
              <a:t>diskussion</a:t>
            </a:r>
            <a:r>
              <a:rPr lang="en-GB" dirty="0">
                <a:effectLst/>
                <a:latin typeface="+mn-lt"/>
                <a:ea typeface="Calibri"/>
                <a:cs typeface="Calibri"/>
              </a:rPr>
              <a:t> med </a:t>
            </a:r>
            <a:r>
              <a:rPr lang="en-GB" dirty="0" err="1">
                <a:effectLst/>
                <a:latin typeface="+mn-lt"/>
                <a:ea typeface="Calibri"/>
                <a:cs typeface="Calibri"/>
              </a:rPr>
              <a:t>eleverna</a:t>
            </a:r>
            <a:r>
              <a:rPr lang="en-GB" dirty="0">
                <a:effectLst/>
                <a:latin typeface="+mn-lt"/>
                <a:ea typeface="Calibri"/>
                <a:cs typeface="Calibri"/>
              </a:rPr>
              <a:t>: </a:t>
            </a:r>
            <a:endParaRPr lang="en-GB" dirty="0">
              <a:latin typeface="+mn-lt"/>
              <a:ea typeface="Calibri"/>
              <a:cs typeface="Calibri"/>
            </a:endParaRPr>
          </a:p>
          <a:p>
            <a:pPr marL="171450" indent="-171450">
              <a:buFont typeface="Calibri"/>
              <a:buChar char="-"/>
              <a:defRPr/>
            </a:pPr>
            <a:r>
              <a:rPr lang="en-GB" dirty="0" err="1">
                <a:effectLst/>
                <a:latin typeface="+mn-lt"/>
                <a:ea typeface="Calibri"/>
                <a:cs typeface="Calibri"/>
              </a:rPr>
              <a:t>V</a:t>
            </a:r>
            <a:r>
              <a:rPr lang="en-GB" dirty="0" err="1">
                <a:latin typeface="+mn-lt"/>
                <a:ea typeface="Calibri"/>
                <a:cs typeface="Calibri"/>
              </a:rPr>
              <a:t>arför</a:t>
            </a:r>
            <a:r>
              <a:rPr lang="en-GB" dirty="0">
                <a:latin typeface="+mn-lt"/>
                <a:ea typeface="Calibri"/>
                <a:cs typeface="Calibri"/>
              </a:rPr>
              <a:t> ser </a:t>
            </a:r>
            <a:r>
              <a:rPr lang="en-GB" dirty="0" err="1">
                <a:ea typeface="Calibri"/>
                <a:cs typeface="Calibri"/>
              </a:rPr>
              <a:t>väskanut</a:t>
            </a:r>
            <a:r>
              <a:rPr lang="en-GB" dirty="0">
                <a:latin typeface="+mn-lt"/>
                <a:ea typeface="Calibri"/>
                <a:cs typeface="Calibri"/>
              </a:rPr>
              <a:t> </a:t>
            </a:r>
            <a:r>
              <a:rPr lang="en-GB" dirty="0" err="1">
                <a:latin typeface="+mn-lt"/>
                <a:ea typeface="Calibri"/>
                <a:cs typeface="Calibri"/>
              </a:rPr>
              <a:t>på</a:t>
            </a:r>
            <a:r>
              <a:rPr lang="en-GB" dirty="0">
                <a:latin typeface="+mn-lt"/>
                <a:ea typeface="Calibri"/>
                <a:cs typeface="Calibri"/>
              </a:rPr>
              <a:t> </a:t>
            </a:r>
            <a:r>
              <a:rPr lang="en-GB" dirty="0" err="1">
                <a:latin typeface="+mn-lt"/>
                <a:ea typeface="Calibri"/>
                <a:cs typeface="Calibri"/>
              </a:rPr>
              <a:t>ett</a:t>
            </a:r>
            <a:r>
              <a:rPr lang="en-GB" dirty="0">
                <a:latin typeface="+mn-lt"/>
                <a:ea typeface="Calibri"/>
                <a:cs typeface="Calibri"/>
              </a:rPr>
              <a:t> </a:t>
            </a:r>
            <a:r>
              <a:rPr lang="en-GB" dirty="0" err="1">
                <a:latin typeface="+mn-lt"/>
                <a:ea typeface="Calibri"/>
                <a:cs typeface="Calibri"/>
              </a:rPr>
              <a:t>visst</a:t>
            </a:r>
            <a:r>
              <a:rPr lang="en-GB" dirty="0">
                <a:latin typeface="+mn-lt"/>
                <a:ea typeface="Calibri"/>
                <a:cs typeface="Calibri"/>
              </a:rPr>
              <a:t> </a:t>
            </a:r>
            <a:r>
              <a:rPr lang="en-GB" dirty="0" err="1">
                <a:latin typeface="+mn-lt"/>
                <a:ea typeface="Calibri"/>
                <a:cs typeface="Calibri"/>
              </a:rPr>
              <a:t>sätt</a:t>
            </a:r>
            <a:r>
              <a:rPr lang="en-GB" dirty="0">
                <a:latin typeface="+mn-lt"/>
                <a:ea typeface="Calibri"/>
                <a:cs typeface="Calibri"/>
              </a:rPr>
              <a:t>? </a:t>
            </a:r>
          </a:p>
          <a:p>
            <a:pPr marL="628650" lvl="1" indent="-171450">
              <a:buFont typeface="Courier New"/>
              <a:buChar char="o"/>
              <a:defRPr/>
            </a:pPr>
            <a:r>
              <a:rPr lang="en-GB" dirty="0">
                <a:latin typeface="+mn-lt"/>
                <a:ea typeface="Calibri"/>
                <a:cs typeface="Calibri"/>
              </a:rPr>
              <a:t>För </a:t>
            </a:r>
            <a:r>
              <a:rPr lang="en-GB" dirty="0" err="1">
                <a:latin typeface="+mn-lt"/>
                <a:ea typeface="Calibri"/>
                <a:cs typeface="Calibri"/>
              </a:rPr>
              <a:t>att</a:t>
            </a:r>
            <a:r>
              <a:rPr lang="en-GB" dirty="0">
                <a:latin typeface="+mn-lt"/>
                <a:ea typeface="Calibri"/>
                <a:cs typeface="Calibri"/>
              </a:rPr>
              <a:t> det </a:t>
            </a:r>
            <a:r>
              <a:rPr lang="en-GB" dirty="0" err="1">
                <a:latin typeface="+mn-lt"/>
                <a:ea typeface="Calibri"/>
                <a:cs typeface="Calibri"/>
              </a:rPr>
              <a:t>är</a:t>
            </a:r>
            <a:r>
              <a:rPr lang="en-GB" dirty="0">
                <a:latin typeface="+mn-lt"/>
                <a:ea typeface="Calibri"/>
                <a:cs typeface="Calibri"/>
              </a:rPr>
              <a:t> de </a:t>
            </a:r>
            <a:r>
              <a:rPr lang="en-GB" dirty="0" err="1">
                <a:latin typeface="+mn-lt"/>
                <a:ea typeface="Calibri"/>
                <a:cs typeface="Calibri"/>
              </a:rPr>
              <a:t>elementen</a:t>
            </a:r>
            <a:r>
              <a:rPr lang="en-GB" dirty="0">
                <a:latin typeface="+mn-lt"/>
                <a:ea typeface="Calibri"/>
                <a:cs typeface="Calibri"/>
              </a:rPr>
              <a:t> </a:t>
            </a:r>
            <a:r>
              <a:rPr lang="en-GB" dirty="0" err="1">
                <a:latin typeface="+mn-lt"/>
                <a:ea typeface="Calibri"/>
                <a:cs typeface="Calibri"/>
              </a:rPr>
              <a:t>modellen</a:t>
            </a:r>
            <a:r>
              <a:rPr lang="en-GB" dirty="0">
                <a:latin typeface="+mn-lt"/>
                <a:ea typeface="Calibri"/>
                <a:cs typeface="Calibri"/>
              </a:rPr>
              <a:t> </a:t>
            </a:r>
            <a:r>
              <a:rPr lang="en-GB" dirty="0" err="1">
                <a:latin typeface="+mn-lt"/>
                <a:ea typeface="Calibri"/>
                <a:cs typeface="Calibri"/>
              </a:rPr>
              <a:t>kopplar</a:t>
            </a:r>
            <a:r>
              <a:rPr lang="en-GB" dirty="0">
                <a:latin typeface="+mn-lt"/>
                <a:ea typeface="Calibri"/>
                <a:cs typeface="Calibri"/>
              </a:rPr>
              <a:t> </a:t>
            </a:r>
            <a:r>
              <a:rPr lang="en-GB" dirty="0" err="1">
                <a:latin typeface="+mn-lt"/>
                <a:ea typeface="Calibri"/>
                <a:cs typeface="Calibri"/>
              </a:rPr>
              <a:t>ihop</a:t>
            </a:r>
            <a:r>
              <a:rPr lang="en-GB" dirty="0">
                <a:latin typeface="+mn-lt"/>
                <a:ea typeface="Calibri"/>
                <a:cs typeface="Calibri"/>
              </a:rPr>
              <a:t> med </a:t>
            </a:r>
            <a:r>
              <a:rPr lang="en-GB" dirty="0" err="1">
                <a:latin typeface="+mn-lt"/>
                <a:ea typeface="Calibri"/>
                <a:cs typeface="Calibri"/>
              </a:rPr>
              <a:t>väskan</a:t>
            </a:r>
            <a:r>
              <a:rPr lang="en-GB" dirty="0">
                <a:latin typeface="+mn-lt"/>
                <a:ea typeface="Calibri"/>
                <a:cs typeface="Calibri"/>
              </a:rPr>
              <a:t> + AI. Om man </a:t>
            </a:r>
            <a:r>
              <a:rPr lang="en-GB" dirty="0" err="1">
                <a:latin typeface="+mn-lt"/>
                <a:ea typeface="Calibri"/>
                <a:cs typeface="Calibri"/>
              </a:rPr>
              <a:t>exempelvis</a:t>
            </a:r>
            <a:r>
              <a:rPr lang="en-GB" dirty="0">
                <a:latin typeface="+mn-lt"/>
                <a:ea typeface="Calibri"/>
                <a:cs typeface="Calibri"/>
              </a:rPr>
              <a:t> </a:t>
            </a:r>
            <a:r>
              <a:rPr lang="en-GB" dirty="0" err="1">
                <a:latin typeface="+mn-lt"/>
                <a:ea typeface="Calibri"/>
                <a:cs typeface="Calibri"/>
              </a:rPr>
              <a:t>googlar</a:t>
            </a:r>
            <a:r>
              <a:rPr lang="en-GB" dirty="0">
                <a:latin typeface="+mn-lt"/>
                <a:ea typeface="Calibri"/>
                <a:cs typeface="Calibri"/>
              </a:rPr>
              <a:t> AI ser du </a:t>
            </a:r>
            <a:r>
              <a:rPr lang="en-GB" dirty="0" err="1">
                <a:latin typeface="+mn-lt"/>
                <a:ea typeface="Calibri"/>
                <a:cs typeface="Calibri"/>
              </a:rPr>
              <a:t>mycket</a:t>
            </a:r>
            <a:r>
              <a:rPr lang="en-GB" dirty="0">
                <a:latin typeface="+mn-lt"/>
                <a:ea typeface="Calibri"/>
                <a:cs typeface="Calibri"/>
              </a:rPr>
              <a:t> </a:t>
            </a:r>
            <a:r>
              <a:rPr lang="en-GB" dirty="0" err="1">
                <a:latin typeface="+mn-lt"/>
                <a:ea typeface="Calibri"/>
                <a:cs typeface="Calibri"/>
              </a:rPr>
              <a:t>bilder</a:t>
            </a:r>
            <a:r>
              <a:rPr lang="en-GB" dirty="0">
                <a:latin typeface="+mn-lt"/>
                <a:ea typeface="Calibri"/>
                <a:cs typeface="Calibri"/>
              </a:rPr>
              <a:t> </a:t>
            </a:r>
            <a:r>
              <a:rPr lang="en-GB" dirty="0" err="1">
                <a:latin typeface="+mn-lt"/>
                <a:ea typeface="Calibri"/>
                <a:cs typeface="Calibri"/>
              </a:rPr>
              <a:t>på</a:t>
            </a:r>
            <a:r>
              <a:rPr lang="en-GB" dirty="0">
                <a:latin typeface="+mn-lt"/>
                <a:ea typeface="Calibri"/>
                <a:cs typeface="Calibri"/>
              </a:rPr>
              <a:t> </a:t>
            </a:r>
            <a:r>
              <a:rPr lang="en-GB" dirty="0" err="1">
                <a:latin typeface="+mn-lt"/>
                <a:ea typeface="Calibri"/>
                <a:cs typeface="Calibri"/>
              </a:rPr>
              <a:t>lampor</a:t>
            </a:r>
            <a:r>
              <a:rPr lang="en-GB" dirty="0">
                <a:latin typeface="+mn-lt"/>
                <a:ea typeface="Calibri"/>
                <a:cs typeface="Calibri"/>
              </a:rPr>
              <a:t> </a:t>
            </a:r>
            <a:r>
              <a:rPr lang="en-GB" dirty="0" err="1">
                <a:latin typeface="+mn-lt"/>
                <a:ea typeface="Calibri"/>
                <a:cs typeface="Calibri"/>
              </a:rPr>
              <a:t>och</a:t>
            </a:r>
            <a:r>
              <a:rPr lang="en-GB" dirty="0">
                <a:latin typeface="+mn-lt"/>
                <a:ea typeface="Calibri"/>
                <a:cs typeface="Calibri"/>
              </a:rPr>
              <a:t> </a:t>
            </a:r>
            <a:r>
              <a:rPr lang="en-GB" dirty="0" err="1">
                <a:latin typeface="+mn-lt"/>
                <a:ea typeface="Calibri"/>
                <a:cs typeface="Calibri"/>
              </a:rPr>
              <a:t>kretskort</a:t>
            </a:r>
            <a:r>
              <a:rPr lang="en-GB" dirty="0">
                <a:latin typeface="+mn-lt"/>
                <a:ea typeface="Calibri"/>
                <a:cs typeface="Calibri"/>
              </a:rPr>
              <a:t>.</a:t>
            </a:r>
          </a:p>
          <a:p>
            <a:pPr marL="628650" lvl="1" indent="-171450">
              <a:buFont typeface="Courier New"/>
              <a:buChar char="o"/>
              <a:defRPr/>
            </a:pPr>
            <a:r>
              <a:rPr lang="en-GB" dirty="0" err="1">
                <a:latin typeface="+mn-lt"/>
                <a:ea typeface="Calibri"/>
                <a:cs typeface="Calibri"/>
              </a:rPr>
              <a:t>Koppla</a:t>
            </a:r>
            <a:r>
              <a:rPr lang="en-GB" dirty="0">
                <a:latin typeface="+mn-lt"/>
                <a:ea typeface="Calibri"/>
                <a:cs typeface="Calibri"/>
              </a:rPr>
              <a:t> </a:t>
            </a:r>
            <a:r>
              <a:rPr lang="en-GB" dirty="0" err="1">
                <a:latin typeface="+mn-lt"/>
                <a:ea typeface="Calibri"/>
                <a:cs typeface="Calibri"/>
              </a:rPr>
              <a:t>detta</a:t>
            </a:r>
            <a:r>
              <a:rPr lang="en-GB" dirty="0">
                <a:latin typeface="+mn-lt"/>
                <a:ea typeface="Calibri"/>
                <a:cs typeface="Calibri"/>
              </a:rPr>
              <a:t> till </a:t>
            </a:r>
            <a:r>
              <a:rPr lang="en-GB" dirty="0" err="1">
                <a:latin typeface="+mn-lt"/>
                <a:ea typeface="Calibri"/>
                <a:cs typeface="Calibri"/>
              </a:rPr>
              <a:t>diskussionen</a:t>
            </a:r>
            <a:r>
              <a:rPr lang="en-GB" dirty="0">
                <a:latin typeface="+mn-lt"/>
                <a:ea typeface="Calibri"/>
                <a:cs typeface="Calibri"/>
              </a:rPr>
              <a:t> om </a:t>
            </a:r>
            <a:r>
              <a:rPr lang="en-GB" dirty="0" err="1">
                <a:latin typeface="+mn-lt"/>
                <a:ea typeface="Calibri"/>
                <a:cs typeface="Calibri"/>
              </a:rPr>
              <a:t>egenskaper</a:t>
            </a:r>
            <a:r>
              <a:rPr lang="en-GB" dirty="0">
                <a:latin typeface="+mn-lt"/>
                <a:ea typeface="Calibri"/>
                <a:cs typeface="Calibri"/>
              </a:rPr>
              <a:t> </a:t>
            </a:r>
            <a:r>
              <a:rPr lang="en-GB" dirty="0" err="1">
                <a:latin typeface="+mn-lt"/>
                <a:ea typeface="Calibri"/>
                <a:cs typeface="Calibri"/>
              </a:rPr>
              <a:t>från</a:t>
            </a:r>
            <a:r>
              <a:rPr lang="en-GB" dirty="0">
                <a:latin typeface="+mn-lt"/>
                <a:ea typeface="Calibri"/>
                <a:cs typeface="Calibri"/>
              </a:rPr>
              <a:t> </a:t>
            </a:r>
            <a:r>
              <a:rPr lang="en-GB" dirty="0" err="1">
                <a:ea typeface="Calibri"/>
                <a:cs typeface="Calibri"/>
              </a:rPr>
              <a:t>slajd</a:t>
            </a:r>
            <a:r>
              <a:rPr lang="en-GB" dirty="0">
                <a:ea typeface="Calibri"/>
                <a:cs typeface="Calibri"/>
              </a:rPr>
              <a:t> 10</a:t>
            </a:r>
            <a:r>
              <a:rPr lang="en-GB" dirty="0">
                <a:latin typeface="+mn-lt"/>
                <a:ea typeface="Calibri"/>
                <a:cs typeface="Calibri"/>
              </a:rPr>
              <a:t>, </a:t>
            </a:r>
            <a:r>
              <a:rPr lang="en-GB" dirty="0" err="1">
                <a:latin typeface="+mn-lt"/>
                <a:ea typeface="Calibri"/>
                <a:cs typeface="Calibri"/>
              </a:rPr>
              <a:t>alltså</a:t>
            </a:r>
            <a:r>
              <a:rPr lang="en-GB" dirty="0">
                <a:latin typeface="+mn-lt"/>
                <a:ea typeface="Calibri"/>
                <a:cs typeface="Calibri"/>
              </a:rPr>
              <a:t> </a:t>
            </a:r>
            <a:r>
              <a:rPr lang="en-GB" dirty="0" err="1">
                <a:latin typeface="+mn-lt"/>
                <a:ea typeface="Calibri"/>
                <a:cs typeface="Calibri"/>
              </a:rPr>
              <a:t>att</a:t>
            </a:r>
            <a:r>
              <a:rPr lang="en-GB" dirty="0">
                <a:latin typeface="+mn-lt"/>
                <a:ea typeface="Calibri"/>
                <a:cs typeface="Calibri"/>
              </a:rPr>
              <a:t> modeller tar </a:t>
            </a:r>
            <a:r>
              <a:rPr lang="en-GB" dirty="0" err="1">
                <a:latin typeface="+mn-lt"/>
                <a:ea typeface="Calibri"/>
                <a:cs typeface="Calibri"/>
              </a:rPr>
              <a:t>ut</a:t>
            </a:r>
            <a:r>
              <a:rPr lang="en-GB" dirty="0">
                <a:latin typeface="+mn-lt"/>
                <a:ea typeface="Calibri"/>
                <a:cs typeface="Calibri"/>
              </a:rPr>
              <a:t> </a:t>
            </a:r>
            <a:r>
              <a:rPr lang="en-GB" dirty="0" err="1">
                <a:latin typeface="+mn-lt"/>
                <a:ea typeface="Calibri"/>
                <a:cs typeface="Calibri"/>
              </a:rPr>
              <a:t>egenskaper</a:t>
            </a:r>
            <a:r>
              <a:rPr lang="en-GB" dirty="0">
                <a:latin typeface="+mn-lt"/>
                <a:ea typeface="Calibri"/>
                <a:cs typeface="Calibri"/>
              </a:rPr>
              <a:t> </a:t>
            </a:r>
            <a:r>
              <a:rPr lang="en-GB" dirty="0" err="1">
                <a:latin typeface="+mn-lt"/>
                <a:ea typeface="Calibri"/>
                <a:cs typeface="Calibri"/>
              </a:rPr>
              <a:t>ur</a:t>
            </a:r>
            <a:r>
              <a:rPr lang="en-GB" dirty="0">
                <a:latin typeface="+mn-lt"/>
                <a:ea typeface="Calibri"/>
                <a:cs typeface="Calibri"/>
              </a:rPr>
              <a:t> data.</a:t>
            </a:r>
          </a:p>
          <a:p>
            <a:pPr marL="0" marR="0" lvl="0" indent="0" algn="l" defTabSz="914400" rtl="0" eaLnBrk="1" fontAlgn="auto" latinLnBrk="0" hangingPunct="1">
              <a:lnSpc>
                <a:spcPct val="100000"/>
              </a:lnSpc>
              <a:spcBef>
                <a:spcPts val="0"/>
              </a:spcBef>
              <a:spcAft>
                <a:spcPts val="0"/>
              </a:spcAft>
              <a:buClrTx/>
              <a:buSzTx/>
              <a:buFontTx/>
              <a:buNone/>
              <a:tabLst/>
              <a:defRPr/>
            </a:pPr>
            <a:br>
              <a:rPr lang="sv-FI" dirty="0">
                <a:effectLst/>
                <a:cs typeface="+mn-lt"/>
              </a:rPr>
            </a:br>
            <a:r>
              <a:rPr lang="en-US" dirty="0" err="1"/>
              <a:t>Avsluta</a:t>
            </a:r>
            <a:r>
              <a:rPr lang="en-US" dirty="0"/>
              <a:t> </a:t>
            </a:r>
            <a:r>
              <a:rPr lang="en-US" dirty="0" err="1"/>
              <a:t>aktiviteten</a:t>
            </a:r>
            <a:r>
              <a:rPr lang="en-US" dirty="0"/>
              <a:t> </a:t>
            </a:r>
            <a:r>
              <a:rPr lang="en-US" dirty="0" err="1"/>
              <a:t>när</a:t>
            </a:r>
            <a:r>
              <a:rPr lang="en-US" dirty="0"/>
              <a:t> det </a:t>
            </a:r>
            <a:r>
              <a:rPr lang="en-US" dirty="0" err="1"/>
              <a:t>är</a:t>
            </a:r>
            <a:r>
              <a:rPr lang="en-US" dirty="0"/>
              <a:t> 10 </a:t>
            </a:r>
            <a:r>
              <a:rPr lang="en-US" dirty="0" err="1"/>
              <a:t>minuter</a:t>
            </a:r>
            <a:r>
              <a:rPr lang="en-US" dirty="0"/>
              <a:t> </a:t>
            </a:r>
            <a:r>
              <a:rPr lang="en-US" dirty="0" err="1"/>
              <a:t>kvar</a:t>
            </a:r>
            <a:r>
              <a:rPr lang="en-US" dirty="0"/>
              <a:t> av </a:t>
            </a:r>
            <a:r>
              <a:rPr lang="en-US" dirty="0" err="1"/>
              <a:t>lektionen</a:t>
            </a:r>
            <a:r>
              <a:rPr lang="en-US" dirty="0"/>
              <a:t> för </a:t>
            </a:r>
            <a:r>
              <a:rPr lang="en-US" dirty="0" err="1"/>
              <a:t>att</a:t>
            </a:r>
            <a:r>
              <a:rPr lang="en-US" dirty="0"/>
              <a:t> </a:t>
            </a:r>
            <a:r>
              <a:rPr lang="en-US" dirty="0" err="1"/>
              <a:t>hinna</a:t>
            </a:r>
            <a:r>
              <a:rPr lang="en-US" dirty="0"/>
              <a:t> med </a:t>
            </a:r>
            <a:r>
              <a:rPr lang="en-US" dirty="0" err="1"/>
              <a:t>resten</a:t>
            </a:r>
            <a:r>
              <a:rPr lang="en-US" dirty="0"/>
              <a:t>.</a:t>
            </a:r>
            <a:endParaRPr lang="sv-FI" dirty="0"/>
          </a:p>
          <a:p>
            <a:endParaRPr lang="sv-FI" dirty="0">
              <a:effectLst/>
              <a:latin typeface="+mn-lt"/>
            </a:endParaRPr>
          </a:p>
          <a:p>
            <a:endParaRPr lang="en-GB" dirty="0">
              <a:latin typeface="+mn-lt"/>
              <a:ea typeface="Calibri"/>
              <a:cs typeface="Calibri"/>
            </a:endParaRPr>
          </a:p>
        </p:txBody>
      </p:sp>
      <p:sp>
        <p:nvSpPr>
          <p:cNvPr id="4" name="Platshållare för bildnummer 3">
            <a:extLst>
              <a:ext uri="{FF2B5EF4-FFF2-40B4-BE49-F238E27FC236}">
                <a16:creationId xmlns:a16="http://schemas.microsoft.com/office/drawing/2014/main" id="{88D787F0-C1F5-8E39-CBEC-08818518D36B}"/>
              </a:ext>
            </a:extLst>
          </p:cNvPr>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129242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25BE2-B193-5DC4-CA5E-69158E5F97F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67C6F4F-2ABC-DA6E-28C9-E949BA93173D}"/>
              </a:ext>
            </a:extLst>
          </p:cNvPr>
          <p:cNvSpPr>
            <a:spLocks noGrp="1" noRot="1" noChangeAspect="1"/>
          </p:cNvSpPr>
          <p:nvPr>
            <p:ph type="sldImg"/>
          </p:nvPr>
        </p:nvSpPr>
        <p:spPr>
          <a:xfrm>
            <a:off x="2290763" y="512763"/>
            <a:ext cx="4562475" cy="2566987"/>
          </a:xfrm>
        </p:spPr>
      </p:sp>
      <p:sp>
        <p:nvSpPr>
          <p:cNvPr id="3" name="Platshållare för anteckningar 2">
            <a:extLst>
              <a:ext uri="{FF2B5EF4-FFF2-40B4-BE49-F238E27FC236}">
                <a16:creationId xmlns:a16="http://schemas.microsoft.com/office/drawing/2014/main" id="{C2EB818F-63C5-D30A-C23D-1F16A4108004}"/>
              </a:ext>
            </a:extLst>
          </p:cNvPr>
          <p:cNvSpPr>
            <a:spLocks noGrp="1"/>
          </p:cNvSpPr>
          <p:nvPr>
            <p:ph type="body" idx="1"/>
          </p:nvPr>
        </p:nvSpPr>
        <p:spPr/>
        <p:txBody>
          <a:bodyPr/>
          <a:lstStyle/>
          <a:p>
            <a:pPr>
              <a:defRPr/>
            </a:pPr>
            <a:r>
              <a:rPr lang="sv-FI" dirty="0"/>
              <a:t>Välj antingen denna eller följande </a:t>
            </a:r>
            <a:r>
              <a:rPr lang="sv-FI" dirty="0" err="1"/>
              <a:t>slajd</a:t>
            </a:r>
            <a:r>
              <a:rPr lang="sv-FI" dirty="0"/>
              <a:t>, beroende på om ni jobbat med skor eller väska. </a:t>
            </a:r>
            <a:endParaRPr lang="en-US"/>
          </a:p>
          <a:p>
            <a:pPr>
              <a:defRPr/>
            </a:pPr>
            <a:endParaRPr lang="sv-FI" dirty="0"/>
          </a:p>
          <a:p>
            <a:pPr>
              <a:defRPr/>
            </a:pPr>
            <a:r>
              <a:rPr lang="sv-FI" dirty="0"/>
              <a:t>Målsättning: Visa en AI-genererad design av motsvarande grej. </a:t>
            </a:r>
          </a:p>
          <a:p>
            <a:pPr>
              <a:defRPr/>
            </a:pPr>
            <a:endParaRPr lang="sv-FI" dirty="0"/>
          </a:p>
          <a:p>
            <a:pPr>
              <a:defRPr/>
            </a:pPr>
            <a:r>
              <a:rPr lang="sv-FI" dirty="0"/>
              <a:t>Om ni har tillgång till ett bildgenererande verktyg: </a:t>
            </a:r>
            <a:endParaRPr lang="en-US"/>
          </a:p>
          <a:p>
            <a:pPr marL="171450" indent="-171450">
              <a:buFont typeface="Calibri,Sans-Serif"/>
              <a:buChar char="-"/>
              <a:defRPr/>
            </a:pPr>
            <a:r>
              <a:rPr lang="sv-FI" dirty="0"/>
              <a:t>Be ett bildgenererande AI-system generera en motsvarande "AI-produkt" efter att </a:t>
            </a:r>
            <a:r>
              <a:rPr lang="sv-FI" dirty="0">
                <a:effectLst/>
              </a:rPr>
              <a:t>eleverna </a:t>
            </a:r>
            <a:r>
              <a:rPr lang="sv-FI" dirty="0"/>
              <a:t>har designat sin egen lösning</a:t>
            </a:r>
            <a:r>
              <a:rPr lang="sv-FI" dirty="0">
                <a:effectLst/>
              </a:rPr>
              <a:t>. </a:t>
            </a:r>
            <a:endParaRPr lang="en-US"/>
          </a:p>
          <a:p>
            <a:pPr marL="171450" indent="-171450">
              <a:buFont typeface="Calibri,Sans-Serif"/>
              <a:buChar char="-"/>
              <a:defRPr/>
            </a:pPr>
            <a:r>
              <a:rPr lang="sv-FI" dirty="0"/>
              <a:t>Du </a:t>
            </a:r>
            <a:r>
              <a:rPr lang="sv-FI" dirty="0">
                <a:effectLst/>
              </a:rPr>
              <a:t>kan be </a:t>
            </a:r>
            <a:r>
              <a:rPr lang="sv-FI" dirty="0"/>
              <a:t>eleverna ge förslag på saker att ta med i prompten (instruktionen till AI-lösningen) </a:t>
            </a:r>
            <a:r>
              <a:rPr lang="sv-FI" dirty="0">
                <a:effectLst/>
              </a:rPr>
              <a:t>så att </a:t>
            </a:r>
            <a:r>
              <a:rPr lang="sv-FI" dirty="0"/>
              <a:t>ni tillsammans bygger upp beskrivningen av de skor som AI </a:t>
            </a:r>
            <a:r>
              <a:rPr lang="sv-FI" dirty="0">
                <a:effectLst/>
              </a:rPr>
              <a:t>ska </a:t>
            </a:r>
            <a:r>
              <a:rPr lang="sv-FI" dirty="0"/>
              <a:t>generera. T.ex. "Skapa en fotorealistisk bild av ett par skor som har följande inbyggda AI-funktionalitet: [fyll på med idéer här]"</a:t>
            </a:r>
            <a:endParaRPr lang="en-US" dirty="0"/>
          </a:p>
          <a:p>
            <a:pPr marL="171450" indent="-171450">
              <a:buFont typeface="Calibri,Sans-Serif"/>
              <a:buChar char="-"/>
              <a:defRPr/>
            </a:pPr>
            <a:r>
              <a:rPr lang="sv-FI" dirty="0"/>
              <a:t>Du som lärare matar in prompten till verktyget </a:t>
            </a:r>
            <a:r>
              <a:rPr lang="sv-FI" dirty="0">
                <a:effectLst/>
              </a:rPr>
              <a:t>så att </a:t>
            </a:r>
            <a:r>
              <a:rPr lang="sv-FI" dirty="0"/>
              <a:t>resultatet sedan visas på stora skärmen framme i klassen. Om </a:t>
            </a:r>
            <a:r>
              <a:rPr lang="sv-FI" dirty="0">
                <a:effectLst/>
              </a:rPr>
              <a:t>eleverna </a:t>
            </a:r>
            <a:r>
              <a:rPr lang="sv-FI" dirty="0"/>
              <a:t>har tillgång till denna typ av system </a:t>
            </a:r>
            <a:r>
              <a:rPr lang="sv-FI" dirty="0">
                <a:effectLst/>
              </a:rPr>
              <a:t>på sin </a:t>
            </a:r>
            <a:r>
              <a:rPr lang="sv-FI" dirty="0"/>
              <a:t>egen dator/platta kan de naturligtvis också göra detta </a:t>
            </a:r>
            <a:r>
              <a:rPr lang="sv-FI" dirty="0">
                <a:effectLst/>
              </a:rPr>
              <a:t>i </a:t>
            </a:r>
            <a:r>
              <a:rPr lang="sv-FI" dirty="0"/>
              <a:t>par/smågrupper</a:t>
            </a:r>
            <a:r>
              <a:rPr lang="sv-FI" dirty="0">
                <a:effectLst/>
              </a:rPr>
              <a:t>.</a:t>
            </a:r>
            <a:r>
              <a:rPr lang="sv-FI" dirty="0"/>
              <a:t> </a:t>
            </a:r>
            <a:endParaRPr lang="sv-FI" dirty="0">
              <a:effectLst/>
            </a:endParaRPr>
          </a:p>
          <a:p>
            <a:pPr marR="0" lvl="0" algn="l" defTabSz="914400">
              <a:lnSpc>
                <a:spcPct val="100000"/>
              </a:lnSpc>
              <a:spcBef>
                <a:spcPts val="0"/>
              </a:spcBef>
              <a:spcAft>
                <a:spcPts val="0"/>
              </a:spcAft>
              <a:tabLst/>
              <a:defRPr/>
            </a:pPr>
            <a:endParaRPr lang="sv-FI" dirty="0">
              <a:effectLst/>
            </a:endParaRPr>
          </a:p>
          <a:p>
            <a:pPr>
              <a:defRPr/>
            </a:pPr>
            <a:r>
              <a:rPr lang="sv-FI" dirty="0">
                <a:effectLst/>
              </a:rPr>
              <a:t>Förslag på </a:t>
            </a:r>
            <a:r>
              <a:rPr lang="sv-FI" dirty="0"/>
              <a:t>bildgenererande verktyg</a:t>
            </a:r>
            <a:r>
              <a:rPr lang="sv-FI" dirty="0">
                <a:effectLst/>
              </a:rPr>
              <a:t>: </a:t>
            </a:r>
            <a:endParaRPr lang="en-US" dirty="0"/>
          </a:p>
          <a:p>
            <a:pPr marL="171450" indent="-171450">
              <a:buFont typeface="Calibri,Sans-Serif"/>
              <a:buChar char="-"/>
              <a:defRPr/>
            </a:pPr>
            <a:r>
              <a:rPr lang="sv-FI" dirty="0"/>
              <a:t>Microsoft </a:t>
            </a:r>
            <a:r>
              <a:rPr lang="sv-FI" dirty="0" err="1"/>
              <a:t>copilot</a:t>
            </a:r>
            <a:r>
              <a:rPr lang="sv-FI" dirty="0"/>
              <a:t> </a:t>
            </a:r>
          </a:p>
          <a:p>
            <a:pPr marL="171450" indent="-171450">
              <a:buFont typeface="Calibri,Sans-Serif"/>
              <a:buChar char="-"/>
              <a:defRPr/>
            </a:pPr>
            <a:r>
              <a:rPr lang="sv-FI" dirty="0" err="1"/>
              <a:t>OpenAI:s</a:t>
            </a:r>
            <a:r>
              <a:rPr lang="sv-FI" dirty="0"/>
              <a:t> </a:t>
            </a:r>
            <a:r>
              <a:rPr lang="sv-FI" dirty="0" err="1">
                <a:effectLst/>
              </a:rPr>
              <a:t>Dall</a:t>
            </a:r>
            <a:r>
              <a:rPr lang="sv-FI" dirty="0">
                <a:effectLst/>
              </a:rPr>
              <a:t>-E</a:t>
            </a:r>
            <a:r>
              <a:rPr lang="sv-FI" dirty="0"/>
              <a:t> (via </a:t>
            </a:r>
            <a:r>
              <a:rPr lang="sv-FI" dirty="0" err="1"/>
              <a:t>ChatGPT</a:t>
            </a:r>
            <a:r>
              <a:rPr lang="sv-FI" dirty="0"/>
              <a:t>)</a:t>
            </a:r>
            <a:endParaRPr lang="en-US" dirty="0"/>
          </a:p>
          <a:p>
            <a:pPr marL="171450" indent="-171450">
              <a:buFont typeface="Calibri,Sans-Serif"/>
              <a:buChar char="-"/>
              <a:defRPr/>
            </a:pPr>
            <a:r>
              <a:rPr lang="sv-FI" dirty="0"/>
              <a:t>Canvas AI-bildgenereringsfunktion</a:t>
            </a:r>
            <a:endParaRPr lang="en-US" dirty="0"/>
          </a:p>
          <a:p>
            <a:pPr marL="171450" indent="-171450">
              <a:buFont typeface="Calibri,Sans-Serif"/>
              <a:buChar char="-"/>
              <a:defRPr/>
            </a:pPr>
            <a:r>
              <a:rPr lang="sv-FI" dirty="0" err="1"/>
              <a:t>Craiyon</a:t>
            </a:r>
            <a:r>
              <a:rPr lang="sv-FI" dirty="0"/>
              <a:t> (</a:t>
            </a:r>
            <a:r>
              <a:rPr lang="sv-FI" dirty="0">
                <a:hlinkClick r:id="rId3"/>
              </a:rPr>
              <a:t>https://www.craiyon</a:t>
            </a:r>
            <a:r>
              <a:rPr lang="sv-FI" dirty="0">
                <a:effectLst/>
                <a:hlinkClick r:id="rId3"/>
              </a:rPr>
              <a:t>.</a:t>
            </a:r>
            <a:r>
              <a:rPr lang="sv-FI" dirty="0">
                <a:hlinkClick r:id="rId3"/>
              </a:rPr>
              <a:t>com</a:t>
            </a:r>
            <a:r>
              <a:rPr lang="sv-FI" dirty="0">
                <a:effectLst/>
              </a:rPr>
              <a:t>, </a:t>
            </a:r>
            <a:r>
              <a:rPr lang="sv-FI" dirty="0"/>
              <a:t>inte lika bra men kräver ingen inloggning). </a:t>
            </a:r>
            <a:endParaRPr lang="en-US" dirty="0">
              <a:effectLst/>
            </a:endParaRPr>
          </a:p>
          <a:p>
            <a:pPr marL="171450" marR="0" lvl="0" indent="-171450" algn="l" defTabSz="914400">
              <a:lnSpc>
                <a:spcPct val="100000"/>
              </a:lnSpc>
              <a:spcBef>
                <a:spcPts val="0"/>
              </a:spcBef>
              <a:spcAft>
                <a:spcPts val="0"/>
              </a:spcAft>
              <a:buFont typeface="Calibri,Sans-Serif"/>
              <a:buChar char="-"/>
              <a:tabLst/>
              <a:defRPr/>
            </a:pPr>
            <a:endParaRPr lang="sv-FI" dirty="0">
              <a:effectLst/>
            </a:endParaRPr>
          </a:p>
          <a:p>
            <a:pPr>
              <a:defRPr/>
            </a:pPr>
            <a:r>
              <a:rPr lang="en-GB" dirty="0" err="1">
                <a:effectLst/>
              </a:rPr>
              <a:t>Förslag</a:t>
            </a:r>
            <a:r>
              <a:rPr lang="en-GB" dirty="0">
                <a:effectLst/>
              </a:rPr>
              <a:t> till </a:t>
            </a:r>
            <a:r>
              <a:rPr lang="en-GB" dirty="0" err="1">
                <a:effectLst/>
              </a:rPr>
              <a:t>diskussion</a:t>
            </a:r>
            <a:r>
              <a:rPr lang="en-GB" dirty="0">
                <a:effectLst/>
              </a:rPr>
              <a:t> med </a:t>
            </a:r>
            <a:r>
              <a:rPr lang="en-GB" dirty="0" err="1">
                <a:effectLst/>
              </a:rPr>
              <a:t>eleverna</a:t>
            </a:r>
            <a:r>
              <a:rPr lang="en-GB" dirty="0">
                <a:effectLst/>
              </a:rPr>
              <a:t>: </a:t>
            </a:r>
            <a:endParaRPr lang="en-GB" dirty="0"/>
          </a:p>
          <a:p>
            <a:pPr marL="171450" indent="-171450">
              <a:buFont typeface="Calibri,Sans-Serif"/>
              <a:buChar char="-"/>
              <a:defRPr/>
            </a:pPr>
            <a:r>
              <a:rPr lang="en-GB" dirty="0" err="1">
                <a:effectLst/>
              </a:rPr>
              <a:t>V</a:t>
            </a:r>
            <a:r>
              <a:rPr lang="en-GB" dirty="0" err="1"/>
              <a:t>arför</a:t>
            </a:r>
            <a:r>
              <a:rPr lang="en-GB" dirty="0"/>
              <a:t> ser </a:t>
            </a:r>
            <a:r>
              <a:rPr lang="en-GB" dirty="0" err="1"/>
              <a:t>skorna</a:t>
            </a:r>
            <a:r>
              <a:rPr lang="en-GB" dirty="0"/>
              <a:t> </a:t>
            </a:r>
            <a:r>
              <a:rPr lang="en-GB" dirty="0" err="1"/>
              <a:t>ut</a:t>
            </a:r>
            <a:r>
              <a:rPr lang="en-GB" dirty="0"/>
              <a:t> </a:t>
            </a:r>
            <a:r>
              <a:rPr lang="en-GB" dirty="0" err="1"/>
              <a:t>på</a:t>
            </a:r>
            <a:r>
              <a:rPr lang="en-GB" dirty="0"/>
              <a:t> </a:t>
            </a:r>
            <a:r>
              <a:rPr lang="en-GB" dirty="0" err="1"/>
              <a:t>ett</a:t>
            </a:r>
            <a:r>
              <a:rPr lang="en-GB" dirty="0"/>
              <a:t> </a:t>
            </a:r>
            <a:r>
              <a:rPr lang="en-GB" dirty="0" err="1"/>
              <a:t>visst</a:t>
            </a:r>
            <a:r>
              <a:rPr lang="en-GB" dirty="0"/>
              <a:t> </a:t>
            </a:r>
            <a:r>
              <a:rPr lang="en-GB" dirty="0" err="1"/>
              <a:t>sätt</a:t>
            </a:r>
            <a:r>
              <a:rPr lang="en-GB" dirty="0"/>
              <a:t>? </a:t>
            </a:r>
            <a:endParaRPr lang="en-US" dirty="0"/>
          </a:p>
          <a:p>
            <a:pPr marL="628650" lvl="1" indent="-171450">
              <a:buFont typeface="Courier New,monospace"/>
              <a:buChar char="o"/>
              <a:defRPr/>
            </a:pPr>
            <a:r>
              <a:rPr lang="en-GB" dirty="0"/>
              <a:t>För </a:t>
            </a:r>
            <a:r>
              <a:rPr lang="en-GB" dirty="0" err="1"/>
              <a:t>att</a:t>
            </a:r>
            <a:r>
              <a:rPr lang="en-GB" dirty="0"/>
              <a:t> det </a:t>
            </a:r>
            <a:r>
              <a:rPr lang="en-GB" dirty="0" err="1"/>
              <a:t>är</a:t>
            </a:r>
            <a:r>
              <a:rPr lang="en-GB" dirty="0"/>
              <a:t> de </a:t>
            </a:r>
            <a:r>
              <a:rPr lang="en-GB" dirty="0" err="1"/>
              <a:t>elementen</a:t>
            </a:r>
            <a:r>
              <a:rPr lang="en-GB" dirty="0"/>
              <a:t> </a:t>
            </a:r>
            <a:r>
              <a:rPr lang="en-GB" dirty="0" err="1"/>
              <a:t>modellen</a:t>
            </a:r>
            <a:r>
              <a:rPr lang="en-GB" dirty="0"/>
              <a:t> </a:t>
            </a:r>
            <a:r>
              <a:rPr lang="en-GB" dirty="0" err="1"/>
              <a:t>kopplar</a:t>
            </a:r>
            <a:r>
              <a:rPr lang="en-GB" dirty="0"/>
              <a:t> </a:t>
            </a:r>
            <a:r>
              <a:rPr lang="en-GB" dirty="0" err="1"/>
              <a:t>ihop</a:t>
            </a:r>
            <a:r>
              <a:rPr lang="en-GB" dirty="0"/>
              <a:t> med </a:t>
            </a:r>
            <a:r>
              <a:rPr lang="en-GB" dirty="0" err="1"/>
              <a:t>väskan</a:t>
            </a:r>
            <a:r>
              <a:rPr lang="en-GB" dirty="0"/>
              <a:t> + AI. Om man </a:t>
            </a:r>
            <a:r>
              <a:rPr lang="en-GB" dirty="0" err="1"/>
              <a:t>exempelvis</a:t>
            </a:r>
            <a:r>
              <a:rPr lang="en-GB" dirty="0"/>
              <a:t> </a:t>
            </a:r>
            <a:r>
              <a:rPr lang="en-GB" dirty="0" err="1"/>
              <a:t>googlar</a:t>
            </a:r>
            <a:r>
              <a:rPr lang="en-GB" dirty="0"/>
              <a:t> AI ser du </a:t>
            </a:r>
            <a:r>
              <a:rPr lang="en-GB" dirty="0" err="1"/>
              <a:t>mycket</a:t>
            </a:r>
            <a:r>
              <a:rPr lang="en-GB" dirty="0"/>
              <a:t> </a:t>
            </a:r>
            <a:r>
              <a:rPr lang="en-GB" dirty="0" err="1"/>
              <a:t>bilder</a:t>
            </a:r>
            <a:r>
              <a:rPr lang="en-GB" dirty="0"/>
              <a:t> </a:t>
            </a:r>
            <a:r>
              <a:rPr lang="en-GB" dirty="0" err="1"/>
              <a:t>på</a:t>
            </a:r>
            <a:r>
              <a:rPr lang="en-GB" dirty="0"/>
              <a:t> </a:t>
            </a:r>
            <a:r>
              <a:rPr lang="en-GB" dirty="0" err="1"/>
              <a:t>lampor</a:t>
            </a:r>
            <a:r>
              <a:rPr lang="en-GB" dirty="0"/>
              <a:t> </a:t>
            </a:r>
            <a:r>
              <a:rPr lang="en-GB" dirty="0" err="1"/>
              <a:t>och</a:t>
            </a:r>
            <a:r>
              <a:rPr lang="en-GB" dirty="0"/>
              <a:t> </a:t>
            </a:r>
            <a:r>
              <a:rPr lang="en-GB" dirty="0" err="1"/>
              <a:t>kretskort</a:t>
            </a:r>
            <a:r>
              <a:rPr lang="en-GB" dirty="0"/>
              <a:t>.</a:t>
            </a:r>
            <a:endParaRPr lang="en-US" dirty="0"/>
          </a:p>
          <a:p>
            <a:pPr marL="628650" lvl="1" indent="-171450">
              <a:buFont typeface="Courier New,monospace"/>
              <a:buChar char="o"/>
              <a:defRPr/>
            </a:pPr>
            <a:r>
              <a:rPr lang="en-GB" dirty="0" err="1"/>
              <a:t>Koppla</a:t>
            </a:r>
            <a:r>
              <a:rPr lang="en-GB" dirty="0"/>
              <a:t> </a:t>
            </a:r>
            <a:r>
              <a:rPr lang="en-GB" dirty="0" err="1"/>
              <a:t>detta</a:t>
            </a:r>
            <a:r>
              <a:rPr lang="en-GB" dirty="0"/>
              <a:t> till </a:t>
            </a:r>
            <a:r>
              <a:rPr lang="en-GB" dirty="0" err="1"/>
              <a:t>diskussionen</a:t>
            </a:r>
            <a:r>
              <a:rPr lang="en-GB" dirty="0"/>
              <a:t> om </a:t>
            </a:r>
            <a:r>
              <a:rPr lang="en-GB" dirty="0" err="1"/>
              <a:t>egenskaper</a:t>
            </a:r>
            <a:r>
              <a:rPr lang="en-GB" dirty="0"/>
              <a:t> </a:t>
            </a:r>
            <a:r>
              <a:rPr lang="en-GB" dirty="0" err="1"/>
              <a:t>från</a:t>
            </a:r>
            <a:r>
              <a:rPr lang="en-GB" dirty="0"/>
              <a:t> </a:t>
            </a:r>
            <a:r>
              <a:rPr lang="en-GB" dirty="0" err="1"/>
              <a:t>slajd</a:t>
            </a:r>
            <a:r>
              <a:rPr lang="en-GB" dirty="0"/>
              <a:t> 10, </a:t>
            </a:r>
            <a:r>
              <a:rPr lang="en-GB" dirty="0" err="1"/>
              <a:t>alltså</a:t>
            </a:r>
            <a:r>
              <a:rPr lang="en-GB" dirty="0"/>
              <a:t> </a:t>
            </a:r>
            <a:r>
              <a:rPr lang="en-GB" dirty="0" err="1"/>
              <a:t>att</a:t>
            </a:r>
            <a:r>
              <a:rPr lang="en-GB" dirty="0"/>
              <a:t> modeller tar </a:t>
            </a:r>
            <a:r>
              <a:rPr lang="en-GB" dirty="0" err="1"/>
              <a:t>ut</a:t>
            </a:r>
            <a:r>
              <a:rPr lang="en-GB" dirty="0"/>
              <a:t> </a:t>
            </a:r>
            <a:r>
              <a:rPr lang="en-GB" dirty="0" err="1"/>
              <a:t>egenskaper</a:t>
            </a:r>
            <a:r>
              <a:rPr lang="en-GB" dirty="0"/>
              <a:t> </a:t>
            </a:r>
            <a:r>
              <a:rPr lang="en-GB" dirty="0" err="1"/>
              <a:t>ur</a:t>
            </a:r>
            <a:r>
              <a:rPr lang="en-GB" dirty="0"/>
              <a:t> data.</a:t>
            </a:r>
            <a:endParaRPr lang="en-US" dirty="0"/>
          </a:p>
          <a:p>
            <a:pPr marL="628650" lvl="1" indent="-171450">
              <a:buFont typeface="Courier New,monospace"/>
              <a:buChar char="o"/>
              <a:defRPr/>
            </a:pPr>
            <a:endParaRPr lang="en-GB" dirty="0"/>
          </a:p>
          <a:p>
            <a:pPr>
              <a:defRPr/>
            </a:pPr>
            <a:br>
              <a:rPr lang="sv-FI" dirty="0"/>
            </a:br>
            <a:endParaRPr lang="sv-FI" dirty="0"/>
          </a:p>
          <a:p>
            <a:pPr>
              <a:defRPr/>
            </a:pPr>
            <a:endParaRPr lang="en-GB" dirty="0"/>
          </a:p>
          <a:p>
            <a:pPr marL="628650" lvl="1" indent="-171450">
              <a:buFont typeface="Courier New,monospace"/>
              <a:buChar char="o"/>
              <a:defRPr/>
            </a:pPr>
            <a:endParaRPr lang="en-GB" dirty="0"/>
          </a:p>
          <a:p>
            <a:pPr>
              <a:defRPr/>
            </a:pPr>
            <a:endParaRPr lang="sv-FI" dirty="0">
              <a:latin typeface="+mn-lt"/>
              <a:ea typeface="Calibri"/>
              <a:cs typeface="Calibri"/>
            </a:endParaRPr>
          </a:p>
        </p:txBody>
      </p:sp>
      <p:sp>
        <p:nvSpPr>
          <p:cNvPr id="4" name="Platshållare för bildnummer 3">
            <a:extLst>
              <a:ext uri="{FF2B5EF4-FFF2-40B4-BE49-F238E27FC236}">
                <a16:creationId xmlns:a16="http://schemas.microsoft.com/office/drawing/2014/main" id="{E43C9DE9-F4BC-7B00-ED44-4591157FCCF7}"/>
              </a:ext>
            </a:extLst>
          </p:cNvPr>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504135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ea typeface="Calibri"/>
                <a:cs typeface="Calibri"/>
              </a:rPr>
              <a:t>Målsättning</a:t>
            </a:r>
            <a:r>
              <a:rPr lang="en-US" dirty="0">
                <a:ea typeface="Calibri"/>
                <a:cs typeface="Calibri"/>
              </a:rPr>
              <a:t>: </a:t>
            </a:r>
            <a:r>
              <a:rPr lang="en-US" dirty="0" err="1">
                <a:ea typeface="Calibri"/>
                <a:cs typeface="Calibri"/>
              </a:rPr>
              <a:t>Avrunda</a:t>
            </a:r>
            <a:r>
              <a:rPr lang="en-US" dirty="0">
                <a:ea typeface="Calibri"/>
                <a:cs typeface="Calibri"/>
              </a:rPr>
              <a:t> med </a:t>
            </a:r>
            <a:r>
              <a:rPr lang="en-US" dirty="0" err="1">
                <a:ea typeface="Calibri"/>
                <a:cs typeface="Calibri"/>
              </a:rPr>
              <a:t>en</a:t>
            </a:r>
            <a:r>
              <a:rPr lang="en-US" dirty="0">
                <a:ea typeface="Calibri"/>
                <a:cs typeface="Calibri"/>
              </a:rPr>
              <a:t> </a:t>
            </a:r>
            <a:r>
              <a:rPr lang="en-US" dirty="0" err="1">
                <a:ea typeface="Calibri"/>
                <a:cs typeface="Calibri"/>
              </a:rPr>
              <a:t>lättsam</a:t>
            </a:r>
            <a:r>
              <a:rPr lang="en-US" dirty="0">
                <a:ea typeface="Calibri"/>
                <a:cs typeface="Calibri"/>
              </a:rPr>
              <a:t> </a:t>
            </a:r>
            <a:r>
              <a:rPr lang="en-US" dirty="0" err="1">
                <a:ea typeface="Calibri"/>
                <a:cs typeface="Calibri"/>
              </a:rPr>
              <a:t>aktivitet</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samtidigt</a:t>
            </a:r>
            <a:r>
              <a:rPr lang="en-US" dirty="0">
                <a:ea typeface="Calibri"/>
                <a:cs typeface="Calibri"/>
              </a:rPr>
              <a:t> </a:t>
            </a:r>
            <a:r>
              <a:rPr lang="en-US" dirty="0" err="1">
                <a:ea typeface="Calibri"/>
                <a:cs typeface="Calibri"/>
              </a:rPr>
              <a:t>belyser</a:t>
            </a:r>
            <a:r>
              <a:rPr lang="en-US" dirty="0">
                <a:ea typeface="Calibri"/>
                <a:cs typeface="Calibri"/>
              </a:rPr>
              <a:t> </a:t>
            </a:r>
            <a:r>
              <a:rPr lang="en-US" dirty="0" err="1">
                <a:ea typeface="Calibri"/>
                <a:cs typeface="Calibri"/>
              </a:rPr>
              <a:t>två</a:t>
            </a:r>
            <a:r>
              <a:rPr lang="en-US" dirty="0">
                <a:ea typeface="Calibri"/>
                <a:cs typeface="Calibri"/>
              </a:rPr>
              <a:t> saker </a:t>
            </a:r>
            <a:r>
              <a:rPr lang="en-US" dirty="0" err="1">
                <a:ea typeface="Calibri"/>
                <a:cs typeface="Calibri"/>
              </a:rPr>
              <a:t>som</a:t>
            </a:r>
            <a:r>
              <a:rPr lang="en-US" dirty="0">
                <a:ea typeface="Calibri"/>
                <a:cs typeface="Calibri"/>
              </a:rPr>
              <a:t> AI-</a:t>
            </a:r>
            <a:r>
              <a:rPr lang="en-US" dirty="0" err="1">
                <a:ea typeface="Calibri"/>
                <a:cs typeface="Calibri"/>
              </a:rPr>
              <a:t>lösningar</a:t>
            </a:r>
            <a:r>
              <a:rPr lang="en-US" dirty="0">
                <a:ea typeface="Calibri"/>
                <a:cs typeface="Calibri"/>
              </a:rPr>
              <a:t> </a:t>
            </a:r>
            <a:r>
              <a:rPr lang="en-US" dirty="0" err="1">
                <a:ea typeface="Calibri"/>
                <a:cs typeface="Calibri"/>
              </a:rPr>
              <a:t>är</a:t>
            </a:r>
            <a:r>
              <a:rPr lang="en-US" dirty="0">
                <a:ea typeface="Calibri"/>
                <a:cs typeface="Calibri"/>
              </a:rPr>
              <a:t> </a:t>
            </a:r>
            <a:r>
              <a:rPr lang="en-US" dirty="0" err="1">
                <a:ea typeface="Calibri"/>
                <a:cs typeface="Calibri"/>
              </a:rPr>
              <a:t>speciellt</a:t>
            </a:r>
            <a:r>
              <a:rPr lang="en-US" dirty="0">
                <a:ea typeface="Calibri"/>
                <a:cs typeface="Calibri"/>
              </a:rPr>
              <a:t> bra </a:t>
            </a:r>
            <a:r>
              <a:rPr lang="en-US" dirty="0" err="1">
                <a:ea typeface="Calibri"/>
                <a:cs typeface="Calibri"/>
              </a:rPr>
              <a:t>på</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känna</a:t>
            </a:r>
            <a:r>
              <a:rPr lang="en-US" dirty="0">
                <a:ea typeface="Calibri"/>
                <a:cs typeface="Calibri"/>
              </a:rPr>
              <a:t> </a:t>
            </a:r>
            <a:r>
              <a:rPr lang="en-US" dirty="0" err="1">
                <a:ea typeface="Calibri"/>
                <a:cs typeface="Calibri"/>
              </a:rPr>
              <a:t>igen</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klassificera</a:t>
            </a:r>
            <a:r>
              <a:rPr lang="en-US" dirty="0">
                <a:ea typeface="Calibri"/>
                <a:cs typeface="Calibri"/>
              </a:rPr>
              <a:t> saker. </a:t>
            </a:r>
          </a:p>
          <a:p>
            <a:endParaRPr lang="en-US" dirty="0">
              <a:ea typeface="Calibri"/>
              <a:cs typeface="Calibri"/>
            </a:endParaRPr>
          </a:p>
          <a:p>
            <a:pPr>
              <a:buFont typeface="Calibri"/>
            </a:pPr>
            <a:r>
              <a:rPr lang="en-US" dirty="0">
                <a:ea typeface="Calibri"/>
                <a:cs typeface="Calibri"/>
              </a:rPr>
              <a:t>Det </a:t>
            </a:r>
            <a:r>
              <a:rPr lang="en-US" dirty="0" err="1">
                <a:ea typeface="Calibri"/>
                <a:cs typeface="Calibri"/>
              </a:rPr>
              <a:t>kan</a:t>
            </a:r>
            <a:r>
              <a:rPr lang="en-US" dirty="0">
                <a:ea typeface="Calibri"/>
                <a:cs typeface="Calibri"/>
              </a:rPr>
              <a:t> </a:t>
            </a:r>
            <a:r>
              <a:rPr lang="en-US" dirty="0" err="1">
                <a:ea typeface="Calibri"/>
                <a:cs typeface="Calibri"/>
              </a:rPr>
              <a:t>vara</a:t>
            </a:r>
            <a:r>
              <a:rPr lang="en-US" dirty="0">
                <a:ea typeface="Calibri"/>
                <a:cs typeface="Calibri"/>
              </a:rPr>
              <a:t> </a:t>
            </a:r>
            <a:r>
              <a:rPr lang="en-US" dirty="0" err="1">
                <a:ea typeface="Calibri"/>
                <a:cs typeface="Calibri"/>
              </a:rPr>
              <a:t>svårt</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plocka</a:t>
            </a:r>
            <a:r>
              <a:rPr lang="en-US" dirty="0">
                <a:ea typeface="Calibri"/>
                <a:cs typeface="Calibri"/>
              </a:rPr>
              <a:t> </a:t>
            </a:r>
            <a:r>
              <a:rPr lang="en-US" dirty="0" err="1">
                <a:ea typeface="Calibri"/>
                <a:cs typeface="Calibri"/>
              </a:rPr>
              <a:t>ut</a:t>
            </a:r>
            <a:r>
              <a:rPr lang="en-US" dirty="0">
                <a:ea typeface="Calibri"/>
                <a:cs typeface="Calibri"/>
              </a:rPr>
              <a:t> </a:t>
            </a:r>
            <a:r>
              <a:rPr lang="en-US" dirty="0" err="1">
                <a:ea typeface="Calibri"/>
                <a:cs typeface="Calibri"/>
              </a:rPr>
              <a:t>rätt</a:t>
            </a:r>
            <a:r>
              <a:rPr lang="en-US" dirty="0">
                <a:ea typeface="Calibri"/>
                <a:cs typeface="Calibri"/>
              </a:rPr>
              <a:t> </a:t>
            </a:r>
            <a:r>
              <a:rPr lang="en-US" dirty="0" err="1">
                <a:ea typeface="Calibri"/>
                <a:cs typeface="Calibri"/>
              </a:rPr>
              <a:t>egenskaper</a:t>
            </a:r>
            <a:r>
              <a:rPr lang="en-US" dirty="0">
                <a:ea typeface="Calibri"/>
                <a:cs typeface="Calibri"/>
              </a:rPr>
              <a:t> </a:t>
            </a:r>
            <a:r>
              <a:rPr lang="en-US" dirty="0" err="1">
                <a:ea typeface="Calibri"/>
                <a:cs typeface="Calibri"/>
              </a:rPr>
              <a:t>ur</a:t>
            </a:r>
            <a:r>
              <a:rPr lang="en-US" dirty="0">
                <a:ea typeface="Calibri"/>
                <a:cs typeface="Calibri"/>
              </a:rPr>
              <a:t> </a:t>
            </a:r>
            <a:r>
              <a:rPr lang="en-US" dirty="0" err="1">
                <a:ea typeface="Calibri"/>
                <a:cs typeface="Calibri"/>
              </a:rPr>
              <a:t>bilder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liknar</a:t>
            </a:r>
            <a:r>
              <a:rPr lang="en-US" dirty="0">
                <a:ea typeface="Calibri"/>
                <a:cs typeface="Calibri"/>
              </a:rPr>
              <a:t> </a:t>
            </a:r>
            <a:r>
              <a:rPr lang="en-US" dirty="0" err="1">
                <a:ea typeface="Calibri"/>
                <a:cs typeface="Calibri"/>
              </a:rPr>
              <a:t>varandra</a:t>
            </a:r>
            <a:r>
              <a:rPr lang="en-US" dirty="0">
                <a:ea typeface="Calibri"/>
                <a:cs typeface="Calibri"/>
              </a:rPr>
              <a:t> </a:t>
            </a:r>
            <a:r>
              <a:rPr lang="en-US" dirty="0" err="1">
                <a:ea typeface="Calibri"/>
                <a:cs typeface="Calibri"/>
              </a:rPr>
              <a:t>väldigt</a:t>
            </a:r>
            <a:r>
              <a:rPr lang="en-US" dirty="0">
                <a:ea typeface="Calibri"/>
                <a:cs typeface="Calibri"/>
              </a:rPr>
              <a:t> </a:t>
            </a:r>
            <a:r>
              <a:rPr lang="en-US" dirty="0" err="1">
                <a:ea typeface="Calibri"/>
                <a:cs typeface="Calibri"/>
              </a:rPr>
              <a:t>mycket</a:t>
            </a:r>
            <a:r>
              <a:rPr lang="en-US" dirty="0">
                <a:ea typeface="Calibri"/>
                <a:cs typeface="Calibri"/>
              </a:rPr>
              <a:t>. Vi </a:t>
            </a:r>
            <a:r>
              <a:rPr lang="en-US" dirty="0" err="1">
                <a:ea typeface="Calibri"/>
                <a:cs typeface="Calibri"/>
              </a:rPr>
              <a:t>människor</a:t>
            </a:r>
            <a:r>
              <a:rPr lang="en-US" dirty="0">
                <a:ea typeface="Calibri"/>
                <a:cs typeface="Calibri"/>
              </a:rPr>
              <a:t> </a:t>
            </a:r>
            <a:r>
              <a:rPr lang="en-US" dirty="0" err="1">
                <a:ea typeface="Calibri"/>
                <a:cs typeface="Calibri"/>
              </a:rPr>
              <a:t>kan</a:t>
            </a:r>
            <a:r>
              <a:rPr lang="en-US" dirty="0">
                <a:ea typeface="Calibri"/>
                <a:cs typeface="Calibri"/>
              </a:rPr>
              <a:t> </a:t>
            </a:r>
            <a:r>
              <a:rPr lang="en-US" dirty="0" err="1">
                <a:ea typeface="Calibri"/>
                <a:cs typeface="Calibri"/>
              </a:rPr>
              <a:t>troligen</a:t>
            </a:r>
            <a:r>
              <a:rPr lang="en-US" dirty="0">
                <a:ea typeface="Calibri"/>
                <a:cs typeface="Calibri"/>
              </a:rPr>
              <a:t> </a:t>
            </a:r>
            <a:r>
              <a:rPr lang="en-US" dirty="0" err="1">
                <a:ea typeface="Calibri"/>
                <a:cs typeface="Calibri"/>
              </a:rPr>
              <a:t>alltid</a:t>
            </a:r>
            <a:r>
              <a:rPr lang="en-US" dirty="0">
                <a:ea typeface="Calibri"/>
                <a:cs typeface="Calibri"/>
              </a:rPr>
              <a:t> </a:t>
            </a:r>
            <a:r>
              <a:rPr lang="en-US" dirty="0" err="1">
                <a:ea typeface="Calibri"/>
                <a:cs typeface="Calibri"/>
              </a:rPr>
              <a:t>skilja</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hundar</a:t>
            </a:r>
            <a:r>
              <a:rPr lang="en-US" dirty="0">
                <a:ea typeface="Calibri"/>
                <a:cs typeface="Calibri"/>
              </a:rPr>
              <a:t> </a:t>
            </a:r>
            <a:r>
              <a:rPr lang="en-US" dirty="0" err="1">
                <a:ea typeface="Calibri"/>
                <a:cs typeface="Calibri"/>
              </a:rPr>
              <a:t>från</a:t>
            </a:r>
            <a:r>
              <a:rPr lang="en-US" dirty="0">
                <a:ea typeface="Calibri"/>
                <a:cs typeface="Calibri"/>
              </a:rPr>
              <a:t> muffins, men det är inte alltid lika tydligt för ett AI-system. För dem kan hundar </a:t>
            </a:r>
            <a:r>
              <a:rPr lang="en-US" dirty="0" err="1">
                <a:ea typeface="Calibri"/>
                <a:cs typeface="Calibri"/>
              </a:rPr>
              <a:t>och</a:t>
            </a:r>
            <a:r>
              <a:rPr lang="en-US" dirty="0">
                <a:ea typeface="Calibri"/>
                <a:cs typeface="Calibri"/>
              </a:rPr>
              <a:t> muffins </a:t>
            </a:r>
            <a:r>
              <a:rPr lang="en-US" dirty="0" err="1">
                <a:ea typeface="Calibri"/>
                <a:cs typeface="Calibri"/>
              </a:rPr>
              <a:t>vara</a:t>
            </a:r>
            <a:r>
              <a:rPr lang="en-US" dirty="0">
                <a:ea typeface="Calibri"/>
                <a:cs typeface="Calibri"/>
              </a:rPr>
              <a:t> </a:t>
            </a:r>
            <a:r>
              <a:rPr lang="en-US" dirty="0" err="1">
                <a:ea typeface="Calibri"/>
                <a:cs typeface="Calibri"/>
              </a:rPr>
              <a:t>överraskande</a:t>
            </a:r>
            <a:r>
              <a:rPr lang="en-US" dirty="0">
                <a:ea typeface="Calibri"/>
                <a:cs typeface="Calibri"/>
              </a:rPr>
              <a:t> </a:t>
            </a:r>
            <a:r>
              <a:rPr lang="en-US" dirty="0" err="1">
                <a:ea typeface="Calibri"/>
                <a:cs typeface="Calibri"/>
              </a:rPr>
              <a:t>lika</a:t>
            </a:r>
            <a:r>
              <a:rPr lang="en-US" dirty="0">
                <a:ea typeface="Calibri"/>
                <a:cs typeface="Calibri"/>
              </a:rPr>
              <a:t>. </a:t>
            </a:r>
          </a:p>
          <a:p>
            <a:pPr>
              <a:buFont typeface="Calibri"/>
            </a:pPr>
            <a:endParaRPr lang="en-US" dirty="0">
              <a:ea typeface="Calibri"/>
              <a:cs typeface="Calibri"/>
            </a:endParaRPr>
          </a:p>
          <a:p>
            <a:pPr>
              <a:buFont typeface="Calibri"/>
            </a:pPr>
            <a:r>
              <a:rPr lang="en-US" dirty="0">
                <a:ea typeface="Calibri"/>
                <a:cs typeface="Calibri"/>
              </a:rPr>
              <a:t>Detta </a:t>
            </a:r>
            <a:r>
              <a:rPr lang="en-US" dirty="0" err="1">
                <a:ea typeface="Calibri"/>
                <a:cs typeface="Calibri"/>
              </a:rPr>
              <a:t>är</a:t>
            </a:r>
            <a:r>
              <a:rPr lang="en-US" dirty="0">
                <a:ea typeface="Calibri"/>
                <a:cs typeface="Calibri"/>
              </a:rPr>
              <a:t> </a:t>
            </a:r>
            <a:r>
              <a:rPr lang="en-US" dirty="0" err="1">
                <a:ea typeface="Calibri"/>
                <a:cs typeface="Calibri"/>
              </a:rPr>
              <a:t>därmed</a:t>
            </a:r>
            <a:r>
              <a:rPr lang="en-US" dirty="0">
                <a:ea typeface="Calibri"/>
                <a:cs typeface="Calibri"/>
              </a:rPr>
              <a:t> </a:t>
            </a:r>
            <a:r>
              <a:rPr lang="en-US" dirty="0" err="1">
                <a:ea typeface="Calibri"/>
                <a:cs typeface="Calibri"/>
              </a:rPr>
              <a:t>ett</a:t>
            </a:r>
            <a:r>
              <a:rPr lang="en-US" dirty="0">
                <a:ea typeface="Calibri"/>
                <a:cs typeface="Calibri"/>
              </a:rPr>
              <a:t> </a:t>
            </a:r>
            <a:r>
              <a:rPr lang="en-US" dirty="0" err="1">
                <a:ea typeface="Calibri"/>
                <a:cs typeface="Calibri"/>
              </a:rPr>
              <a:t>exempel</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skillnaden</a:t>
            </a:r>
            <a:r>
              <a:rPr lang="en-US" dirty="0">
                <a:ea typeface="Calibri"/>
                <a:cs typeface="Calibri"/>
              </a:rPr>
              <a:t> </a:t>
            </a:r>
            <a:r>
              <a:rPr lang="en-US" dirty="0" err="1">
                <a:ea typeface="Calibri"/>
                <a:cs typeface="Calibri"/>
              </a:rPr>
              <a:t>mellan</a:t>
            </a:r>
            <a:r>
              <a:rPr lang="en-US" dirty="0">
                <a:ea typeface="Calibri"/>
                <a:cs typeface="Calibri"/>
              </a:rPr>
              <a:t> </a:t>
            </a:r>
            <a:r>
              <a:rPr lang="en-US" dirty="0" err="1">
                <a:ea typeface="Calibri"/>
                <a:cs typeface="Calibri"/>
              </a:rPr>
              <a:t>vad</a:t>
            </a:r>
            <a:r>
              <a:rPr lang="en-US" dirty="0">
                <a:ea typeface="Calibri"/>
                <a:cs typeface="Calibri"/>
              </a:rPr>
              <a:t> </a:t>
            </a:r>
            <a:r>
              <a:rPr lang="en-US" dirty="0" err="1">
                <a:ea typeface="Calibri"/>
                <a:cs typeface="Calibri"/>
              </a:rPr>
              <a:t>människor</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maskiner</a:t>
            </a:r>
            <a:r>
              <a:rPr lang="en-US" dirty="0">
                <a:ea typeface="Calibri"/>
                <a:cs typeface="Calibri"/>
              </a:rPr>
              <a:t> </a:t>
            </a:r>
            <a:r>
              <a:rPr lang="en-US" dirty="0" err="1">
                <a:ea typeface="Calibri"/>
                <a:cs typeface="Calibri"/>
              </a:rPr>
              <a:t>är</a:t>
            </a:r>
            <a:r>
              <a:rPr lang="en-US" dirty="0">
                <a:ea typeface="Calibri"/>
                <a:cs typeface="Calibri"/>
              </a:rPr>
              <a:t> </a:t>
            </a:r>
            <a:r>
              <a:rPr lang="en-US" dirty="0" err="1">
                <a:ea typeface="Calibri"/>
                <a:cs typeface="Calibri"/>
              </a:rPr>
              <a:t>på</a:t>
            </a:r>
            <a:r>
              <a:rPr lang="en-US" dirty="0">
                <a:ea typeface="Calibri"/>
                <a:cs typeface="Calibri"/>
              </a:rPr>
              <a:t> bra. Vissa saker </a:t>
            </a:r>
            <a:r>
              <a:rPr lang="en-US" dirty="0" err="1">
                <a:ea typeface="Calibri"/>
                <a:cs typeface="Calibri"/>
              </a:rPr>
              <a:t>är</a:t>
            </a:r>
            <a:r>
              <a:rPr lang="en-US" dirty="0">
                <a:ea typeface="Calibri"/>
                <a:cs typeface="Calibri"/>
              </a:rPr>
              <a:t> </a:t>
            </a:r>
            <a:r>
              <a:rPr lang="en-US" dirty="0" err="1">
                <a:ea typeface="Calibri"/>
                <a:cs typeface="Calibri"/>
              </a:rPr>
              <a:t>lättare</a:t>
            </a:r>
            <a:r>
              <a:rPr lang="en-US" dirty="0">
                <a:ea typeface="Calibri"/>
                <a:cs typeface="Calibri"/>
              </a:rPr>
              <a:t> för den </a:t>
            </a:r>
            <a:r>
              <a:rPr lang="en-US" dirty="0" err="1">
                <a:ea typeface="Calibri"/>
                <a:cs typeface="Calibri"/>
              </a:rPr>
              <a:t>ena</a:t>
            </a:r>
            <a:r>
              <a:rPr lang="en-US" dirty="0">
                <a:ea typeface="Calibri"/>
                <a:cs typeface="Calibri"/>
              </a:rPr>
              <a:t> </a:t>
            </a:r>
            <a:r>
              <a:rPr lang="en-US" dirty="0" err="1">
                <a:ea typeface="Calibri"/>
                <a:cs typeface="Calibri"/>
              </a:rPr>
              <a:t>och</a:t>
            </a:r>
            <a:r>
              <a:rPr lang="en-US" dirty="0">
                <a:ea typeface="Calibri"/>
                <a:cs typeface="Calibri"/>
              </a:rPr>
              <a:t> vice versa.</a:t>
            </a:r>
            <a:endParaRPr lang="en-US">
              <a:ea typeface="Calibri"/>
              <a:cs typeface="Calibri"/>
            </a:endParaRPr>
          </a:p>
          <a:p>
            <a:pPr marL="628650" lvl="1"/>
            <a:endParaRPr lang="en-US" dirty="0">
              <a:ea typeface="Calibri"/>
              <a:cs typeface="Calibri"/>
            </a:endParaRPr>
          </a:p>
          <a:p>
            <a:r>
              <a:rPr lang="en-US" dirty="0" err="1">
                <a:ea typeface="Calibri"/>
                <a:cs typeface="Calibri"/>
              </a:rPr>
              <a:t>Låt</a:t>
            </a:r>
            <a:r>
              <a:rPr lang="en-US" dirty="0">
                <a:ea typeface="Calibri"/>
                <a:cs typeface="Calibri"/>
              </a:rPr>
              <a:t> nu </a:t>
            </a:r>
            <a:r>
              <a:rPr lang="en-US" dirty="0" err="1">
                <a:ea typeface="Calibri"/>
                <a:cs typeface="Calibri"/>
              </a:rPr>
              <a:t>eleverna</a:t>
            </a:r>
            <a:r>
              <a:rPr lang="en-US" dirty="0">
                <a:ea typeface="Calibri"/>
                <a:cs typeface="Calibri"/>
              </a:rPr>
              <a:t> </a:t>
            </a:r>
            <a:r>
              <a:rPr lang="en-US" dirty="0" err="1">
                <a:ea typeface="Calibri"/>
                <a:cs typeface="Calibri"/>
              </a:rPr>
              <a:t>testa</a:t>
            </a:r>
            <a:r>
              <a:rPr lang="en-US" dirty="0">
                <a:ea typeface="Calibri"/>
                <a:cs typeface="Calibri"/>
              </a:rPr>
              <a:t> </a:t>
            </a:r>
            <a:r>
              <a:rPr lang="en-US" dirty="0" err="1">
                <a:ea typeface="Calibri"/>
                <a:cs typeface="Calibri"/>
              </a:rPr>
              <a:t>hur</a:t>
            </a:r>
            <a:r>
              <a:rPr lang="en-US" dirty="0">
                <a:ea typeface="Calibri"/>
                <a:cs typeface="Calibri"/>
              </a:rPr>
              <a:t> bra de </a:t>
            </a:r>
            <a:r>
              <a:rPr lang="en-US" dirty="0" err="1">
                <a:ea typeface="Calibri"/>
                <a:cs typeface="Calibri"/>
              </a:rPr>
              <a:t>kan</a:t>
            </a:r>
            <a:r>
              <a:rPr lang="en-US" dirty="0">
                <a:ea typeface="Calibri"/>
                <a:cs typeface="Calibri"/>
              </a:rPr>
              <a:t> </a:t>
            </a:r>
            <a:r>
              <a:rPr lang="en-US" dirty="0" err="1">
                <a:ea typeface="Calibri"/>
                <a:cs typeface="Calibri"/>
              </a:rPr>
              <a:t>skilja</a:t>
            </a:r>
            <a:r>
              <a:rPr lang="en-US" dirty="0">
                <a:ea typeface="Calibri"/>
                <a:cs typeface="Calibri"/>
              </a:rPr>
              <a:t> </a:t>
            </a:r>
            <a:r>
              <a:rPr lang="en-US" dirty="0" err="1">
                <a:ea typeface="Calibri"/>
                <a:cs typeface="Calibri"/>
              </a:rPr>
              <a:t>mellan</a:t>
            </a:r>
            <a:r>
              <a:rPr lang="en-US" dirty="0">
                <a:ea typeface="Calibri"/>
                <a:cs typeface="Calibri"/>
              </a:rPr>
              <a:t> </a:t>
            </a:r>
            <a:r>
              <a:rPr lang="en-US" dirty="0" err="1">
                <a:ea typeface="Calibri"/>
                <a:cs typeface="Calibri"/>
              </a:rPr>
              <a:t>hundar</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muffinsar</a:t>
            </a:r>
            <a:r>
              <a:rPr lang="en-US" dirty="0">
                <a:ea typeface="Calibri"/>
                <a:cs typeface="Calibri"/>
              </a:rPr>
              <a:t>.</a:t>
            </a:r>
          </a:p>
          <a:p>
            <a:pPr marL="171450" indent="-171450">
              <a:buFont typeface="Calibri"/>
              <a:buChar char="-"/>
            </a:pPr>
            <a:r>
              <a:rPr lang="en-US" dirty="0" err="1">
                <a:ea typeface="Calibri"/>
                <a:cs typeface="Calibri"/>
              </a:rPr>
              <a:t>Följande</a:t>
            </a:r>
            <a:r>
              <a:rPr lang="en-US" dirty="0">
                <a:ea typeface="Calibri"/>
                <a:cs typeface="Calibri"/>
              </a:rPr>
              <a:t> </a:t>
            </a:r>
            <a:r>
              <a:rPr lang="en-US" dirty="0" err="1">
                <a:ea typeface="Calibri"/>
                <a:cs typeface="Calibri"/>
              </a:rPr>
              <a:t>slajder</a:t>
            </a:r>
            <a:r>
              <a:rPr lang="en-US" dirty="0">
                <a:ea typeface="Calibri"/>
                <a:cs typeface="Calibri"/>
              </a:rPr>
              <a:t> </a:t>
            </a:r>
            <a:r>
              <a:rPr lang="en-US" dirty="0" err="1">
                <a:ea typeface="Calibri"/>
                <a:cs typeface="Calibri"/>
              </a:rPr>
              <a:t>innehåller</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bild</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motsvarar</a:t>
            </a:r>
            <a:r>
              <a:rPr lang="en-US" dirty="0">
                <a:ea typeface="Calibri"/>
                <a:cs typeface="Calibri"/>
              </a:rPr>
              <a:t> </a:t>
            </a:r>
            <a:r>
              <a:rPr lang="en-US" dirty="0" err="1">
                <a:ea typeface="Calibri"/>
                <a:cs typeface="Calibri"/>
              </a:rPr>
              <a:t>antingen</a:t>
            </a:r>
            <a:r>
              <a:rPr lang="en-US" dirty="0">
                <a:ea typeface="Calibri"/>
                <a:cs typeface="Calibri"/>
              </a:rPr>
              <a:t> </a:t>
            </a:r>
            <a:r>
              <a:rPr lang="en-US" dirty="0" err="1">
                <a:ea typeface="Calibri"/>
                <a:cs typeface="Calibri"/>
              </a:rPr>
              <a:t>en</a:t>
            </a:r>
            <a:r>
              <a:rPr lang="en-US" dirty="0">
                <a:ea typeface="Calibri"/>
                <a:cs typeface="Calibri"/>
              </a:rPr>
              <a:t> hund </a:t>
            </a:r>
            <a:r>
              <a:rPr lang="en-US" dirty="0" err="1">
                <a:ea typeface="Calibri"/>
                <a:cs typeface="Calibri"/>
              </a:rPr>
              <a:t>eller</a:t>
            </a:r>
            <a:r>
              <a:rPr lang="en-US" dirty="0">
                <a:ea typeface="Calibri"/>
                <a:cs typeface="Calibri"/>
              </a:rPr>
              <a:t> </a:t>
            </a:r>
            <a:r>
              <a:rPr lang="en-US" dirty="0" err="1">
                <a:ea typeface="Calibri"/>
                <a:cs typeface="Calibri"/>
              </a:rPr>
              <a:t>en</a:t>
            </a:r>
            <a:r>
              <a:rPr lang="en-US" dirty="0">
                <a:ea typeface="Calibri"/>
                <a:cs typeface="Calibri"/>
              </a:rPr>
              <a:t> muffins</a:t>
            </a:r>
          </a:p>
          <a:p>
            <a:pPr marL="171450" indent="-171450">
              <a:buFont typeface="Calibri"/>
              <a:buChar char="-"/>
            </a:pPr>
            <a:r>
              <a:rPr lang="en-US" dirty="0" err="1">
                <a:ea typeface="Calibri"/>
                <a:cs typeface="Calibri"/>
              </a:rPr>
              <a:t>Direkt</a:t>
            </a:r>
            <a:r>
              <a:rPr lang="en-US" dirty="0">
                <a:ea typeface="Calibri"/>
                <a:cs typeface="Calibri"/>
              </a:rPr>
              <a:t> </a:t>
            </a:r>
            <a:r>
              <a:rPr lang="en-US" dirty="0" err="1">
                <a:ea typeface="Calibri"/>
                <a:cs typeface="Calibri"/>
              </a:rPr>
              <a:t>när</a:t>
            </a:r>
            <a:r>
              <a:rPr lang="en-US" dirty="0">
                <a:ea typeface="Calibri"/>
                <a:cs typeface="Calibri"/>
              </a:rPr>
              <a:t> </a:t>
            </a:r>
            <a:r>
              <a:rPr lang="en-US" dirty="0" err="1">
                <a:ea typeface="Calibri"/>
                <a:cs typeface="Calibri"/>
              </a:rPr>
              <a:t>eleverna</a:t>
            </a:r>
            <a:r>
              <a:rPr lang="en-US" dirty="0">
                <a:ea typeface="Calibri"/>
                <a:cs typeface="Calibri"/>
              </a:rPr>
              <a:t> ser </a:t>
            </a:r>
            <a:r>
              <a:rPr lang="en-US" dirty="0" err="1">
                <a:ea typeface="Calibri"/>
                <a:cs typeface="Calibri"/>
              </a:rPr>
              <a:t>bilden</a:t>
            </a:r>
            <a:r>
              <a:rPr lang="en-US" dirty="0">
                <a:ea typeface="Calibri"/>
                <a:cs typeface="Calibri"/>
              </a:rPr>
              <a:t> ska de </a:t>
            </a:r>
            <a:r>
              <a:rPr lang="en-US" dirty="0" err="1">
                <a:ea typeface="Calibri"/>
                <a:cs typeface="Calibri"/>
              </a:rPr>
              <a:t>ropa</a:t>
            </a:r>
            <a:r>
              <a:rPr lang="en-US" dirty="0">
                <a:ea typeface="Calibri"/>
                <a:cs typeface="Calibri"/>
              </a:rPr>
              <a:t> </a:t>
            </a:r>
            <a:r>
              <a:rPr lang="en-US" dirty="0" err="1">
                <a:ea typeface="Calibri"/>
                <a:cs typeface="Calibri"/>
              </a:rPr>
              <a:t>ut</a:t>
            </a:r>
            <a:r>
              <a:rPr lang="en-US" dirty="0">
                <a:ea typeface="Calibri"/>
                <a:cs typeface="Calibri"/>
              </a:rPr>
              <a:t> det de ser. </a:t>
            </a:r>
            <a:r>
              <a:rPr lang="en-US" dirty="0" err="1">
                <a:ea typeface="Calibri"/>
                <a:cs typeface="Calibri"/>
              </a:rPr>
              <a:t>Alternativt</a:t>
            </a:r>
            <a:r>
              <a:rPr lang="en-US" dirty="0">
                <a:ea typeface="Calibri"/>
                <a:cs typeface="Calibri"/>
              </a:rPr>
              <a:t> </a:t>
            </a:r>
            <a:r>
              <a:rPr lang="en-US" dirty="0" err="1">
                <a:ea typeface="Calibri"/>
                <a:cs typeface="Calibri"/>
              </a:rPr>
              <a:t>lyfter</a:t>
            </a:r>
            <a:r>
              <a:rPr lang="en-US" dirty="0">
                <a:ea typeface="Calibri"/>
                <a:cs typeface="Calibri"/>
              </a:rPr>
              <a:t> de </a:t>
            </a:r>
            <a:r>
              <a:rPr lang="en-US" dirty="0" err="1">
                <a:ea typeface="Calibri"/>
                <a:cs typeface="Calibri"/>
              </a:rPr>
              <a:t>upp</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lapp</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tavla</a:t>
            </a:r>
            <a:r>
              <a:rPr lang="en-US" dirty="0">
                <a:ea typeface="Calibri"/>
                <a:cs typeface="Calibri"/>
              </a:rPr>
              <a:t> med hund/muffins </a:t>
            </a:r>
            <a:r>
              <a:rPr lang="en-US" dirty="0" err="1">
                <a:ea typeface="Calibri"/>
                <a:cs typeface="Calibri"/>
              </a:rPr>
              <a:t>som</a:t>
            </a:r>
            <a:r>
              <a:rPr lang="en-US" dirty="0">
                <a:ea typeface="Calibri"/>
                <a:cs typeface="Calibri"/>
              </a:rPr>
              <a:t> </a:t>
            </a:r>
            <a:r>
              <a:rPr lang="en-US" dirty="0" err="1">
                <a:ea typeface="Calibri"/>
                <a:cs typeface="Calibri"/>
              </a:rPr>
              <a:t>gjorts</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förhand</a:t>
            </a:r>
            <a:r>
              <a:rPr lang="en-US" dirty="0">
                <a:ea typeface="Calibri"/>
                <a:cs typeface="Calibri"/>
              </a:rPr>
              <a:t>.</a:t>
            </a:r>
            <a:endParaRPr lang="en-US"/>
          </a:p>
          <a:p>
            <a:pPr indent="-171450">
              <a:buFont typeface="Calibri"/>
              <a:buChar char="-"/>
            </a:pPr>
            <a:r>
              <a:rPr lang="en-US" dirty="0" err="1">
                <a:ea typeface="Calibri"/>
                <a:cs typeface="Calibri"/>
              </a:rPr>
              <a:t>Efter</a:t>
            </a:r>
            <a:r>
              <a:rPr lang="en-US" dirty="0">
                <a:ea typeface="Calibri"/>
                <a:cs typeface="Calibri"/>
              </a:rPr>
              <a:t> </a:t>
            </a:r>
            <a:r>
              <a:rPr lang="en-US" dirty="0" err="1">
                <a:ea typeface="Calibri"/>
                <a:cs typeface="Calibri"/>
              </a:rPr>
              <a:t>aktiviteten</a:t>
            </a:r>
            <a:r>
              <a:rPr lang="en-US" dirty="0">
                <a:ea typeface="Calibri"/>
                <a:cs typeface="Calibri"/>
              </a:rPr>
              <a:t>: </a:t>
            </a:r>
            <a:r>
              <a:rPr lang="en-US" dirty="0" err="1">
                <a:ea typeface="Calibri"/>
                <a:cs typeface="Calibri"/>
              </a:rPr>
              <a:t>diskutera</a:t>
            </a:r>
            <a:r>
              <a:rPr lang="en-US" dirty="0">
                <a:ea typeface="Calibri"/>
                <a:cs typeface="Calibri"/>
              </a:rPr>
              <a:t> </a:t>
            </a:r>
            <a:r>
              <a:rPr lang="en-US" dirty="0" err="1">
                <a:ea typeface="Calibri"/>
                <a:cs typeface="Calibri"/>
              </a:rPr>
              <a:t>att</a:t>
            </a:r>
            <a:r>
              <a:rPr lang="en-US" dirty="0">
                <a:ea typeface="Calibri"/>
                <a:cs typeface="Calibri"/>
              </a:rPr>
              <a:t> AI-</a:t>
            </a:r>
            <a:r>
              <a:rPr lang="en-US" dirty="0" err="1">
                <a:ea typeface="Calibri"/>
                <a:cs typeface="Calibri"/>
              </a:rPr>
              <a:t>modeller</a:t>
            </a:r>
            <a:r>
              <a:rPr lang="en-US" dirty="0">
                <a:ea typeface="Calibri"/>
                <a:cs typeface="Calibri"/>
              </a:rPr>
              <a:t> </a:t>
            </a:r>
            <a:r>
              <a:rPr lang="en-US" dirty="0" err="1">
                <a:ea typeface="Calibri"/>
                <a:cs typeface="Calibri"/>
              </a:rPr>
              <a:t>ofta</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svårt</a:t>
            </a:r>
            <a:r>
              <a:rPr lang="en-US" dirty="0">
                <a:ea typeface="Calibri"/>
                <a:cs typeface="Calibri"/>
              </a:rPr>
              <a:t> för </a:t>
            </a:r>
            <a:r>
              <a:rPr lang="en-US" dirty="0" err="1">
                <a:ea typeface="Calibri"/>
                <a:cs typeface="Calibri"/>
              </a:rPr>
              <a:t>andra</a:t>
            </a:r>
            <a:r>
              <a:rPr lang="en-US" dirty="0">
                <a:ea typeface="Calibri"/>
                <a:cs typeface="Calibri"/>
              </a:rPr>
              <a:t> saker </a:t>
            </a:r>
            <a:r>
              <a:rPr lang="en-US" dirty="0" err="1">
                <a:ea typeface="Calibri"/>
                <a:cs typeface="Calibri"/>
              </a:rPr>
              <a:t>än</a:t>
            </a:r>
            <a:r>
              <a:rPr lang="en-US" dirty="0">
                <a:ea typeface="Calibri"/>
                <a:cs typeface="Calibri"/>
              </a:rPr>
              <a:t> vi </a:t>
            </a:r>
            <a:r>
              <a:rPr lang="en-US" dirty="0" err="1">
                <a:ea typeface="Calibri"/>
                <a:cs typeface="Calibri"/>
              </a:rPr>
              <a:t>människor</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att</a:t>
            </a:r>
            <a:r>
              <a:rPr lang="en-US" dirty="0">
                <a:ea typeface="Calibri"/>
                <a:cs typeface="Calibri"/>
              </a:rPr>
              <a:t> saker </a:t>
            </a:r>
            <a:r>
              <a:rPr lang="en-US" dirty="0" err="1">
                <a:ea typeface="Calibri"/>
                <a:cs typeface="Calibri"/>
              </a:rPr>
              <a:t>som</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väldigt</a:t>
            </a:r>
            <a:r>
              <a:rPr lang="en-US" dirty="0">
                <a:ea typeface="Calibri"/>
                <a:cs typeface="Calibri"/>
              </a:rPr>
              <a:t> </a:t>
            </a:r>
            <a:r>
              <a:rPr lang="en-US" dirty="0" err="1">
                <a:ea typeface="Calibri"/>
                <a:cs typeface="Calibri"/>
              </a:rPr>
              <a:t>liknande</a:t>
            </a:r>
            <a:r>
              <a:rPr lang="en-US" dirty="0">
                <a:ea typeface="Calibri"/>
                <a:cs typeface="Calibri"/>
              </a:rPr>
              <a:t> </a:t>
            </a:r>
            <a:r>
              <a:rPr lang="en-US" dirty="0" err="1">
                <a:ea typeface="Calibri"/>
                <a:cs typeface="Calibri"/>
              </a:rPr>
              <a:t>egenskaper</a:t>
            </a:r>
            <a:r>
              <a:rPr lang="en-US" dirty="0">
                <a:ea typeface="Calibri"/>
                <a:cs typeface="Calibri"/>
              </a:rPr>
              <a:t> </a:t>
            </a:r>
            <a:r>
              <a:rPr lang="en-US" dirty="0" err="1">
                <a:ea typeface="Calibri"/>
                <a:cs typeface="Calibri"/>
              </a:rPr>
              <a:t>kan</a:t>
            </a:r>
            <a:r>
              <a:rPr lang="en-US" dirty="0">
                <a:ea typeface="Calibri"/>
                <a:cs typeface="Calibri"/>
              </a:rPr>
              <a:t> </a:t>
            </a:r>
            <a:r>
              <a:rPr lang="en-US" dirty="0" err="1">
                <a:ea typeface="Calibri"/>
                <a:cs typeface="Calibri"/>
              </a:rPr>
              <a:t>vara</a:t>
            </a:r>
            <a:r>
              <a:rPr lang="en-US" dirty="0">
                <a:ea typeface="Calibri"/>
                <a:cs typeface="Calibri"/>
              </a:rPr>
              <a:t> </a:t>
            </a:r>
            <a:r>
              <a:rPr lang="en-US" dirty="0" err="1">
                <a:ea typeface="Calibri"/>
                <a:cs typeface="Calibri"/>
              </a:rPr>
              <a:t>svåra</a:t>
            </a:r>
            <a:r>
              <a:rPr lang="en-US" dirty="0">
                <a:ea typeface="Calibri"/>
                <a:cs typeface="Calibri"/>
              </a:rPr>
              <a:t> </a:t>
            </a:r>
            <a:r>
              <a:rPr lang="en-US" dirty="0" err="1">
                <a:ea typeface="Calibri"/>
                <a:cs typeface="Calibri"/>
              </a:rPr>
              <a:t>att</a:t>
            </a:r>
            <a:r>
              <a:rPr lang="en-US" dirty="0">
                <a:ea typeface="Calibri"/>
                <a:cs typeface="Calibri"/>
              </a:rPr>
              <a:t>  </a:t>
            </a:r>
            <a:r>
              <a:rPr lang="en-US" dirty="0" err="1">
                <a:ea typeface="Calibri"/>
                <a:cs typeface="Calibri"/>
              </a:rPr>
              <a:t>särskilja</a:t>
            </a:r>
            <a:r>
              <a:rPr lang="en-US" dirty="0">
                <a:ea typeface="Calibri"/>
                <a:cs typeface="Calibri"/>
              </a:rPr>
              <a:t> – </a:t>
            </a:r>
            <a:r>
              <a:rPr lang="en-US" dirty="0" err="1">
                <a:ea typeface="Calibri"/>
                <a:cs typeface="Calibri"/>
              </a:rPr>
              <a:t>speciellt</a:t>
            </a:r>
            <a:r>
              <a:rPr lang="en-US" dirty="0">
                <a:ea typeface="Calibri"/>
                <a:cs typeface="Calibri"/>
              </a:rPr>
              <a:t> om </a:t>
            </a:r>
            <a:r>
              <a:rPr lang="en-US" dirty="0" err="1">
                <a:ea typeface="Calibri"/>
                <a:cs typeface="Calibri"/>
              </a:rPr>
              <a:t>mängden</a:t>
            </a:r>
            <a:r>
              <a:rPr lang="en-US" dirty="0">
                <a:ea typeface="Calibri"/>
                <a:cs typeface="Calibri"/>
              </a:rPr>
              <a:t> </a:t>
            </a:r>
            <a:r>
              <a:rPr lang="en-US" dirty="0" err="1">
                <a:ea typeface="Calibri"/>
                <a:cs typeface="Calibri"/>
              </a:rPr>
              <a:t>träningsdata</a:t>
            </a:r>
            <a:r>
              <a:rPr lang="en-US" dirty="0">
                <a:ea typeface="Calibri"/>
                <a:cs typeface="Calibri"/>
              </a:rPr>
              <a:t> </a:t>
            </a:r>
            <a:r>
              <a:rPr lang="en-US" dirty="0" err="1">
                <a:ea typeface="Calibri"/>
                <a:cs typeface="Calibri"/>
              </a:rPr>
              <a:t>inte</a:t>
            </a:r>
            <a:r>
              <a:rPr lang="en-US" dirty="0">
                <a:ea typeface="Calibri"/>
                <a:cs typeface="Calibri"/>
              </a:rPr>
              <a:t> </a:t>
            </a:r>
            <a:r>
              <a:rPr lang="en-US" dirty="0" err="1">
                <a:ea typeface="Calibri"/>
                <a:cs typeface="Calibri"/>
              </a:rPr>
              <a:t>är</a:t>
            </a:r>
            <a:r>
              <a:rPr lang="en-US" dirty="0">
                <a:ea typeface="Calibri"/>
                <a:cs typeface="Calibri"/>
              </a:rPr>
              <a:t> </a:t>
            </a:r>
            <a:r>
              <a:rPr lang="en-US" dirty="0" err="1">
                <a:ea typeface="Calibri"/>
                <a:cs typeface="Calibri"/>
              </a:rPr>
              <a:t>tillräckligt</a:t>
            </a:r>
            <a:r>
              <a:rPr lang="en-US" dirty="0">
                <a:ea typeface="Calibri"/>
                <a:cs typeface="Calibri"/>
              </a:rPr>
              <a:t> </a:t>
            </a:r>
            <a:r>
              <a:rPr lang="en-US" dirty="0" err="1">
                <a:ea typeface="Calibri"/>
                <a:cs typeface="Calibri"/>
              </a:rPr>
              <a:t>stor</a:t>
            </a:r>
            <a:r>
              <a:rPr lang="en-US" dirty="0">
                <a:ea typeface="Calibri"/>
                <a:cs typeface="Calibri"/>
              </a:rPr>
              <a:t>.</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965879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marL="628650" lvl="1" indent="0">
              <a:buFont typeface="Courier New"/>
              <a:buNone/>
            </a:pPr>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4188720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16291-794F-FAC7-D63B-0D8EFF6026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B678835-BB34-0737-3963-20EAFC489F09}"/>
              </a:ext>
            </a:extLst>
          </p:cNvPr>
          <p:cNvSpPr>
            <a:spLocks noGrp="1" noRot="1" noChangeAspect="1"/>
          </p:cNvSpPr>
          <p:nvPr>
            <p:ph type="sldImg"/>
          </p:nvPr>
        </p:nvSpPr>
        <p:spPr>
          <a:xfrm>
            <a:off x="2290763" y="512763"/>
            <a:ext cx="4562475" cy="2566987"/>
          </a:xfrm>
        </p:spPr>
      </p:sp>
      <p:sp>
        <p:nvSpPr>
          <p:cNvPr id="3" name="Platshållare för anteckningar 2">
            <a:extLst>
              <a:ext uri="{FF2B5EF4-FFF2-40B4-BE49-F238E27FC236}">
                <a16:creationId xmlns:a16="http://schemas.microsoft.com/office/drawing/2014/main" id="{252CEFB8-CD6E-AA92-1CF2-1C75BD96C3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Platshållare för bildnummer 3">
            <a:extLst>
              <a:ext uri="{FF2B5EF4-FFF2-40B4-BE49-F238E27FC236}">
                <a16:creationId xmlns:a16="http://schemas.microsoft.com/office/drawing/2014/main" id="{087AD7BC-AFBA-F3EC-EF52-51BD4E65EAA8}"/>
              </a:ext>
            </a:extLst>
          </p:cNvPr>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74664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1D184-40AA-47CF-C0EF-757D362FF52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86BD20D-1BE1-A908-2AE3-3EC350DE42E5}"/>
              </a:ext>
            </a:extLst>
          </p:cNvPr>
          <p:cNvSpPr>
            <a:spLocks noGrp="1" noRot="1" noChangeAspect="1"/>
          </p:cNvSpPr>
          <p:nvPr>
            <p:ph type="sldImg"/>
          </p:nvPr>
        </p:nvSpPr>
        <p:spPr>
          <a:xfrm>
            <a:off x="2290763" y="512763"/>
            <a:ext cx="4562475" cy="2566987"/>
          </a:xfrm>
        </p:spPr>
      </p:sp>
      <p:sp>
        <p:nvSpPr>
          <p:cNvPr id="3" name="Platshållare för anteckningar 2">
            <a:extLst>
              <a:ext uri="{FF2B5EF4-FFF2-40B4-BE49-F238E27FC236}">
                <a16:creationId xmlns:a16="http://schemas.microsoft.com/office/drawing/2014/main" id="{AC39CAAF-02E2-AE4A-8176-B68E51CBDB9E}"/>
              </a:ext>
            </a:extLst>
          </p:cNvPr>
          <p:cNvSpPr>
            <a:spLocks noGrp="1"/>
          </p:cNvSpPr>
          <p:nvPr>
            <p:ph type="body" idx="1"/>
          </p:nvPr>
        </p:nvSpPr>
        <p:spPr/>
        <p:txBody>
          <a:bodyPr/>
          <a:lstStyle/>
          <a:p>
            <a:pPr algn="l" rtl="0"/>
            <a:r>
              <a:rPr lang="en-GB" sz="1800" b="0" i="0" u="none" strike="noStrike" dirty="0" err="1">
                <a:solidFill>
                  <a:srgbClr val="000000"/>
                </a:solidFill>
                <a:effectLst/>
                <a:latin typeface="Calibri" panose="020F0502020204030204" pitchFamily="34" charset="0"/>
              </a:rPr>
              <a:t>Lektionen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handlar</a:t>
            </a:r>
            <a:r>
              <a:rPr lang="en-GB" sz="1800" b="0" i="0" u="none" strike="noStrike" dirty="0">
                <a:solidFill>
                  <a:srgbClr val="000000"/>
                </a:solidFill>
                <a:effectLst/>
                <a:latin typeface="Calibri" panose="020F0502020204030204" pitchFamily="34" charset="0"/>
              </a:rPr>
              <a:t> om </a:t>
            </a:r>
            <a:r>
              <a:rPr lang="en-GB" sz="1800" b="0" i="0" u="none" strike="noStrike" dirty="0" err="1">
                <a:solidFill>
                  <a:srgbClr val="000000"/>
                </a:solidFill>
                <a:effectLst/>
                <a:latin typeface="Calibri" panose="020F0502020204030204" pitchFamily="34" charset="0"/>
              </a:rPr>
              <a:t>vad</a:t>
            </a:r>
            <a:r>
              <a:rPr lang="en-GB" sz="1800" b="0" i="0" u="none" strike="noStrike" dirty="0">
                <a:solidFill>
                  <a:srgbClr val="000000"/>
                </a:solidFill>
                <a:effectLst/>
                <a:latin typeface="Calibri" panose="020F0502020204030204" pitchFamily="34" charset="0"/>
              </a:rPr>
              <a:t> AI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var AI </a:t>
            </a:r>
            <a:r>
              <a:rPr lang="en-GB" sz="1800" b="0" i="0" u="none" strike="noStrike" dirty="0" err="1">
                <a:solidFill>
                  <a:srgbClr val="000000"/>
                </a:solidFill>
                <a:effectLst/>
                <a:latin typeface="Calibri" panose="020F0502020204030204" pitchFamily="34" charset="0"/>
              </a:rPr>
              <a:t>finns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vad</a:t>
            </a:r>
            <a:r>
              <a:rPr lang="en-GB" sz="1800" b="0" i="0" u="none" strike="noStrike" dirty="0">
                <a:solidFill>
                  <a:srgbClr val="000000"/>
                </a:solidFill>
                <a:effectLst/>
                <a:latin typeface="Calibri" panose="020F0502020204030204" pitchFamily="34" charset="0"/>
              </a:rPr>
              <a:t> AI </a:t>
            </a:r>
            <a:r>
              <a:rPr lang="en-GB" sz="1800" b="0" i="0" u="none" strike="noStrike" dirty="0" err="1">
                <a:solidFill>
                  <a:srgbClr val="000000"/>
                </a:solidFill>
                <a:effectLst/>
                <a:latin typeface="Calibri" panose="020F0502020204030204" pitchFamily="34" charset="0"/>
              </a:rPr>
              <a:t>kan</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göra</a:t>
            </a:r>
            <a:r>
              <a:rPr lang="en-GB" sz="1800" b="0" i="0" u="none" strike="noStrike" dirty="0">
                <a:solidFill>
                  <a:srgbClr val="000000"/>
                </a:solidFill>
                <a:effectLst/>
                <a:latin typeface="Calibri" panose="020F0502020204030204" pitchFamily="34" charset="0"/>
              </a:rPr>
              <a:t>. Den </a:t>
            </a:r>
            <a:r>
              <a:rPr lang="en-GB" sz="1800" b="0" i="0" u="none" strike="noStrike" dirty="0" err="1">
                <a:solidFill>
                  <a:srgbClr val="000000"/>
                </a:solidFill>
                <a:effectLst/>
                <a:latin typeface="Calibri" panose="020F0502020204030204" pitchFamily="34" charset="0"/>
              </a:rPr>
              <a:t>består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av</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nio</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delar</a:t>
            </a:r>
            <a:r>
              <a:rPr lang="en-GB" sz="1800" b="0" i="0" u="none" strike="noStrike" dirty="0">
                <a:solidFill>
                  <a:srgbClr val="000000"/>
                </a:solidFill>
                <a:effectLst/>
                <a:latin typeface="Calibri" panose="020F0502020204030204" pitchFamily="34" charset="0"/>
              </a:rPr>
              <a:t>:</a:t>
            </a:r>
          </a:p>
          <a:p>
            <a:pPr algn="l" rtl="0"/>
            <a:endParaRPr lang="en-GB" b="0" i="0" u="none" strike="noStrike" dirty="0">
              <a:solidFill>
                <a:srgbClr val="000000"/>
              </a:solidFill>
              <a:effectLst/>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Inledning</a:t>
            </a:r>
            <a:endParaRPr lang="en-GB" sz="1800" b="0" i="0" u="none" strike="noStrike" dirty="0">
              <a:solidFill>
                <a:srgbClr val="000000"/>
              </a:solidFill>
              <a:effectLst/>
              <a:latin typeface="Calibri" panose="020F050202020403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Lärarledd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diskussion</a:t>
            </a:r>
            <a:r>
              <a:rPr lang="en-GB" sz="1800" b="0" i="0" u="none" strike="noStrike" dirty="0">
                <a:solidFill>
                  <a:srgbClr val="000000"/>
                </a:solidFill>
                <a:effectLst/>
                <a:latin typeface="Calibri" panose="020F0502020204030204" pitchFamily="34" charset="0"/>
              </a:rPr>
              <a:t> med </a:t>
            </a:r>
            <a:r>
              <a:rPr lang="en-GB" sz="1800" b="0" i="0" u="none" strike="noStrike" dirty="0" err="1">
                <a:solidFill>
                  <a:srgbClr val="000000"/>
                </a:solidFill>
                <a:effectLst/>
                <a:latin typeface="Calibri" panose="020F0502020204030204" pitchFamily="34" charset="0"/>
              </a:rPr>
              <a:t>målet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fånga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upp</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elevernas</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tankar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förkunskap</a:t>
            </a:r>
            <a:r>
              <a:rPr lang="en-GB" sz="1800" b="0" i="0" u="none" strike="noStrike" dirty="0">
                <a:solidFill>
                  <a:srgbClr val="000000"/>
                </a:solidFill>
                <a:effectLst/>
                <a:latin typeface="Calibri" panose="020F0502020204030204" pitchFamily="34" charset="0"/>
              </a:rPr>
              <a:t> om AI (</a:t>
            </a:r>
            <a:r>
              <a:rPr lang="en-GB" sz="1800" b="0" i="0" u="none" strike="noStrike" dirty="0" err="1">
                <a:solidFill>
                  <a:srgbClr val="000000"/>
                </a:solidFill>
                <a:effectLst/>
                <a:latin typeface="Calibri" panose="020F0502020204030204" pitchFamily="34" charset="0"/>
              </a:rPr>
              <a:t>vad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tror</a:t>
            </a:r>
            <a:r>
              <a:rPr lang="en-GB" sz="1800" b="0" i="0" u="none" strike="noStrike" dirty="0">
                <a:solidFill>
                  <a:srgbClr val="000000"/>
                </a:solidFill>
                <a:effectLst/>
                <a:latin typeface="Calibri" panose="020F0502020204030204" pitchFamily="34" charset="0"/>
              </a:rPr>
              <a:t> de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AI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var </a:t>
            </a:r>
            <a:r>
              <a:rPr lang="en-GB" sz="1800" b="0" i="0" u="none" strike="noStrike" dirty="0" err="1">
                <a:solidFill>
                  <a:srgbClr val="000000"/>
                </a:solidFill>
                <a:effectLst/>
                <a:latin typeface="Calibri" panose="020F0502020204030204" pitchFamily="34" charset="0"/>
              </a:rPr>
              <a:t>tror</a:t>
            </a:r>
            <a:r>
              <a:rPr lang="en-GB" sz="1800" b="0" i="0" u="none" strike="noStrike" dirty="0">
                <a:solidFill>
                  <a:srgbClr val="000000"/>
                </a:solidFill>
                <a:effectLst/>
                <a:latin typeface="Calibri" panose="020F0502020204030204" pitchFamily="34" charset="0"/>
              </a:rPr>
              <a:t> de </a:t>
            </a:r>
            <a:r>
              <a:rPr lang="en-GB" sz="1800" b="0" i="0" u="none" strike="noStrike" dirty="0" err="1">
                <a:solidFill>
                  <a:srgbClr val="000000"/>
                </a:solidFill>
                <a:effectLst/>
                <a:latin typeface="Calibri" panose="020F0502020204030204" pitchFamily="34" charset="0"/>
              </a:rPr>
              <a:t>att</a:t>
            </a:r>
            <a:r>
              <a:rPr lang="en-GB" sz="1800" b="0" i="0" u="none" strike="noStrike" dirty="0">
                <a:solidFill>
                  <a:srgbClr val="000000"/>
                </a:solidFill>
                <a:effectLst/>
                <a:latin typeface="Calibri" panose="020F0502020204030204" pitchFamily="34" charset="0"/>
              </a:rPr>
              <a:t> AI </a:t>
            </a:r>
            <a:r>
              <a:rPr lang="en-GB" sz="1800" b="0" i="0" u="none" strike="noStrike" dirty="0" err="1">
                <a:solidFill>
                  <a:srgbClr val="000000"/>
                </a:solidFill>
                <a:effectLst/>
                <a:latin typeface="Calibri" panose="020F0502020204030204" pitchFamily="34" charset="0"/>
              </a:rPr>
              <a:t>finns</a:t>
            </a:r>
            <a:r>
              <a:rPr lang="en-GB" sz="1800" b="0" i="0" u="none" strike="noStrike" dirty="0">
                <a:solidFill>
                  <a:srgbClr val="000000"/>
                </a:solidFill>
                <a:effectLst/>
                <a:latin typeface="Calibri" panose="020F0502020204030204" pitchFamily="34" charset="0"/>
              </a:rPr>
              <a:t>?) </a:t>
            </a: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Lärarledd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genomgång</a:t>
            </a:r>
            <a:r>
              <a:rPr lang="en-GB" sz="1800" b="0" i="0" u="none" strike="noStrike" dirty="0">
                <a:solidFill>
                  <a:srgbClr val="000000"/>
                </a:solidFill>
                <a:effectLst/>
                <a:latin typeface="Calibri" panose="020F0502020204030204" pitchFamily="34" charset="0"/>
              </a:rPr>
              <a:t> - </a:t>
            </a:r>
            <a:r>
              <a:rPr lang="en-GB" sz="1800" b="0" i="0" u="none" strike="noStrike" dirty="0" err="1">
                <a:solidFill>
                  <a:srgbClr val="000000"/>
                </a:solidFill>
                <a:effectLst/>
                <a:latin typeface="Calibri" panose="020F0502020204030204" pitchFamily="34" charset="0"/>
              </a:rPr>
              <a:t>vad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betyder</a:t>
            </a:r>
            <a:r>
              <a:rPr lang="en-GB" sz="1800" b="0" i="0" u="none" strike="noStrike" dirty="0">
                <a:solidFill>
                  <a:srgbClr val="000000"/>
                </a:solidFill>
                <a:effectLst/>
                <a:latin typeface="Calibri" panose="020F0502020204030204" pitchFamily="34" charset="0"/>
              </a:rPr>
              <a:t> AI?</a:t>
            </a:r>
          </a:p>
          <a:p>
            <a:pPr algn="l" rtl="0" fontAlgn="base">
              <a:buFont typeface="+mj-lt"/>
              <a:buAutoNum type="arabicPeriod"/>
            </a:pPr>
            <a:r>
              <a:rPr lang="en-GB" sz="1800" b="0" i="0" u="none" strike="noStrike" dirty="0">
                <a:solidFill>
                  <a:srgbClr val="000000"/>
                </a:solidFill>
                <a:effectLst/>
                <a:latin typeface="Calibri" panose="020F0502020204030204" pitchFamily="34" charset="0"/>
              </a:rPr>
              <a:t>Film om AI </a:t>
            </a:r>
            <a:r>
              <a:rPr lang="en-GB" sz="1800" b="0" i="0" u="none" strike="noStrike" dirty="0" err="1">
                <a:solidFill>
                  <a:srgbClr val="000000"/>
                </a:solidFill>
                <a:effectLst/>
                <a:latin typeface="Calibri" panose="020F0502020204030204" pitchFamily="34" charset="0"/>
              </a:rPr>
              <a:t>i</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vardagen</a:t>
            </a:r>
            <a:endParaRPr lang="en-GB" sz="1800" b="0" i="0" u="none" strike="noStrike" dirty="0">
              <a:solidFill>
                <a:srgbClr val="000000"/>
              </a:solidFill>
              <a:effectLst/>
              <a:latin typeface="Arial" panose="020B060402020202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Lärarledd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genomgång</a:t>
            </a:r>
            <a:r>
              <a:rPr lang="en-GB" sz="1800" b="0" i="0" u="none" strike="noStrike" dirty="0">
                <a:solidFill>
                  <a:srgbClr val="000000"/>
                </a:solidFill>
                <a:effectLst/>
                <a:latin typeface="Calibri" panose="020F0502020204030204" pitchFamily="34" charset="0"/>
              </a:rPr>
              <a:t> – </a:t>
            </a:r>
            <a:r>
              <a:rPr lang="en-GB" sz="1800" b="0" i="0" u="none" strike="noStrike" dirty="0" err="1">
                <a:solidFill>
                  <a:srgbClr val="000000"/>
                </a:solidFill>
                <a:effectLst/>
                <a:latin typeface="Calibri" panose="020F0502020204030204" pitchFamily="34" charset="0"/>
              </a:rPr>
              <a:t>vad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maskininlärning</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modell</a:t>
            </a:r>
            <a:r>
              <a:rPr lang="en-GB" sz="1800" b="0" i="0" u="none" strike="noStrike" dirty="0">
                <a:solidFill>
                  <a:srgbClr val="000000"/>
                </a:solidFill>
                <a:effectLst/>
                <a:latin typeface="Calibri" panose="020F0502020204030204" pitchFamily="34" charset="0"/>
              </a:rPr>
              <a:t>, data?</a:t>
            </a:r>
            <a:endParaRPr lang="en-GB" sz="1800" b="0" i="0" u="none" strike="noStrike" dirty="0">
              <a:solidFill>
                <a:srgbClr val="000000"/>
              </a:solidFill>
              <a:effectLst/>
              <a:latin typeface="Arial" panose="020B060402020202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Elevaktivitet</a:t>
            </a:r>
            <a:r>
              <a:rPr lang="en-GB" sz="1800" b="0" i="0" u="none" strike="noStrike" dirty="0">
                <a:solidFill>
                  <a:srgbClr val="000000"/>
                </a:solidFill>
                <a:effectLst/>
                <a:latin typeface="Calibri" panose="020F0502020204030204" pitchFamily="34" charset="0"/>
              </a:rPr>
              <a:t> – </a:t>
            </a:r>
            <a:r>
              <a:rPr lang="en-GB" sz="1800" b="0" i="0" u="none" strike="noStrike" dirty="0" err="1">
                <a:solidFill>
                  <a:srgbClr val="000000"/>
                </a:solidFill>
                <a:effectLst/>
                <a:latin typeface="Calibri" panose="020F0502020204030204" pitchFamily="34" charset="0"/>
              </a:rPr>
              <a:t>designa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AI-</a:t>
            </a:r>
            <a:r>
              <a:rPr lang="en-GB" sz="1800" b="0" i="0" u="none" strike="noStrike" dirty="0" err="1">
                <a:solidFill>
                  <a:srgbClr val="000000"/>
                </a:solidFill>
                <a:effectLst/>
                <a:latin typeface="Calibri" panose="020F0502020204030204" pitchFamily="34" charset="0"/>
              </a:rPr>
              <a:t>skolväska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AI-</a:t>
            </a:r>
            <a:r>
              <a:rPr lang="en-GB" sz="1800" b="0" i="0" u="none" strike="noStrike" dirty="0" err="1">
                <a:solidFill>
                  <a:srgbClr val="000000"/>
                </a:solidFill>
                <a:effectLst/>
                <a:latin typeface="Calibri" panose="020F0502020204030204" pitchFamily="34" charset="0"/>
              </a:rPr>
              <a:t>skor</a:t>
            </a:r>
            <a:r>
              <a:rPr lang="en-GB" sz="1800" b="0" i="0" u="none" strike="noStrike" dirty="0">
                <a:solidFill>
                  <a:srgbClr val="000000"/>
                </a:solidFill>
                <a:effectLst/>
                <a:latin typeface="Calibri" panose="020F0502020204030204" pitchFamily="34" charset="0"/>
              </a:rPr>
              <a:t>.</a:t>
            </a:r>
            <a:endParaRPr lang="en-GB" sz="1800" b="0" i="0" u="none" strike="noStrike" dirty="0">
              <a:solidFill>
                <a:srgbClr val="000000"/>
              </a:solidFill>
              <a:effectLst/>
              <a:latin typeface="Arial" panose="020B060402020202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Gemensam</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aktivitet</a:t>
            </a:r>
            <a:r>
              <a:rPr lang="en-GB" sz="1800" b="0" i="0" u="none" strike="noStrike" dirty="0">
                <a:solidFill>
                  <a:srgbClr val="000000"/>
                </a:solidFill>
                <a:effectLst/>
                <a:latin typeface="Calibri" panose="020F0502020204030204" pitchFamily="34" charset="0"/>
              </a:rPr>
              <a:t> – </a:t>
            </a:r>
            <a:r>
              <a:rPr lang="en-GB" sz="1800" b="0" i="0" u="none" strike="noStrike" dirty="0" err="1">
                <a:solidFill>
                  <a:srgbClr val="000000"/>
                </a:solidFill>
                <a:effectLst/>
                <a:latin typeface="Calibri" panose="020F0502020204030204" pitchFamily="34" charset="0"/>
              </a:rPr>
              <a:t>prompta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en</a:t>
            </a:r>
            <a:r>
              <a:rPr lang="en-GB" sz="1800" b="0" i="0" u="none" strike="noStrike" dirty="0">
                <a:solidFill>
                  <a:srgbClr val="000000"/>
                </a:solidFill>
                <a:effectLst/>
                <a:latin typeface="Calibri" panose="020F0502020204030204" pitchFamily="34" charset="0"/>
              </a:rPr>
              <a:t> AI-</a:t>
            </a:r>
            <a:r>
              <a:rPr lang="en-GB" sz="1800" b="0" i="0" u="none" strike="noStrike" dirty="0" err="1">
                <a:solidFill>
                  <a:srgbClr val="000000"/>
                </a:solidFill>
                <a:effectLst/>
                <a:latin typeface="Calibri" panose="020F0502020204030204" pitchFamily="34" charset="0"/>
              </a:rPr>
              <a:t>bildgenerator</a:t>
            </a:r>
            <a:endParaRPr lang="en-GB" sz="1800" b="0" i="0" u="none" strike="noStrike" dirty="0">
              <a:solidFill>
                <a:srgbClr val="000000"/>
              </a:solidFill>
              <a:effectLst/>
              <a:latin typeface="Arial" panose="020B060402020202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Elevaktivitet</a:t>
            </a:r>
            <a:r>
              <a:rPr lang="en-GB" sz="1800" b="0" i="0" u="none" strike="noStrike" dirty="0">
                <a:solidFill>
                  <a:srgbClr val="000000"/>
                </a:solidFill>
                <a:effectLst/>
                <a:latin typeface="Calibri" panose="020F0502020204030204" pitchFamily="34" charset="0"/>
              </a:rPr>
              <a:t> – </a:t>
            </a:r>
            <a:r>
              <a:rPr lang="en-GB" sz="1800" b="0" i="0" u="none" strike="noStrike" dirty="0" err="1">
                <a:solidFill>
                  <a:srgbClr val="000000"/>
                </a:solidFill>
                <a:effectLst/>
                <a:latin typeface="Calibri" panose="020F0502020204030204" pitchFamily="34" charset="0"/>
              </a:rPr>
              <a:t>hund</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eller</a:t>
            </a:r>
            <a:r>
              <a:rPr lang="en-GB" sz="1800" b="0" i="0" u="none" strike="noStrike" dirty="0">
                <a:solidFill>
                  <a:srgbClr val="000000"/>
                </a:solidFill>
                <a:effectLst/>
                <a:latin typeface="Calibri" panose="020F0502020204030204" pitchFamily="34" charset="0"/>
              </a:rPr>
              <a:t> muffins? </a:t>
            </a:r>
            <a:endParaRPr lang="en-GB" sz="1800" b="0" i="0" u="none" strike="noStrike" dirty="0">
              <a:solidFill>
                <a:srgbClr val="000000"/>
              </a:solidFill>
              <a:effectLst/>
              <a:latin typeface="Arial" panose="020B0604020202020204" pitchFamily="34" charset="0"/>
            </a:endParaRPr>
          </a:p>
          <a:p>
            <a:pPr algn="l" rtl="0" fontAlgn="base">
              <a:buFont typeface="+mj-lt"/>
              <a:buAutoNum type="arabicPeriod"/>
            </a:pPr>
            <a:r>
              <a:rPr lang="en-GB" sz="1800" b="0" i="0" u="none" strike="noStrike" dirty="0" err="1">
                <a:solidFill>
                  <a:srgbClr val="000000"/>
                </a:solidFill>
                <a:effectLst/>
                <a:latin typeface="Calibri" panose="020F0502020204030204" pitchFamily="34" charset="0"/>
              </a:rPr>
              <a:t>Avslutning</a:t>
            </a:r>
            <a:r>
              <a:rPr lang="en-GB" sz="1800" b="0" i="0" u="none" strike="noStrike" dirty="0">
                <a:solidFill>
                  <a:srgbClr val="000000"/>
                </a:solidFill>
                <a:effectLst/>
                <a:latin typeface="Calibri" panose="020F0502020204030204" pitchFamily="34" charset="0"/>
              </a:rPr>
              <a:t> med </a:t>
            </a:r>
            <a:r>
              <a:rPr lang="en-GB" sz="1800" b="0" i="0" u="none" strike="noStrike" dirty="0" err="1">
                <a:solidFill>
                  <a:srgbClr val="000000"/>
                </a:solidFill>
                <a:effectLst/>
                <a:latin typeface="Calibri" panose="020F0502020204030204" pitchFamily="34" charset="0"/>
              </a:rPr>
              <a:t>frågorna</a:t>
            </a:r>
            <a:r>
              <a:rPr lang="en-GB" sz="1800" b="0" i="0" u="none" strike="noStrike" dirty="0">
                <a:solidFill>
                  <a:srgbClr val="000000"/>
                </a:solidFill>
                <a:effectLst/>
                <a:latin typeface="Calibri" panose="020F0502020204030204" pitchFamily="34" charset="0"/>
              </a:rPr>
              <a:t> "Vad </a:t>
            </a:r>
            <a:r>
              <a:rPr lang="en-GB" sz="1800" b="0" i="0" u="none" strike="noStrike" dirty="0" err="1">
                <a:solidFill>
                  <a:srgbClr val="000000"/>
                </a:solidFill>
                <a:effectLst/>
                <a:latin typeface="Calibri" panose="020F0502020204030204" pitchFamily="34" charset="0"/>
              </a:rPr>
              <a:t>är</a:t>
            </a:r>
            <a:r>
              <a:rPr lang="en-GB" sz="1800" b="0" i="0" u="none" strike="noStrike" dirty="0">
                <a:solidFill>
                  <a:srgbClr val="000000"/>
                </a:solidFill>
                <a:effectLst/>
                <a:latin typeface="Calibri" panose="020F0502020204030204" pitchFamily="34" charset="0"/>
              </a:rPr>
              <a:t> AI?" </a:t>
            </a:r>
            <a:r>
              <a:rPr lang="en-GB" sz="1800" b="0" i="0" u="none" strike="noStrike" dirty="0" err="1">
                <a:solidFill>
                  <a:srgbClr val="000000"/>
                </a:solidFill>
                <a:effectLst/>
                <a:latin typeface="Calibri" panose="020F0502020204030204" pitchFamily="34" charset="0"/>
              </a:rPr>
              <a:t>och</a:t>
            </a:r>
            <a:r>
              <a:rPr lang="en-GB" sz="1800" b="0" i="0" u="none" strike="noStrike" dirty="0">
                <a:solidFill>
                  <a:srgbClr val="000000"/>
                </a:solidFill>
                <a:effectLst/>
                <a:latin typeface="Calibri" panose="020F0502020204030204" pitchFamily="34" charset="0"/>
              </a:rPr>
              <a:t> "Var </a:t>
            </a:r>
            <a:r>
              <a:rPr lang="en-GB" sz="1800" b="0" i="0" u="none" strike="noStrike" dirty="0" err="1">
                <a:solidFill>
                  <a:srgbClr val="000000"/>
                </a:solidFill>
                <a:effectLst/>
                <a:latin typeface="Calibri" panose="020F0502020204030204" pitchFamily="34" charset="0"/>
              </a:rPr>
              <a:t>finns</a:t>
            </a:r>
            <a:r>
              <a:rPr lang="en-GB" sz="1800" b="0" i="0" u="none" strike="noStrike" dirty="0">
                <a:solidFill>
                  <a:srgbClr val="000000"/>
                </a:solidFill>
                <a:effectLst/>
                <a:latin typeface="Calibri" panose="020F0502020204030204" pitchFamily="34" charset="0"/>
              </a:rPr>
              <a:t> AI?"</a:t>
            </a:r>
          </a:p>
          <a:p>
            <a:br>
              <a:rPr lang="en-GB" b="0" i="0" u="none" strike="noStrike" dirty="0">
                <a:solidFill>
                  <a:srgbClr val="000000"/>
                </a:solidFill>
                <a:effectLst/>
              </a:rPr>
            </a:br>
            <a:br>
              <a:rPr lang="en-GB" b="0" i="0" u="none" strike="noStrike" dirty="0">
                <a:solidFill>
                  <a:srgbClr val="000000"/>
                </a:solidFill>
                <a:effectLst/>
              </a:rPr>
            </a:br>
            <a:endParaRPr lang="sv-FI" dirty="0"/>
          </a:p>
        </p:txBody>
      </p:sp>
      <p:sp>
        <p:nvSpPr>
          <p:cNvPr id="4" name="Platshållare för bildnummer 3">
            <a:extLst>
              <a:ext uri="{FF2B5EF4-FFF2-40B4-BE49-F238E27FC236}">
                <a16:creationId xmlns:a16="http://schemas.microsoft.com/office/drawing/2014/main" id="{DCAE8380-9E0C-D003-E8AF-88C2093EE781}"/>
              </a:ext>
            </a:extLst>
          </p:cNvPr>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262188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CA143-07FA-BACB-DA7C-57E99DF3077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695B20-1C85-C70F-6649-473110DF43F1}"/>
              </a:ext>
            </a:extLst>
          </p:cNvPr>
          <p:cNvSpPr>
            <a:spLocks noGrp="1" noRot="1" noChangeAspect="1"/>
          </p:cNvSpPr>
          <p:nvPr>
            <p:ph type="sldImg"/>
          </p:nvPr>
        </p:nvSpPr>
        <p:spPr>
          <a:xfrm>
            <a:off x="2290763" y="512763"/>
            <a:ext cx="4562475" cy="2566987"/>
          </a:xfrm>
        </p:spPr>
      </p:sp>
      <p:sp>
        <p:nvSpPr>
          <p:cNvPr id="3" name="Platshållare för anteckningar 2">
            <a:extLst>
              <a:ext uri="{FF2B5EF4-FFF2-40B4-BE49-F238E27FC236}">
                <a16:creationId xmlns:a16="http://schemas.microsoft.com/office/drawing/2014/main" id="{EB1FC3F4-B838-F397-4459-0EB9D79DE8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Platshållare för bildnummer 3">
            <a:extLst>
              <a:ext uri="{FF2B5EF4-FFF2-40B4-BE49-F238E27FC236}">
                <a16:creationId xmlns:a16="http://schemas.microsoft.com/office/drawing/2014/main" id="{13543449-ADD7-9529-16FB-B5C2BC317DFD}"/>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471894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954389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sv-FI" dirty="0">
                <a:ea typeface="Calibri"/>
                <a:cs typeface="Calibri"/>
              </a:rPr>
              <a:t>Målsättning: Illustrera hur data kan se ut för att träna en modell som ska skilja på hund och muffins. </a:t>
            </a:r>
            <a:endParaRPr lang="en-US" dirty="0">
              <a:ea typeface="Calibri"/>
              <a:cs typeface="Calibri"/>
            </a:endParaRPr>
          </a:p>
          <a:p>
            <a:endParaRPr lang="sv-FI" dirty="0">
              <a:ea typeface="Calibri"/>
              <a:cs typeface="Calibri"/>
            </a:endParaRPr>
          </a:p>
          <a:p>
            <a:r>
              <a:rPr lang="sv-FI">
                <a:ea typeface="Calibri"/>
                <a:cs typeface="Calibri"/>
              </a:rPr>
              <a:t>På liknande vis har man en mängd data för att träna modeller för att lista ut vilken video som ska visas för någon som ser på många kattvideor. Om du tittar på många kattvideon kommer systemet att tro att du hör till dem som gillar kattvideon och börja visa dig ännu mer sådana.</a:t>
            </a:r>
            <a:endParaRPr lang="en-US">
              <a:ea typeface="Calibri"/>
              <a:cs typeface="Calibri"/>
            </a:endParaRPr>
          </a:p>
          <a:p>
            <a:endParaRPr lang="sv-FI">
              <a:ea typeface="Calibri"/>
              <a:cs typeface="Calibri"/>
            </a:endParaRPr>
          </a:p>
          <a:p>
            <a:pPr marL="171450" indent="-171450">
              <a:buFont typeface="Calibri"/>
              <a:buChar char="-"/>
            </a:pPr>
            <a:r>
              <a:rPr lang="sv-FI" dirty="0">
                <a:ea typeface="Calibri"/>
                <a:cs typeface="Calibri"/>
              </a:rPr>
              <a:t>Knyt hund- och muffinsegenskaperna till egenskaper i allmänhet. Vissa videos rekommenderas till dig för att de har egenskaper som kopplas till vad du har tittat på tidigare. </a:t>
            </a:r>
          </a:p>
          <a:p>
            <a:pPr marL="171450" indent="-171450">
              <a:buFont typeface="Calibri"/>
              <a:buChar char="-"/>
            </a:pPr>
            <a:r>
              <a:rPr lang="sv-FI" dirty="0">
                <a:ea typeface="Calibri"/>
                <a:cs typeface="Calibri"/>
              </a:rPr>
              <a:t>Under nästa lektion kommer ni att arbeta vidare med att träna en egen bildmodell med data som ni själva väljer ut. </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163686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sv-SE" noProof="0" dirty="0">
                <a:ea typeface="Calibri"/>
                <a:cs typeface="Calibri"/>
              </a:rPr>
              <a:t>Fri avstämning och diskussion kring dagens tema. Om </a:t>
            </a:r>
            <a:r>
              <a:rPr lang="sv-SE" dirty="0">
                <a:ea typeface="Calibri"/>
                <a:cs typeface="Calibri"/>
              </a:rPr>
              <a:t>du vill</a:t>
            </a:r>
            <a:r>
              <a:rPr lang="sv-SE" noProof="0" dirty="0">
                <a:ea typeface="Calibri"/>
                <a:cs typeface="Calibri"/>
              </a:rPr>
              <a:t> ha </a:t>
            </a:r>
            <a:r>
              <a:rPr lang="sv-SE" dirty="0">
                <a:ea typeface="Calibri"/>
                <a:cs typeface="Calibri"/>
              </a:rPr>
              <a:t>en </a:t>
            </a:r>
            <a:r>
              <a:rPr lang="sv-SE" noProof="0" dirty="0">
                <a:ea typeface="Calibri"/>
                <a:cs typeface="Calibri"/>
              </a:rPr>
              <a:t>mer strukturerad avslutning, välj </a:t>
            </a:r>
            <a:r>
              <a:rPr lang="sv-SE" dirty="0">
                <a:ea typeface="Calibri"/>
                <a:cs typeface="Calibri"/>
              </a:rPr>
              <a:t>även/</a:t>
            </a:r>
            <a:r>
              <a:rPr lang="sv-SE" noProof="0" dirty="0">
                <a:ea typeface="Calibri"/>
                <a:cs typeface="Calibri"/>
              </a:rPr>
              <a:t>i stället nästa </a:t>
            </a:r>
            <a:r>
              <a:rPr lang="sv-SE" noProof="0" dirty="0" err="1">
                <a:ea typeface="Calibri"/>
                <a:cs typeface="Calibri"/>
              </a:rPr>
              <a:t>slajd</a:t>
            </a:r>
            <a:r>
              <a:rPr lang="sv-SE" noProof="0" dirty="0">
                <a:ea typeface="Calibri"/>
                <a:cs typeface="Calibri"/>
              </a:rPr>
              <a:t>. </a:t>
            </a:r>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834515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r>
              <a:rPr lang="sv-SE" noProof="0" dirty="0">
                <a:cs typeface="Calibri"/>
              </a:rPr>
              <a:t>För en mer strukturerad avslutning så kan den här </a:t>
            </a:r>
            <a:r>
              <a:rPr lang="sv-SE" noProof="0" err="1">
                <a:cs typeface="Calibri"/>
              </a:rPr>
              <a:t>slajden</a:t>
            </a:r>
            <a:r>
              <a:rPr lang="sv-SE" noProof="0" dirty="0">
                <a:cs typeface="Calibri"/>
              </a:rPr>
              <a:t> användas. Här kan </a:t>
            </a:r>
            <a:r>
              <a:rPr lang="sv-SE" dirty="0">
                <a:cs typeface="Calibri"/>
              </a:rPr>
              <a:t>du avsluta</a:t>
            </a:r>
            <a:r>
              <a:rPr lang="sv-SE" noProof="0" dirty="0">
                <a:cs typeface="Calibri"/>
              </a:rPr>
              <a:t> med att återkoppla till det </a:t>
            </a:r>
            <a:r>
              <a:rPr lang="sv-SE" dirty="0">
                <a:cs typeface="Calibri"/>
              </a:rPr>
              <a:t>ni</a:t>
            </a:r>
            <a:r>
              <a:rPr lang="sv-SE" noProof="0" dirty="0">
                <a:cs typeface="Calibri"/>
              </a:rPr>
              <a:t> inledde med, nämligen </a:t>
            </a:r>
            <a:r>
              <a:rPr lang="sv-SE" noProof="0" dirty="0"/>
              <a:t>att fånga upp elevernas förhandskunskap </a:t>
            </a:r>
            <a:r>
              <a:rPr lang="sv-SE" noProof="0" dirty="0">
                <a:cs typeface="Calibri"/>
              </a:rPr>
              <a:t>om “Vad är AI?" och "Var finns AI?”, gärna via </a:t>
            </a:r>
            <a:r>
              <a:rPr lang="sv-SE" noProof="0" dirty="0"/>
              <a:t>samma </a:t>
            </a:r>
            <a:r>
              <a:rPr lang="sv-SE" noProof="0" err="1"/>
              <a:t>onlineverktyg</a:t>
            </a:r>
            <a:r>
              <a:rPr lang="sv-SE" noProof="0" dirty="0"/>
              <a:t> </a:t>
            </a:r>
            <a:r>
              <a:rPr lang="sv-SE" dirty="0"/>
              <a:t>/ analoga metod som</a:t>
            </a:r>
            <a:r>
              <a:rPr lang="sv-SE" noProof="0" dirty="0"/>
              <a:t> användes i början. </a:t>
            </a:r>
            <a:endParaRPr lang="sv-SE">
              <a:ea typeface="Calibri"/>
              <a:cs typeface="Calibri"/>
            </a:endParaRPr>
          </a:p>
          <a:p>
            <a:endParaRPr lang="sv-SE" dirty="0"/>
          </a:p>
          <a:p>
            <a:r>
              <a:rPr lang="sv-SE" dirty="0"/>
              <a:t>Aktiviteten gör det möjligt att följa upp elevernas lärande och tankar. </a:t>
            </a:r>
            <a:endParaRPr lang="sv-SE" noProof="0" dirty="0">
              <a:ea typeface="Calibri"/>
              <a:cs typeface="Calibri"/>
            </a:endParaRPr>
          </a:p>
        </p:txBody>
      </p:sp>
      <p:sp>
        <p:nvSpPr>
          <p:cNvPr id="4" name="Platshållare för bildnumm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89893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sv-SE" noProof="0">
                <a:ea typeface="Calibri"/>
                <a:cs typeface="Calibri"/>
              </a:rPr>
              <a:t>Fri introduktion och diskussion kring dagens tema. </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47402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27506-62DB-EBD9-3526-7D9B789269E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7282121-E2C4-0977-FEE7-B8B56AF7B4A4}"/>
              </a:ext>
            </a:extLst>
          </p:cNvPr>
          <p:cNvSpPr>
            <a:spLocks noGrp="1" noRot="1" noChangeAspect="1"/>
          </p:cNvSpPr>
          <p:nvPr>
            <p:ph type="sldImg"/>
          </p:nvPr>
        </p:nvSpPr>
        <p:spPr>
          <a:xfrm>
            <a:off x="2290763" y="512763"/>
            <a:ext cx="4562475" cy="2566987"/>
          </a:xfrm>
        </p:spPr>
      </p:sp>
      <p:sp>
        <p:nvSpPr>
          <p:cNvPr id="3" name="Platshållare för anteckningar 2">
            <a:extLst>
              <a:ext uri="{FF2B5EF4-FFF2-40B4-BE49-F238E27FC236}">
                <a16:creationId xmlns:a16="http://schemas.microsoft.com/office/drawing/2014/main" id="{C72412C0-3A8C-59D0-CA30-FE7E230A4CF5}"/>
              </a:ext>
            </a:extLst>
          </p:cNvPr>
          <p:cNvSpPr>
            <a:spLocks noGrp="1"/>
          </p:cNvSpPr>
          <p:nvPr>
            <p:ph type="body" idx="1"/>
          </p:nvPr>
        </p:nvSpPr>
        <p:spPr/>
        <p:txBody>
          <a:bodyPr/>
          <a:lstStyle/>
          <a:p>
            <a:r>
              <a:rPr lang="sv-FI" dirty="0">
                <a:cs typeface="Calibri"/>
              </a:rPr>
              <a:t>Vi inleder med att diskutera de två frågorna: "Vad är AI?" och "Var finns AI?".</a:t>
            </a:r>
            <a:endParaRPr lang="sv-FI" dirty="0">
              <a:ea typeface="Calibri"/>
              <a:cs typeface="Calibri"/>
            </a:endParaRPr>
          </a:p>
          <a:p>
            <a:endParaRPr lang="sv-FI">
              <a:ea typeface="Calibri"/>
              <a:cs typeface="Calibri"/>
            </a:endParaRPr>
          </a:p>
          <a:p>
            <a:r>
              <a:rPr lang="sv-FI" dirty="0"/>
              <a:t>Målsättning: Fånga upp elevernas förhandskunskap om AI genom att delge</a:t>
            </a:r>
            <a:r>
              <a:rPr lang="sv-SE" dirty="0"/>
              <a:t> sina svar på de två frågorna "Vad är AI?" och "Var finns AI?".</a:t>
            </a:r>
            <a:endParaRPr lang="sv-FI"/>
          </a:p>
          <a:p>
            <a:endParaRPr lang="sv-SE" dirty="0"/>
          </a:p>
          <a:p>
            <a:r>
              <a:rPr lang="sv-SE" dirty="0"/>
              <a:t>Du kan t.ex. använda ett digitalt responsverktyg (t.ex. </a:t>
            </a:r>
            <a:r>
              <a:rPr lang="sv-SE" dirty="0" err="1"/>
              <a:t>Mentimeter</a:t>
            </a:r>
            <a:r>
              <a:rPr lang="sv-SE" dirty="0"/>
              <a:t> eller </a:t>
            </a:r>
            <a:r>
              <a:rPr lang="sv-SE" dirty="0">
                <a:hlinkClick r:id="rId3"/>
              </a:rPr>
              <a:t>https://answergarden.ch/create</a:t>
            </a:r>
            <a:r>
              <a:rPr lang="sv-SE" dirty="0"/>
              <a:t>) eller analogt</a:t>
            </a:r>
            <a:r>
              <a:rPr lang="sv-FI" dirty="0"/>
              <a:t>. Lektion 3 avslutas med en motsvarande uppgift, vilket möjliggör att studera progression och jämföra svaren före och efter introduktionen till AI. Samma möjlighet till en strukturerad avslutning på lektion 1 finns också sist i presentationen.</a:t>
            </a:r>
            <a:endParaRPr lang="sv-FI" dirty="0">
              <a:ea typeface="Calibri"/>
              <a:cs typeface="Calibri"/>
            </a:endParaRPr>
          </a:p>
          <a:p>
            <a:endParaRPr lang="sv-FI">
              <a:ea typeface="Calibri"/>
              <a:cs typeface="Calibri"/>
            </a:endParaRPr>
          </a:p>
          <a:p>
            <a:r>
              <a:rPr lang="sv-SE" dirty="0"/>
              <a:t>Om du inte vill använda ett digitalt responsverktyg kan du välja att låta eleverna berätta analogt t.ex. i form av: </a:t>
            </a:r>
            <a:endParaRPr lang="sv-SE" dirty="0">
              <a:ea typeface="Calibri"/>
              <a:cs typeface="Calibri"/>
            </a:endParaRPr>
          </a:p>
          <a:p>
            <a:pPr marL="171450" indent="-171450">
              <a:buFont typeface="Calibri,Sans-Serif"/>
              <a:buChar char="-"/>
            </a:pPr>
            <a:r>
              <a:rPr lang="sv-SE" dirty="0"/>
              <a:t>Smågruppsdiskussioner i klassrummet.</a:t>
            </a:r>
          </a:p>
          <a:p>
            <a:pPr marL="171450" indent="-171450">
              <a:buFont typeface="Calibri,Sans-Serif"/>
              <a:buChar char="-"/>
            </a:pPr>
            <a:r>
              <a:rPr lang="sv-SE" dirty="0"/>
              <a:t>Föruppgift på </a:t>
            </a:r>
            <a:r>
              <a:rPr lang="sv-SE" dirty="0" err="1"/>
              <a:t>lärplattformen</a:t>
            </a:r>
            <a:r>
              <a:rPr lang="sv-SE" dirty="0"/>
              <a:t> eller i häftet före lektionstillfället.</a:t>
            </a:r>
          </a:p>
          <a:p>
            <a:pPr marL="171450" indent="-171450">
              <a:buFont typeface="Calibri"/>
              <a:buChar char="-"/>
            </a:pPr>
            <a:endParaRPr lang="sv-SE" dirty="0"/>
          </a:p>
          <a:p>
            <a:pPr marL="171450" indent="-171450">
              <a:buFont typeface="Calibri"/>
              <a:buChar char="-"/>
            </a:pPr>
            <a:endParaRPr lang="sv-FI">
              <a:ea typeface="Calibri"/>
              <a:cs typeface="Calibri"/>
            </a:endParaRPr>
          </a:p>
        </p:txBody>
      </p:sp>
      <p:sp>
        <p:nvSpPr>
          <p:cNvPr id="4" name="Platshållare för bildnummer 3">
            <a:extLst>
              <a:ext uri="{FF2B5EF4-FFF2-40B4-BE49-F238E27FC236}">
                <a16:creationId xmlns:a16="http://schemas.microsoft.com/office/drawing/2014/main" id="{F8B11774-1C99-3279-5C00-CEC05C40D8F1}"/>
              </a:ext>
            </a:extLst>
          </p:cNvPr>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407820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r>
              <a:rPr lang="sv-SE" dirty="0">
                <a:cs typeface="Calibri"/>
              </a:rPr>
              <a:t>Målsättning: Låta eleverna berätta sina svar på de två frågorna "Vad är AI?" och "Var finns AI?" t.ex. med hjälp av ett digitalt responsverktyg (t.ex. Mentimeter eller </a:t>
            </a:r>
            <a:r>
              <a:rPr lang="sv-SE" dirty="0">
                <a:cs typeface="Calibri"/>
                <a:hlinkClick r:id="rId3"/>
              </a:rPr>
              <a:t>https://answergarden.ch/create</a:t>
            </a:r>
            <a:r>
              <a:rPr lang="sv-SE" dirty="0">
                <a:cs typeface="Calibri"/>
              </a:rPr>
              <a:t>). </a:t>
            </a:r>
          </a:p>
          <a:p>
            <a:endParaRPr lang="sv-SE" dirty="0">
              <a:cs typeface="Calibri"/>
            </a:endParaRPr>
          </a:p>
          <a:p>
            <a:r>
              <a:rPr lang="sv-SE" dirty="0">
                <a:cs typeface="Calibri"/>
              </a:rPr>
              <a:t>Den</a:t>
            </a:r>
            <a:r>
              <a:rPr lang="sv-SE" noProof="0" dirty="0">
                <a:cs typeface="Calibri"/>
              </a:rPr>
              <a:t> här </a:t>
            </a:r>
            <a:r>
              <a:rPr lang="sv-SE" noProof="0" dirty="0" err="1">
                <a:cs typeface="Calibri"/>
              </a:rPr>
              <a:t>slajden</a:t>
            </a:r>
            <a:r>
              <a:rPr lang="sv-SE" noProof="0" dirty="0">
                <a:cs typeface="Calibri"/>
              </a:rPr>
              <a:t> </a:t>
            </a:r>
            <a:r>
              <a:rPr lang="sv-SE" dirty="0">
                <a:cs typeface="Calibri"/>
              </a:rPr>
              <a:t>används för</a:t>
            </a:r>
            <a:r>
              <a:rPr lang="sv-SE" noProof="0" dirty="0">
                <a:cs typeface="Calibri"/>
              </a:rPr>
              <a:t> att länka till </a:t>
            </a:r>
            <a:r>
              <a:rPr lang="sv-SE" dirty="0">
                <a:cs typeface="Calibri"/>
              </a:rPr>
              <a:t>t.ex. </a:t>
            </a:r>
            <a:r>
              <a:rPr lang="sv-SE" dirty="0" err="1">
                <a:cs typeface="Calibri"/>
              </a:rPr>
              <a:t>Mentimeter</a:t>
            </a:r>
            <a:r>
              <a:rPr lang="sv-SE" dirty="0">
                <a:cs typeface="Calibri"/>
              </a:rPr>
              <a:t> eller annat liknande respons verktyg</a:t>
            </a:r>
            <a:r>
              <a:rPr lang="sv-SE" noProof="0" dirty="0">
                <a:cs typeface="Calibri"/>
              </a:rPr>
              <a:t>, med </a:t>
            </a:r>
            <a:r>
              <a:rPr lang="sv-SE" noProof="0" dirty="0" err="1">
                <a:cs typeface="Calibri"/>
              </a:rPr>
              <a:t>qr-kod</a:t>
            </a:r>
            <a:r>
              <a:rPr lang="sv-SE" noProof="0" dirty="0">
                <a:cs typeface="Calibri"/>
              </a:rPr>
              <a:t>, eller sifferkod och </a:t>
            </a:r>
            <a:r>
              <a:rPr lang="sv-SE" noProof="0" dirty="0" err="1">
                <a:cs typeface="Calibri"/>
              </a:rPr>
              <a:t>url</a:t>
            </a:r>
            <a:r>
              <a:rPr lang="sv-SE" noProof="0" dirty="0">
                <a:cs typeface="Calibri"/>
              </a:rPr>
              <a:t>. Sätt in länkar till det </a:t>
            </a:r>
            <a:r>
              <a:rPr lang="sv-SE" dirty="0">
                <a:cs typeface="Calibri"/>
              </a:rPr>
              <a:t>verktyg </a:t>
            </a:r>
            <a:r>
              <a:rPr lang="sv-SE" noProof="0" dirty="0">
                <a:cs typeface="Calibri"/>
              </a:rPr>
              <a:t>du valt i </a:t>
            </a:r>
            <a:r>
              <a:rPr lang="sv-SE" noProof="0" dirty="0" err="1">
                <a:cs typeface="Calibri"/>
              </a:rPr>
              <a:t>slajden</a:t>
            </a:r>
            <a:r>
              <a:rPr lang="sv-SE" noProof="0" dirty="0">
                <a:cs typeface="Calibri"/>
              </a:rPr>
              <a:t>.</a:t>
            </a:r>
            <a:r>
              <a:rPr lang="sv-SE" dirty="0">
                <a:cs typeface="Calibri"/>
              </a:rPr>
              <a:t> </a:t>
            </a:r>
          </a:p>
          <a:p>
            <a:endParaRPr lang="sv-SE" dirty="0">
              <a:cs typeface="Calibri"/>
            </a:endParaRPr>
          </a:p>
          <a:p>
            <a:r>
              <a:rPr lang="sv-SE" dirty="0">
                <a:cs typeface="Calibri"/>
              </a:rPr>
              <a:t>Om du hellre samlar in tankarna analogt kan du dölja/ta bort denna </a:t>
            </a:r>
            <a:r>
              <a:rPr lang="sv-SE" dirty="0" err="1">
                <a:cs typeface="Calibri"/>
              </a:rPr>
              <a:t>slajd</a:t>
            </a:r>
            <a:r>
              <a:rPr lang="sv-SE" dirty="0">
                <a:cs typeface="Calibri"/>
              </a:rPr>
              <a:t>. </a:t>
            </a:r>
            <a:endParaRPr lang="sv-SE" noProof="0">
              <a:ea typeface="Calibri"/>
              <a:cs typeface="Calibri"/>
            </a:endParaRPr>
          </a:p>
        </p:txBody>
      </p:sp>
      <p:sp>
        <p:nvSpPr>
          <p:cNvPr id="4" name="Platshållare för bildnumm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2017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sv-FI" dirty="0">
                <a:ea typeface="Calibri"/>
                <a:cs typeface="Calibri"/>
              </a:rPr>
              <a:t>Målsättning: Ge eleverna insyn i vad begreppet AI innebär genom att förklara de två ingående orden. </a:t>
            </a:r>
            <a:endParaRPr lang="sv-FI" dirty="0"/>
          </a:p>
          <a:p>
            <a:endParaRPr lang="sv-FI" dirty="0"/>
          </a:p>
          <a:p>
            <a:r>
              <a:rPr lang="sv-FI" dirty="0"/>
              <a:t>Artificiell:</a:t>
            </a:r>
            <a:endParaRPr lang="sv-FI" dirty="0">
              <a:cs typeface="Calibri"/>
            </a:endParaRPr>
          </a:p>
          <a:p>
            <a:r>
              <a:rPr lang="sv-FI" dirty="0"/>
              <a:t>- Artificiell betyder att något är konstgjort, skapat av människor, istället för att finnas naturligt runt omkring oss. </a:t>
            </a:r>
            <a:endParaRPr lang="sv-FI" dirty="0">
              <a:cs typeface="Calibri"/>
            </a:endParaRPr>
          </a:p>
          <a:p>
            <a:r>
              <a:rPr lang="sv-FI" dirty="0"/>
              <a:t>- Vi har skapat plast, men inte vatten. Vi har byggt stolar men inte träd.</a:t>
            </a:r>
            <a:endParaRPr lang="sv-FI" dirty="0">
              <a:ea typeface="Calibri"/>
              <a:cs typeface="Calibri"/>
            </a:endParaRPr>
          </a:p>
          <a:p>
            <a:endParaRPr lang="sv-FI">
              <a:cs typeface="Calibri"/>
            </a:endParaRPr>
          </a:p>
          <a:p>
            <a:r>
              <a:rPr lang="sv-FI" dirty="0">
                <a:ea typeface="Calibri"/>
                <a:cs typeface="Calibri"/>
              </a:rPr>
              <a:t>Intelligens:</a:t>
            </a:r>
            <a:endParaRPr lang="sv-FI" dirty="0">
              <a:cs typeface="Calibri"/>
            </a:endParaRPr>
          </a:p>
          <a:p>
            <a:pPr marL="171450" indent="-171450">
              <a:buFont typeface="Calibri"/>
              <a:buChar char="-"/>
            </a:pPr>
            <a:r>
              <a:rPr lang="sv-FI" dirty="0"/>
              <a:t>Intelligens, eller "smarthet", innebär att kunna förstå vad ni ser, lära er av det och sen göra något med det ni lärt er. Det ni använder för att gå i skolan!</a:t>
            </a:r>
            <a:endParaRPr lang="sv-FI">
              <a:ea typeface="Calibri"/>
              <a:cs typeface="Calibri"/>
            </a:endParaRPr>
          </a:p>
          <a:p>
            <a:pPr marL="171450" indent="-171450">
              <a:buFont typeface="Calibri"/>
              <a:buChar char="-"/>
            </a:pPr>
            <a:r>
              <a:rPr lang="sv-FI" dirty="0">
                <a:ea typeface="Calibri"/>
                <a:cs typeface="Calibri"/>
              </a:rPr>
              <a:t>Vad tycker ni det innebär att vara intelligent? </a:t>
            </a:r>
          </a:p>
          <a:p>
            <a:pPr marL="171450" indent="-171450">
              <a:buFont typeface="Calibri"/>
              <a:buChar char="-"/>
            </a:pPr>
            <a:endParaRPr lang="sv-FI">
              <a:ea typeface="Calibri"/>
              <a:cs typeface="Calibri"/>
            </a:endParaRPr>
          </a:p>
          <a:p>
            <a:r>
              <a:rPr lang="sv-FI" dirty="0">
                <a:ea typeface="Calibri"/>
                <a:cs typeface="Calibri"/>
              </a:rPr>
              <a:t>Artificiell intelligens: </a:t>
            </a:r>
          </a:p>
          <a:p>
            <a:pPr marL="171450" indent="-171450">
              <a:buFont typeface="Calibri"/>
              <a:buChar char="-"/>
            </a:pPr>
            <a:r>
              <a:rPr lang="sv-FI" dirty="0">
                <a:ea typeface="Calibri"/>
                <a:cs typeface="Calibri"/>
              </a:rPr>
              <a:t>AI är inget nytt, man började prata om det redan på 1950-talet. För över 70 år sedan. Målet var att försöka få smarta datorer som skulle kunna hjälpa oss med sådant som tidigare bara människan kunnat göra. </a:t>
            </a:r>
          </a:p>
          <a:p>
            <a:endParaRPr lang="sv-FI">
              <a:ea typeface="Calibri"/>
              <a:cs typeface="Calibri"/>
            </a:endParaRPr>
          </a:p>
          <a:p>
            <a:r>
              <a:rPr lang="sv-FI" dirty="0">
                <a:ea typeface="Calibri"/>
                <a:cs typeface="Calibri"/>
              </a:rPr>
              <a:t>Möjliga diskussionsfrågor: </a:t>
            </a:r>
          </a:p>
          <a:p>
            <a:pPr marL="171450" indent="-171450">
              <a:buFont typeface="Calibri"/>
              <a:buChar char="-"/>
            </a:pPr>
            <a:r>
              <a:rPr lang="sv-FI" dirty="0">
                <a:ea typeface="Calibri"/>
                <a:cs typeface="Calibri"/>
              </a:rPr>
              <a:t>Tycker ni att en dator kan vara intelligent? </a:t>
            </a:r>
          </a:p>
          <a:p>
            <a:pPr marL="171450" indent="-171450">
              <a:buFont typeface="Calibri"/>
              <a:buChar char="-"/>
            </a:pPr>
            <a:r>
              <a:rPr lang="sv-FI" dirty="0">
                <a:ea typeface="Calibri"/>
                <a:cs typeface="Calibri"/>
              </a:rPr>
              <a:t>Hur skiljer sig det från mänsklig intelligens?</a:t>
            </a:r>
          </a:p>
          <a:p>
            <a:pPr marL="171450" indent="-171450">
              <a:buFont typeface="Calibri"/>
              <a:buChar char="-"/>
            </a:pPr>
            <a:r>
              <a:rPr lang="sv-FI" dirty="0">
                <a:ea typeface="Calibri"/>
                <a:cs typeface="Calibri"/>
              </a:rPr>
              <a:t>Vad tror ni att en dator inte skulle klara av?</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sv-FI">
                <a:ea typeface="Calibri"/>
                <a:cs typeface="Calibri"/>
              </a:rPr>
              <a:t>Målsättning: Ge en överblick av AI i vår vardag. </a:t>
            </a:r>
            <a:endParaRPr lang="en-US"/>
          </a:p>
          <a:p>
            <a:endParaRPr lang="sv-FI" dirty="0">
              <a:ea typeface="Calibri"/>
              <a:cs typeface="Calibri"/>
            </a:endParaRPr>
          </a:p>
          <a:p>
            <a:r>
              <a:rPr lang="sv-FI" dirty="0">
                <a:ea typeface="Calibri"/>
                <a:cs typeface="Calibri"/>
              </a:rPr>
              <a:t>Detta görs i form av en kort film: </a:t>
            </a:r>
          </a:p>
          <a:p>
            <a:endParaRPr lang="sv-FI" dirty="0"/>
          </a:p>
          <a:p>
            <a:r>
              <a:rPr lang="sv-FI" dirty="0">
                <a:hlinkClick r:id="rId3"/>
              </a:rPr>
              <a:t>https://youtu.be/MSQa7G_LdSM</a:t>
            </a:r>
            <a:endParaRPr lang="sv-FI">
              <a:ea typeface="Calibri"/>
              <a:cs typeface="Calibri"/>
            </a:endParaRPr>
          </a:p>
          <a:p>
            <a:endParaRPr lang="sv-FI" dirty="0">
              <a:ea typeface="Calibri"/>
              <a:cs typeface="Calibri"/>
            </a:endParaRPr>
          </a:p>
          <a:p>
            <a:r>
              <a:rPr lang="sv-FI"/>
              <a:t>Kolla gärna att filmen spelas upp med hög resolution (kugghjulet i Youtube --&gt; </a:t>
            </a:r>
            <a:r>
              <a:rPr lang="sv-FI" err="1"/>
              <a:t>Quality</a:t>
            </a:r>
            <a:r>
              <a:rPr lang="sv-FI"/>
              <a:t> --&gt; 1080)</a:t>
            </a:r>
          </a:p>
          <a:p>
            <a:endParaRPr lang="sv-FI" dirty="0">
              <a:ea typeface="Calibri"/>
              <a:cs typeface="Calibri"/>
            </a:endParaRPr>
          </a:p>
          <a:p>
            <a:r>
              <a:rPr lang="sv-FI">
                <a:ea typeface="Calibri"/>
                <a:cs typeface="Calibri"/>
              </a:rPr>
              <a:t>Länk till filmen finns också på ailit.fi. </a:t>
            </a:r>
            <a:endParaRPr lang="sv-FI" dirty="0">
              <a:ea typeface="Calibri"/>
              <a:cs typeface="Calibri"/>
            </a:endParaRPr>
          </a:p>
          <a:p>
            <a:endParaRPr lang="sv-FI" dirty="0"/>
          </a:p>
          <a:p>
            <a:r>
              <a:rPr lang="sv-FI" dirty="0"/>
              <a:t>Filmen diskuterar hur AI finns inbyggt i många av de produkter och system som vi använder – t.ex. Youtube och </a:t>
            </a:r>
            <a:r>
              <a:rPr lang="sv-FI" dirty="0" err="1"/>
              <a:t>TikTok</a:t>
            </a:r>
            <a:r>
              <a:rPr lang="sv-FI" dirty="0"/>
              <a:t>, Google </a:t>
            </a:r>
            <a:r>
              <a:rPr lang="sv-FI" dirty="0" err="1"/>
              <a:t>Maps</a:t>
            </a:r>
            <a:r>
              <a:rPr lang="sv-FI" dirty="0"/>
              <a:t>, Face ID, … </a:t>
            </a:r>
            <a:endParaRPr lang="sv-FI" dirty="0">
              <a:ea typeface="Calibri"/>
              <a:cs typeface="Calibri"/>
            </a:endParaRPr>
          </a:p>
          <a:p>
            <a:endParaRPr lang="sv-FI">
              <a:ea typeface="Calibri"/>
              <a:cs typeface="Calibri"/>
            </a:endParaRPr>
          </a:p>
          <a:p>
            <a:r>
              <a:rPr lang="sv-FI" dirty="0">
                <a:ea typeface="Calibri"/>
                <a:cs typeface="Calibri"/>
              </a:rPr>
              <a:t>Möjliga diskussionsfrågor: </a:t>
            </a:r>
            <a:endParaRPr lang="sv-FI" dirty="0"/>
          </a:p>
          <a:p>
            <a:endParaRPr lang="sv-FI">
              <a:ea typeface="Calibri"/>
              <a:cs typeface="Calibri"/>
            </a:endParaRPr>
          </a:p>
          <a:p>
            <a:pPr marL="171450" indent="-171450">
              <a:buFont typeface="Arial"/>
              <a:buChar char="•"/>
            </a:pPr>
            <a:r>
              <a:rPr lang="sv-FI" dirty="0">
                <a:ea typeface="Calibri"/>
                <a:cs typeface="Calibri"/>
              </a:rPr>
              <a:t>Vad</a:t>
            </a:r>
            <a:r>
              <a:rPr lang="sv-FI" dirty="0"/>
              <a:t> tycker ni om att få rekommendationer på t.ex. sociala medier, </a:t>
            </a:r>
            <a:r>
              <a:rPr lang="sv-FI" dirty="0" err="1"/>
              <a:t>Netflix</a:t>
            </a:r>
            <a:r>
              <a:rPr lang="sv-FI" dirty="0"/>
              <a:t> eller </a:t>
            </a:r>
            <a:r>
              <a:rPr lang="sv-FI" dirty="0" err="1"/>
              <a:t>Spotify</a:t>
            </a:r>
            <a:r>
              <a:rPr lang="sv-FI" dirty="0"/>
              <a:t>? Vad är bra? Finns det något negativt? Har ni fått en felaktig eller tassig rekommendation någon gång? Vad händer om vi börjar fatta alla våra beslut och göra alla val utgående från de rekommendationer vi får? </a:t>
            </a:r>
            <a:endParaRPr lang="sv-FI" dirty="0">
              <a:ea typeface="Calibri"/>
              <a:cs typeface="Calibri"/>
            </a:endParaRPr>
          </a:p>
          <a:p>
            <a:pPr lvl="1" indent="-171450">
              <a:buFont typeface="Courier New"/>
              <a:buChar char="o"/>
            </a:pPr>
            <a:r>
              <a:rPr lang="sv-FI" dirty="0">
                <a:ea typeface="Calibri"/>
                <a:cs typeface="Calibri"/>
              </a:rPr>
              <a:t>Här kan det t.ex. vara intressant att se om eleverna inser att de gör färre val själva och om de ser något negativt i det. </a:t>
            </a:r>
          </a:p>
          <a:p>
            <a:pPr lvl="1" indent="-171450">
              <a:buFont typeface="Courier New"/>
              <a:buChar char="o"/>
            </a:pPr>
            <a:endParaRPr lang="sv-FI">
              <a:ea typeface="Calibri"/>
              <a:cs typeface="Calibri"/>
            </a:endParaRPr>
          </a:p>
          <a:p>
            <a:pPr marL="171450" indent="-171450">
              <a:buFont typeface="Arial"/>
              <a:buChar char="•"/>
            </a:pPr>
            <a:r>
              <a:rPr lang="sv-FI" dirty="0"/>
              <a:t>Vad tycker ni om ansiktsigenkänning? Vad är bra? Finns det några risker? </a:t>
            </a:r>
            <a:endParaRPr lang="sv-FI" dirty="0">
              <a:ea typeface="Calibri"/>
              <a:cs typeface="Calibri"/>
            </a:endParaRPr>
          </a:p>
          <a:p>
            <a:pPr lvl="1" indent="-171450">
              <a:buFont typeface="Courier New"/>
              <a:buChar char="o"/>
            </a:pPr>
            <a:r>
              <a:rPr lang="sv-FI" dirty="0">
                <a:ea typeface="Calibri"/>
                <a:cs typeface="Calibri"/>
              </a:rPr>
              <a:t>Till fördelarna kan man tänka sig automatisk upplåsning av telefonen. En del elever kan också ha erfarenheter av att kunna låsa upp ett syskons eller en förälders telefon med sitt ansikte. Till riskerna hör massövervakning (till exempel för att övervaka användning av slöja i Iran) och att algoritmerna som kör ansiktsigenkänningen tränades på bilder av bara en grupp människor, till exempel män eller unga. Då känner ansiktsigenkänningen inte igen andra ansikten.</a:t>
            </a:r>
          </a:p>
          <a:p>
            <a:pPr lvl="1" indent="-171450">
              <a:buFont typeface="Courier New"/>
              <a:buChar char="o"/>
            </a:pPr>
            <a:endParaRPr lang="sv-FI">
              <a:ea typeface="Calibri"/>
              <a:cs typeface="Calibri"/>
            </a:endParaRPr>
          </a:p>
          <a:p>
            <a:endParaRPr lang="sv-FI">
              <a:ea typeface="Calibri"/>
              <a:cs typeface="Calibri"/>
            </a:endParaRPr>
          </a:p>
          <a:p>
            <a:pPr marL="171450" indent="-171450">
              <a:buFont typeface="Arial"/>
              <a:buChar char="•"/>
            </a:pPr>
            <a:endParaRPr lang="sv-FI">
              <a:ea typeface="Calibri"/>
              <a:cs typeface="Calibri"/>
            </a:endParaRPr>
          </a:p>
          <a:p>
            <a:pPr lvl="1" indent="-171450">
              <a:buFont typeface="Courier New"/>
              <a:buChar char="o"/>
            </a:pPr>
            <a:endParaRPr lang="sv-FI">
              <a:ea typeface="Calibri"/>
              <a:cs typeface="Calibri"/>
            </a:endParaRPr>
          </a:p>
          <a:p>
            <a:pPr marL="171450" indent="-171450">
              <a:buFont typeface="Arial"/>
              <a:buChar char="•"/>
            </a:pPr>
            <a:endParaRPr lang="sv-FI">
              <a:ea typeface="Calibri"/>
              <a:cs typeface="Calibri"/>
            </a:endParaRPr>
          </a:p>
          <a:p>
            <a:pPr lvl="1" indent="-171450">
              <a:buFont typeface="Courier New"/>
              <a:buChar char="o"/>
            </a:pPr>
            <a:endParaRPr lang="sv-FI">
              <a:ea typeface="Calibri"/>
              <a:cs typeface="Calibri"/>
            </a:endParaRPr>
          </a:p>
          <a:p>
            <a:pPr marL="171450" indent="-171450">
              <a:buFont typeface="Arial"/>
              <a:buChar char="•"/>
            </a:pPr>
            <a:endParaRPr lang="sv-FI">
              <a:ea typeface="Calibri"/>
              <a:cs typeface="Calibri"/>
            </a:endParaRPr>
          </a:p>
          <a:p>
            <a:pPr marL="171450" indent="-171450">
              <a:buFont typeface="Arial"/>
              <a:buChar char="•"/>
            </a:pPr>
            <a:endParaRPr lang="sv-FI">
              <a:ea typeface="Calibri"/>
              <a:cs typeface="Calibri"/>
            </a:endParaRPr>
          </a:p>
          <a:p>
            <a:pPr marL="171450" indent="-171450">
              <a:buFont typeface="Arial"/>
              <a:buChar char="•"/>
            </a:pPr>
            <a:endParaRPr lang="sv-FI">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15724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290763" y="512763"/>
            <a:ext cx="4562475" cy="2566987"/>
          </a:xfrm>
        </p:spPr>
      </p:sp>
      <p:sp>
        <p:nvSpPr>
          <p:cNvPr id="3" name="Platshållare för anteckningar 2"/>
          <p:cNvSpPr>
            <a:spLocks noGrp="1"/>
          </p:cNvSpPr>
          <p:nvPr>
            <p:ph type="body" idx="1"/>
          </p:nvPr>
        </p:nvSpPr>
        <p:spPr/>
        <p:txBody>
          <a:bodyPr/>
          <a:lstStyle/>
          <a:p>
            <a:r>
              <a:rPr lang="sv-FI" dirty="0">
                <a:ea typeface="Calibri"/>
                <a:cs typeface="Calibri"/>
              </a:rPr>
              <a:t>Målsättning: Introducera ett av de mest centrala begreppen inom AI: maskininlärning. </a:t>
            </a:r>
            <a:endParaRPr lang="en-US" dirty="0">
              <a:ea typeface="Calibri"/>
              <a:cs typeface="Calibri"/>
            </a:endParaRPr>
          </a:p>
          <a:p>
            <a:endParaRPr lang="sv-FI" dirty="0">
              <a:ea typeface="Calibri"/>
              <a:cs typeface="Calibri"/>
            </a:endParaRPr>
          </a:p>
          <a:p>
            <a:r>
              <a:rPr lang="sv-FI" dirty="0">
                <a:ea typeface="Calibri"/>
                <a:cs typeface="Calibri"/>
              </a:rPr>
              <a:t>Maskininlärning är ett delområde inom AI som fokuserar på att träna och anpassa modeller utifrån data. På detta sätt kan AI-lösningar fatta beslut i helt nya situationer. </a:t>
            </a:r>
            <a:r>
              <a:rPr lang="sv-FI" dirty="0"/>
              <a:t>Maskininlärning utgör grunden för modernare AI-system som vi såg i filmen, såsom virtuella assistenter, röstigenkänning, bildigenkänning etc. Vi går här igenom modeller och data.</a:t>
            </a:r>
            <a:endParaRPr lang="sv-FI" dirty="0">
              <a:ea typeface="Calibri"/>
              <a:cs typeface="Calibri"/>
            </a:endParaRPr>
          </a:p>
          <a:p>
            <a:endParaRPr lang="sv-FI" dirty="0">
              <a:ea typeface="Calibri"/>
              <a:cs typeface="Calibri"/>
            </a:endParaRPr>
          </a:p>
          <a:p>
            <a:pPr>
              <a:buFont typeface="Calibri"/>
            </a:pPr>
            <a:r>
              <a:rPr lang="sv-FI" dirty="0">
                <a:ea typeface="Calibri"/>
                <a:cs typeface="Calibri"/>
              </a:rPr>
              <a:t>Diskussionen går att inleda genom att fråga eleverna om 1) de kan beskriva hur de själva lär sig och om 2) de har tankar på hur en maskin kunde lära sig? </a:t>
            </a:r>
          </a:p>
          <a:p>
            <a:pPr marL="171450" indent="-171450">
              <a:buFont typeface="Calibri"/>
              <a:buChar char="-"/>
            </a:pPr>
            <a:endParaRPr lang="sv-FI"/>
          </a:p>
          <a:p>
            <a:pPr>
              <a:buFont typeface="Calibri"/>
            </a:pPr>
            <a:r>
              <a:rPr lang="sv-FI" dirty="0">
                <a:ea typeface="Calibri"/>
                <a:cs typeface="Calibri"/>
              </a:rPr>
              <a:t>Om du vill lära dig mer om maskininlärning, finns här förslag på tilläggsresurser: </a:t>
            </a:r>
            <a:endParaRPr lang="sv-FI" dirty="0"/>
          </a:p>
          <a:p>
            <a:pPr marL="171450" indent="-171450">
              <a:buFont typeface="Calibri"/>
              <a:buChar char="-"/>
            </a:pPr>
            <a:r>
              <a:rPr lang="sv-FI" dirty="0">
                <a:ea typeface="Calibri"/>
                <a:cs typeface="Calibri"/>
              </a:rPr>
              <a:t>Internetstiftelsens textmaterial: </a:t>
            </a:r>
            <a:r>
              <a:rPr lang="sv-FI" dirty="0"/>
              <a:t> </a:t>
            </a:r>
            <a:r>
              <a:rPr lang="sv-FI" dirty="0">
                <a:hlinkClick r:id="rId3"/>
              </a:rPr>
              <a:t>https://internetkunskap.se/artiklar/ordlista/maskininlarning/</a:t>
            </a:r>
            <a:endParaRPr lang="sv-FI" dirty="0">
              <a:ea typeface="Calibri"/>
              <a:cs typeface="Calibri"/>
              <a:hlinkClick r:id="" action="ppaction://noaction"/>
            </a:endParaRPr>
          </a:p>
          <a:p>
            <a:pPr marL="171450" indent="-171450">
              <a:buFont typeface="Calibri"/>
              <a:buChar char="-"/>
            </a:pPr>
            <a:r>
              <a:rPr lang="sv-FI" dirty="0">
                <a:ea typeface="Calibri"/>
                <a:cs typeface="Calibri"/>
              </a:rPr>
              <a:t>Elements </a:t>
            </a:r>
            <a:r>
              <a:rPr lang="sv-FI" dirty="0" err="1">
                <a:ea typeface="Calibri"/>
                <a:cs typeface="Calibri"/>
              </a:rPr>
              <a:t>of</a:t>
            </a:r>
            <a:r>
              <a:rPr lang="sv-FI" dirty="0">
                <a:ea typeface="Calibri"/>
                <a:cs typeface="Calibri"/>
              </a:rPr>
              <a:t> AI: </a:t>
            </a:r>
            <a:r>
              <a:rPr lang="sv-FI" dirty="0">
                <a:hlinkClick r:id="rId4"/>
              </a:rPr>
              <a:t>https://course.elementsofai.com/se/4</a:t>
            </a:r>
            <a:endParaRPr lang="sv-FI" dirty="0">
              <a:ea typeface="Calibri"/>
              <a:cs typeface="Calibri"/>
            </a:endParaRPr>
          </a:p>
          <a:p>
            <a:endParaRPr lang="sv-FI">
              <a:ea typeface="Calibri"/>
              <a:cs typeface="Calibri"/>
            </a:endParaRPr>
          </a:p>
          <a:p>
            <a:endParaRPr lang="sv-FI">
              <a:ea typeface="Calibri"/>
              <a:cs typeface="Calibri"/>
            </a:endParaRPr>
          </a:p>
          <a:p>
            <a:endParaRPr lang="sv-FI">
              <a:ea typeface="Calibri"/>
              <a:cs typeface="Calibri"/>
            </a:endParaRPr>
          </a:p>
        </p:txBody>
      </p:sp>
      <p:sp>
        <p:nvSpPr>
          <p:cNvPr id="4" name="Platshållare för bildnumm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67326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sv-FI" dirty="0"/>
              <a:t>Målsättning: Förklara det centrala begreppet modell. </a:t>
            </a:r>
            <a:endParaRPr lang="en-US" dirty="0"/>
          </a:p>
          <a:p>
            <a:endParaRPr lang="sv-FI" dirty="0">
              <a:ea typeface="Calibri"/>
              <a:cs typeface="Calibri"/>
            </a:endParaRPr>
          </a:p>
          <a:p>
            <a:r>
              <a:rPr lang="sv-FI" dirty="0">
                <a:ea typeface="Calibri"/>
                <a:cs typeface="Calibri"/>
              </a:rPr>
              <a:t>Ett system tränas genom att en modell byggs upp baserat på data. På det sättet blir modellen en representation av de data man ger in. </a:t>
            </a:r>
          </a:p>
          <a:p>
            <a:endParaRPr lang="sv-FI" dirty="0">
              <a:ea typeface="Calibri"/>
              <a:cs typeface="Calibri"/>
            </a:endParaRPr>
          </a:p>
          <a:p>
            <a:r>
              <a:rPr lang="sv-FI" dirty="0">
                <a:ea typeface="Calibri"/>
                <a:cs typeface="Calibri"/>
              </a:rPr>
              <a:t>En modell är förstås aldrig en perfekt, 100% entydig, representation av verkligheten. Precis som i en karta utelämnas ofta detaljer beroende på vad man vill visa på kartan. Därför kan fel uppstå. </a:t>
            </a:r>
          </a:p>
          <a:p>
            <a:endParaRPr lang="sv-FI" dirty="0">
              <a:ea typeface="Calibri"/>
              <a:cs typeface="Calibri"/>
            </a:endParaRPr>
          </a:p>
          <a:p>
            <a:r>
              <a:rPr lang="sv-FI" dirty="0">
                <a:ea typeface="Calibri"/>
                <a:cs typeface="Calibri"/>
              </a:rPr>
              <a:t>Några punkter som kan hjälpa i förklaringen: </a:t>
            </a:r>
          </a:p>
          <a:p>
            <a:pPr marL="171450" indent="-171450">
              <a:buFont typeface="Calibri"/>
              <a:buChar char="-"/>
            </a:pPr>
            <a:r>
              <a:rPr lang="sv-FI" dirty="0">
                <a:ea typeface="Calibri"/>
                <a:cs typeface="Calibri"/>
              </a:rPr>
              <a:t>En modell är en förenklad version av något som finns i verkligheten. </a:t>
            </a:r>
          </a:p>
          <a:p>
            <a:pPr marL="171450" indent="-171450">
              <a:buFont typeface="Calibri"/>
              <a:buChar char="-"/>
            </a:pPr>
            <a:r>
              <a:rPr lang="sv-FI" dirty="0">
                <a:ea typeface="Calibri"/>
                <a:cs typeface="Calibri"/>
              </a:rPr>
              <a:t>T.ex. en leksaks- eller miniatyrbil kan ses som en modell – </a:t>
            </a:r>
            <a:r>
              <a:rPr lang="sv-FI" dirty="0"/>
              <a:t>den är mycket mindre och lättare att hantera än en stor bil. Men samtidigt saknar den en hel del detaljer och funktionalitet som den "riktiga" bilen har. </a:t>
            </a:r>
            <a:endParaRPr lang="sv-FI">
              <a:ea typeface="Calibri"/>
              <a:cs typeface="Calibri"/>
            </a:endParaRPr>
          </a:p>
          <a:p>
            <a:pPr marL="171450" indent="-171450">
              <a:buFont typeface="Calibri"/>
              <a:buChar char="-"/>
            </a:pPr>
            <a:r>
              <a:rPr lang="sv-FI" dirty="0">
                <a:ea typeface="Calibri"/>
                <a:cs typeface="Calibri"/>
              </a:rPr>
              <a:t>Kartor är ett annat konkret exempel – modeller av verkligheten, där man kan ha olika kartor för att fokusera på olika saker: t.ex. klimatzoner, befolkningsmängd, terräng och väder. </a:t>
            </a:r>
          </a:p>
          <a:p>
            <a:pPr marL="171450" indent="-171450">
              <a:buFont typeface="Calibri"/>
              <a:buChar char="-"/>
            </a:pPr>
            <a:r>
              <a:rPr lang="sv-FI" dirty="0">
                <a:ea typeface="Calibri"/>
                <a:cs typeface="Calibri"/>
              </a:rPr>
              <a:t>Modellerna kan förändras över tid. Kommer ni ihåg något – t.ex. från lektionerna i historia eller samhällslära – som innebär att Europas karta inte längre ser likadan ut som i början av 1900-talet?</a:t>
            </a:r>
          </a:p>
          <a:p>
            <a:pPr marL="171450" indent="-171450">
              <a:buFont typeface="Calibri"/>
              <a:buChar char="-"/>
            </a:pPr>
            <a:endParaRPr lang="sv-FI">
              <a:ea typeface="Calibri"/>
              <a:cs typeface="Calibri"/>
            </a:endParaRPr>
          </a:p>
          <a:p>
            <a:pPr marL="171450" indent="-171450">
              <a:buFont typeface="Calibri"/>
              <a:buChar char="-"/>
            </a:pPr>
            <a:r>
              <a:rPr lang="sv-FI" dirty="0">
                <a:ea typeface="Calibri"/>
                <a:cs typeface="Calibri"/>
              </a:rPr>
              <a:t>Kartexemplen är tagna från https://globalis.se/vaerldskartor</a:t>
            </a:r>
          </a:p>
          <a:p>
            <a:endParaRPr lang="sv-FI">
              <a:ea typeface="Calibri"/>
              <a:cs typeface="Calibri"/>
            </a:endParaRPr>
          </a:p>
          <a:p>
            <a:r>
              <a:rPr lang="sv-FI" dirty="0"/>
              <a:t>Modell-begreppet kan introduceras för eleverna på en anpassad svårighetsgrad utifrån klassens nivå. Exempelvis så här: </a:t>
            </a:r>
          </a:p>
          <a:p>
            <a:endParaRPr lang="sv-FI"/>
          </a:p>
          <a:p>
            <a:r>
              <a:rPr lang="sv-FI" dirty="0"/>
              <a:t>1. En modell är en förenklad version av något som finns i verkligheten. Tänk er en leksaksbil: det är en bil, men kan inte allt en riktig bil kan.</a:t>
            </a:r>
            <a:endParaRPr lang="sv-FI">
              <a:ea typeface="Calibri"/>
              <a:cs typeface="Calibri"/>
            </a:endParaRPr>
          </a:p>
          <a:p>
            <a:endParaRPr lang="sv-FI" dirty="0"/>
          </a:p>
          <a:p>
            <a:r>
              <a:rPr lang="sv-FI" dirty="0"/>
              <a:t>2. En modell gör något lättare att hantera. Det är lättare att förklara hur en leksaksbil fungerar än en riktig.</a:t>
            </a:r>
            <a:endParaRPr lang="sv-FI">
              <a:ea typeface="Calibri"/>
              <a:cs typeface="Calibri"/>
            </a:endParaRPr>
          </a:p>
          <a:p>
            <a:r>
              <a:rPr lang="sv-FI" dirty="0"/>
              <a:t> </a:t>
            </a:r>
            <a:endParaRPr lang="sv-FI">
              <a:ea typeface="Calibri"/>
              <a:cs typeface="Calibri"/>
            </a:endParaRPr>
          </a:p>
          <a:p>
            <a:r>
              <a:rPr lang="sv-FI" dirty="0"/>
              <a:t>3. En lättare modell är fortfarande väldigt användbar. Tänk er en karta. Ni kan hitta till en plats även om kartan inte är lika detaljerad som verkligheten.</a:t>
            </a:r>
            <a:endParaRPr lang="sv-FI">
              <a:ea typeface="Calibri"/>
              <a:cs typeface="Calibri"/>
            </a:endParaRPr>
          </a:p>
          <a:p>
            <a:r>
              <a:rPr lang="sv-FI" dirty="0"/>
              <a:t> </a:t>
            </a:r>
            <a:endParaRPr lang="sv-FI">
              <a:ea typeface="Calibri"/>
              <a:cs typeface="Calibri"/>
            </a:endParaRPr>
          </a:p>
          <a:p>
            <a:r>
              <a:rPr lang="sv-FI" dirty="0"/>
              <a:t>4. Genom att få mer information kan modellen bli bättre. Tänk hur mycket mer exakt en karta blir om ni har mer information om omgivningen. Jämför med att flyga över ett landskap jämfört med att gå runt och märka alla små saker.</a:t>
            </a:r>
            <a:endParaRPr lang="sv-FI">
              <a:ea typeface="Calibri"/>
              <a:cs typeface="Calibri"/>
            </a:endParaRPr>
          </a:p>
          <a:p>
            <a:r>
              <a:rPr lang="sv-FI" dirty="0"/>
              <a:t> </a:t>
            </a:r>
            <a:endParaRPr lang="sv-FI">
              <a:ea typeface="Calibri"/>
              <a:cs typeface="Calibri"/>
            </a:endParaRPr>
          </a:p>
          <a:p>
            <a:r>
              <a:rPr lang="sv-FI" dirty="0"/>
              <a:t>5. Det är omöjligt att han en perfekt modell av verkligheten. Tänk vad det skulle behövas för en karta. Varenda sandkorn skulle behövas finnas med!</a:t>
            </a:r>
            <a:endParaRPr lang="sv-FI">
              <a:ea typeface="Calibri"/>
              <a:cs typeface="Calibri"/>
            </a:endParaRPr>
          </a:p>
          <a:p>
            <a:r>
              <a:rPr lang="sv-FI" dirty="0"/>
              <a:t> </a:t>
            </a:r>
            <a:endParaRPr lang="sv-FI">
              <a:ea typeface="Calibri"/>
              <a:cs typeface="Calibri"/>
            </a:endParaRPr>
          </a:p>
          <a:p>
            <a:r>
              <a:rPr lang="sv-FI" dirty="0"/>
              <a:t>6. Modellen kan också göra förutsägelser. Vi kan använda en modell som representerar vädret för att om det regnar imorgon.</a:t>
            </a:r>
            <a:endParaRPr lang="sv-FI">
              <a:ea typeface="Calibri"/>
              <a:cs typeface="Calibri"/>
            </a:endParaRPr>
          </a:p>
          <a:p>
            <a:r>
              <a:rPr lang="sv-FI" dirty="0"/>
              <a:t> </a:t>
            </a:r>
            <a:endParaRPr lang="sv-FI">
              <a:ea typeface="Calibri"/>
              <a:cs typeface="Calibri"/>
            </a:endParaRPr>
          </a:p>
          <a:p>
            <a:r>
              <a:rPr lang="sv-FI" dirty="0"/>
              <a:t>7. Vi lär modellen detta genom att ge den information av vad som leder till regn (vind, temperatur fukt osv.). Då har vi en bra gissning för om det regnar imorgon.</a:t>
            </a:r>
            <a:endParaRPr lang="sv-FI" dirty="0">
              <a:ea typeface="Calibri"/>
              <a:cs typeface="Calibri"/>
            </a:endParaRPr>
          </a:p>
          <a:p>
            <a:endParaRPr lang="sv-FI">
              <a:ea typeface="Calibri"/>
              <a:cs typeface="Calibri"/>
            </a:endParaRPr>
          </a:p>
          <a:p>
            <a:pPr marL="171450" indent="-171450">
              <a:buFont typeface="Calibri"/>
              <a:buChar char="-"/>
            </a:pPr>
            <a:endParaRPr lang="sv-FI">
              <a:ea typeface="Calibri"/>
              <a:cs typeface="Calibri"/>
            </a:endParaRPr>
          </a:p>
          <a:p>
            <a:pPr marL="171450" indent="-171450">
              <a:buFont typeface="Calibri"/>
              <a:buChar char="-"/>
            </a:pPr>
            <a:endParaRPr lang="sv-FI">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6063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hyperlink" Target="https://creativecommons.org/licenses/by-nc-sa/4.0/?ref=chooser-v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microsoft.com/office/2007/relationships/hdphoto" Target="../media/hdphoto7.wdp"/><Relationship Id="rId4" Type="http://schemas.openxmlformats.org/officeDocument/2006/relationships/image" Target="../media/image63.png"/><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5.png"/><Relationship Id="rId3" Type="http://schemas.openxmlformats.org/officeDocument/2006/relationships/image" Target="../media/image9.png"/><Relationship Id="rId7" Type="http://schemas.microsoft.com/office/2007/relationships/hdphoto" Target="../media/hdphoto9.wdp"/><Relationship Id="rId12" Type="http://schemas.openxmlformats.org/officeDocument/2006/relationships/image" Target="../media/image7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73.png"/><Relationship Id="rId5" Type="http://schemas.microsoft.com/office/2007/relationships/hdphoto" Target="../media/hdphoto8.wdp"/><Relationship Id="rId10" Type="http://schemas.openxmlformats.org/officeDocument/2006/relationships/image" Target="../media/image34.svg"/><Relationship Id="rId4" Type="http://schemas.openxmlformats.org/officeDocument/2006/relationships/image" Target="../media/image72.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8.png"/><Relationship Id="rId3" Type="http://schemas.openxmlformats.org/officeDocument/2006/relationships/image" Target="../media/image9.png"/><Relationship Id="rId7" Type="http://schemas.microsoft.com/office/2007/relationships/hdphoto" Target="../media/hdphoto9.wdp"/><Relationship Id="rId12" Type="http://schemas.openxmlformats.org/officeDocument/2006/relationships/image" Target="../media/image7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76.png"/><Relationship Id="rId5" Type="http://schemas.microsoft.com/office/2007/relationships/hdphoto" Target="../media/hdphoto10.wdp"/><Relationship Id="rId10" Type="http://schemas.openxmlformats.org/officeDocument/2006/relationships/image" Target="../media/image34.svg"/><Relationship Id="rId4" Type="http://schemas.openxmlformats.org/officeDocument/2006/relationships/image" Target="../media/image72.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4.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7.png"/><Relationship Id="rId5" Type="http://schemas.microsoft.com/office/2007/relationships/hdphoto" Target="../media/hdphoto12.wdp"/><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0.png"/><Relationship Id="rId7" Type="http://schemas.microsoft.com/office/2007/relationships/hdphoto" Target="../media/hdphoto12.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1.png"/><Relationship Id="rId7" Type="http://schemas.microsoft.com/office/2007/relationships/hdphoto" Target="../media/hdphoto12.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3.wdp"/><Relationship Id="rId11" Type="http://schemas.openxmlformats.org/officeDocument/2006/relationships/image" Target="../media/image97.svg"/><Relationship Id="rId5" Type="http://schemas.openxmlformats.org/officeDocument/2006/relationships/image" Target="../media/image31.png"/><Relationship Id="rId10"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png"/><Relationship Id="rId7"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102.png"/><Relationship Id="rId4" Type="http://schemas.openxmlformats.org/officeDocument/2006/relationships/image" Target="../media/image99.svg"/><Relationship Id="rId9"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4.wdp"/><Relationship Id="rId7"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8.jpe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hyperlink" Target="https://youtu.be/MSQa7G_LdS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36.svg"/><Relationship Id="rId4" Type="http://schemas.openxmlformats.org/officeDocument/2006/relationships/image" Target="../media/image31.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microsoft.com/office/2007/relationships/hdphoto" Target="../media/hdphoto4.wdp"/><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2.png"/><Relationship Id="rId3" Type="http://schemas.openxmlformats.org/officeDocument/2006/relationships/image" Target="../media/image53.png"/><Relationship Id="rId7" Type="http://schemas.openxmlformats.org/officeDocument/2006/relationships/image" Target="../media/image56.png"/><Relationship Id="rId12"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34.svg"/><Relationship Id="rId10" Type="http://schemas.openxmlformats.org/officeDocument/2006/relationships/image" Target="../media/image59.png"/><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4A0635-1BC8-E369-ECDC-7D623DD433AD}"/>
            </a:ext>
          </a:extLst>
        </p:cNvPr>
        <p:cNvGrpSpPr/>
        <p:nvPr/>
      </p:nvGrpSpPr>
      <p:grpSpPr>
        <a:xfrm>
          <a:off x="0" y="0"/>
          <a:ext cx="0" cy="0"/>
          <a:chOff x="0" y="0"/>
          <a:chExt cx="0" cy="0"/>
        </a:xfrm>
      </p:grpSpPr>
      <p:pic>
        <p:nvPicPr>
          <p:cNvPr id="19" name="Bildobjekt 18">
            <a:extLst>
              <a:ext uri="{FF2B5EF4-FFF2-40B4-BE49-F238E27FC236}">
                <a16:creationId xmlns:a16="http://schemas.microsoft.com/office/drawing/2014/main" id="{28D10541-46F8-E6B3-5C5E-C2F5EAA9EC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4531"/>
            <a:ext cx="18397923" cy="10484053"/>
          </a:xfrm>
          <a:prstGeom prst="rect">
            <a:avLst/>
          </a:prstGeom>
        </p:spPr>
      </p:pic>
      <p:sp>
        <p:nvSpPr>
          <p:cNvPr id="17" name="Rektangel 16">
            <a:extLst>
              <a:ext uri="{FF2B5EF4-FFF2-40B4-BE49-F238E27FC236}">
                <a16:creationId xmlns:a16="http://schemas.microsoft.com/office/drawing/2014/main" id="{4EBA923E-6FD1-0DD4-BC92-DD6DE3D7B4F9}"/>
              </a:ext>
            </a:extLst>
          </p:cNvPr>
          <p:cNvSpPr/>
          <p:nvPr/>
        </p:nvSpPr>
        <p:spPr>
          <a:xfrm>
            <a:off x="13321" y="0"/>
            <a:ext cx="18384601" cy="10484053"/>
          </a:xfrm>
          <a:prstGeom prst="rect">
            <a:avLst/>
          </a:prstGeom>
          <a:solidFill>
            <a:schemeClr val="tx1">
              <a:alpha val="3201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solidFill>
                <a:srgbClr val="FFFFFF"/>
              </a:solidFill>
            </a:endParaRPr>
          </a:p>
        </p:txBody>
      </p:sp>
      <p:sp>
        <p:nvSpPr>
          <p:cNvPr id="12" name="Freeform 5">
            <a:extLst>
              <a:ext uri="{FF2B5EF4-FFF2-40B4-BE49-F238E27FC236}">
                <a16:creationId xmlns:a16="http://schemas.microsoft.com/office/drawing/2014/main" id="{02C39122-C825-60D8-5954-857798E693A2}"/>
              </a:ext>
            </a:extLst>
          </p:cNvPr>
          <p:cNvSpPr/>
          <p:nvPr/>
        </p:nvSpPr>
        <p:spPr>
          <a:xfrm>
            <a:off x="7008620" y="8352428"/>
            <a:ext cx="3281189" cy="1095097"/>
          </a:xfrm>
          <a:custGeom>
            <a:avLst/>
            <a:gdLst/>
            <a:ahLst/>
            <a:cxnLst/>
            <a:rect l="l" t="t" r="r" b="b"/>
            <a:pathLst>
              <a:path w="3281189" h="1095097">
                <a:moveTo>
                  <a:pt x="0" y="0"/>
                </a:moveTo>
                <a:lnTo>
                  <a:pt x="3281190" y="0"/>
                </a:lnTo>
                <a:lnTo>
                  <a:pt x="3281190" y="1095097"/>
                </a:lnTo>
                <a:lnTo>
                  <a:pt x="0" y="1095097"/>
                </a:lnTo>
                <a:lnTo>
                  <a:pt x="0" y="0"/>
                </a:lnTo>
                <a:close/>
              </a:path>
            </a:pathLst>
          </a:custGeom>
          <a:blipFill>
            <a:blip r:embed="rId4"/>
            <a:stretch>
              <a:fillRect/>
            </a:stretch>
          </a:blipFill>
        </p:spPr>
        <p:txBody>
          <a:bodyPr/>
          <a:lstStyle/>
          <a:p>
            <a:endParaRPr lang="sv-FI"/>
          </a:p>
        </p:txBody>
      </p:sp>
      <p:sp>
        <p:nvSpPr>
          <p:cNvPr id="13" name="Freeform 6">
            <a:extLst>
              <a:ext uri="{FF2B5EF4-FFF2-40B4-BE49-F238E27FC236}">
                <a16:creationId xmlns:a16="http://schemas.microsoft.com/office/drawing/2014/main" id="{C1E49E8D-714E-8705-C360-9E191C13DF57}"/>
              </a:ext>
            </a:extLst>
          </p:cNvPr>
          <p:cNvSpPr/>
          <p:nvPr/>
        </p:nvSpPr>
        <p:spPr>
          <a:xfrm>
            <a:off x="11291911" y="8504695"/>
            <a:ext cx="3040625" cy="790562"/>
          </a:xfrm>
          <a:custGeom>
            <a:avLst/>
            <a:gdLst/>
            <a:ahLst/>
            <a:cxnLst/>
            <a:rect l="l" t="t" r="r" b="b"/>
            <a:pathLst>
              <a:path w="3040625" h="790562">
                <a:moveTo>
                  <a:pt x="0" y="0"/>
                </a:moveTo>
                <a:lnTo>
                  <a:pt x="3040625" y="0"/>
                </a:lnTo>
                <a:lnTo>
                  <a:pt x="3040625" y="790562"/>
                </a:lnTo>
                <a:lnTo>
                  <a:pt x="0" y="790562"/>
                </a:lnTo>
                <a:lnTo>
                  <a:pt x="0" y="0"/>
                </a:lnTo>
                <a:close/>
              </a:path>
            </a:pathLst>
          </a:custGeom>
          <a:blipFill>
            <a:blip r:embed="rId5"/>
            <a:stretch>
              <a:fillRect/>
            </a:stretch>
          </a:blipFill>
        </p:spPr>
        <p:txBody>
          <a:bodyPr/>
          <a:lstStyle/>
          <a:p>
            <a:endParaRPr lang="sv-FI"/>
          </a:p>
        </p:txBody>
      </p:sp>
      <p:sp>
        <p:nvSpPr>
          <p:cNvPr id="14" name="Freeform 7">
            <a:extLst>
              <a:ext uri="{FF2B5EF4-FFF2-40B4-BE49-F238E27FC236}">
                <a16:creationId xmlns:a16="http://schemas.microsoft.com/office/drawing/2014/main" id="{5539EC20-E086-6AFC-4F16-17297689830C}"/>
              </a:ext>
            </a:extLst>
          </p:cNvPr>
          <p:cNvSpPr/>
          <p:nvPr/>
        </p:nvSpPr>
        <p:spPr>
          <a:xfrm>
            <a:off x="4066894" y="8329068"/>
            <a:ext cx="2100119" cy="966189"/>
          </a:xfrm>
          <a:custGeom>
            <a:avLst/>
            <a:gdLst/>
            <a:ahLst/>
            <a:cxnLst/>
            <a:rect l="l" t="t" r="r" b="b"/>
            <a:pathLst>
              <a:path w="2100119" h="966189">
                <a:moveTo>
                  <a:pt x="0" y="0"/>
                </a:moveTo>
                <a:lnTo>
                  <a:pt x="2100119" y="0"/>
                </a:lnTo>
                <a:lnTo>
                  <a:pt x="2100119" y="966189"/>
                </a:lnTo>
                <a:lnTo>
                  <a:pt x="0" y="966189"/>
                </a:lnTo>
                <a:lnTo>
                  <a:pt x="0" y="0"/>
                </a:lnTo>
                <a:close/>
              </a:path>
            </a:pathLst>
          </a:custGeom>
          <a:blipFill>
            <a:blip r:embed="rId6"/>
            <a:stretch>
              <a:fillRect/>
            </a:stretch>
          </a:blipFill>
        </p:spPr>
        <p:txBody>
          <a:bodyPr/>
          <a:lstStyle/>
          <a:p>
            <a:endParaRPr lang="sv-FI"/>
          </a:p>
        </p:txBody>
      </p:sp>
      <p:sp>
        <p:nvSpPr>
          <p:cNvPr id="15" name="TextBox 8">
            <a:extLst>
              <a:ext uri="{FF2B5EF4-FFF2-40B4-BE49-F238E27FC236}">
                <a16:creationId xmlns:a16="http://schemas.microsoft.com/office/drawing/2014/main" id="{424A9535-FBC4-2801-5DC2-9F4230E21AF7}"/>
              </a:ext>
            </a:extLst>
          </p:cNvPr>
          <p:cNvSpPr txBox="1"/>
          <p:nvPr/>
        </p:nvSpPr>
        <p:spPr>
          <a:xfrm>
            <a:off x="15118564" y="317354"/>
            <a:ext cx="2815767" cy="461280"/>
          </a:xfrm>
          <a:prstGeom prst="rect">
            <a:avLst/>
          </a:prstGeom>
        </p:spPr>
        <p:txBody>
          <a:bodyPr lIns="0" tIns="0" rIns="0" bIns="0" rtlCol="0" anchor="t">
            <a:spAutoFit/>
          </a:bodyPr>
          <a:lstStyle/>
          <a:p>
            <a:pPr algn="r">
              <a:lnSpc>
                <a:spcPts val="3872"/>
              </a:lnSpc>
            </a:pPr>
            <a:r>
              <a:rPr lang="en-US" sz="2800">
                <a:solidFill>
                  <a:srgbClr val="FDF8F3"/>
                </a:solidFill>
                <a:latin typeface="Futura Medium" panose="020B0602020204020303" pitchFamily="34" charset="-79"/>
                <a:ea typeface="Hero"/>
                <a:cs typeface="Futura Medium" panose="020B0602020204020303" pitchFamily="34" charset="-79"/>
                <a:sym typeface="Hero"/>
              </a:rPr>
              <a:t>AILIT.FI</a:t>
            </a:r>
          </a:p>
        </p:txBody>
      </p:sp>
      <p:pic>
        <p:nvPicPr>
          <p:cNvPr id="8" name="Bildobjekt 7">
            <a:extLst>
              <a:ext uri="{FF2B5EF4-FFF2-40B4-BE49-F238E27FC236}">
                <a16:creationId xmlns:a16="http://schemas.microsoft.com/office/drawing/2014/main" id="{1CA1F646-3096-3404-05BF-B37D718F6F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25083" y="991743"/>
            <a:ext cx="9173013" cy="5159820"/>
          </a:xfrm>
          <a:prstGeom prst="rect">
            <a:avLst/>
          </a:prstGeom>
        </p:spPr>
      </p:pic>
      <p:pic>
        <p:nvPicPr>
          <p:cNvPr id="16" name="Bildobjekt 15" descr="En bild som visar svart, skärmbild, design&#10;&#10;Automatiskt genererad beskrivning">
            <a:extLst>
              <a:ext uri="{FF2B5EF4-FFF2-40B4-BE49-F238E27FC236}">
                <a16:creationId xmlns:a16="http://schemas.microsoft.com/office/drawing/2014/main" id="{8D968900-AB6C-99F4-5933-AEE9C6FF0775}"/>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678032" y="5927672"/>
            <a:ext cx="4613879" cy="1484310"/>
          </a:xfrm>
          <a:prstGeom prst="rect">
            <a:avLst/>
          </a:prstGeom>
        </p:spPr>
      </p:pic>
      <p:pic>
        <p:nvPicPr>
          <p:cNvPr id="20" name="Bildobjekt 19" descr="En bild som visar skiss, linjeritning, konst&#10;&#10;Automatiskt genererad beskrivning">
            <a:extLst>
              <a:ext uri="{FF2B5EF4-FFF2-40B4-BE49-F238E27FC236}">
                <a16:creationId xmlns:a16="http://schemas.microsoft.com/office/drawing/2014/main" id="{4F755466-4090-36E6-D091-D4F93DEB5C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689905">
            <a:off x="14031693" y="1065945"/>
            <a:ext cx="6027320" cy="3390368"/>
          </a:xfrm>
          <a:prstGeom prst="rect">
            <a:avLst/>
          </a:prstGeom>
        </p:spPr>
      </p:pic>
      <p:pic>
        <p:nvPicPr>
          <p:cNvPr id="21" name="Bildobjekt 20">
            <a:extLst>
              <a:ext uri="{FF2B5EF4-FFF2-40B4-BE49-F238E27FC236}">
                <a16:creationId xmlns:a16="http://schemas.microsoft.com/office/drawing/2014/main" id="{F97BF229-BA21-0942-0634-5833574ADBD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1628670">
            <a:off x="-762550" y="2618559"/>
            <a:ext cx="2957257" cy="5049883"/>
          </a:xfrm>
          <a:prstGeom prst="rect">
            <a:avLst/>
          </a:prstGeom>
        </p:spPr>
      </p:pic>
      <p:sp>
        <p:nvSpPr>
          <p:cNvPr id="2" name="TextBox 1">
            <a:extLst>
              <a:ext uri="{FF2B5EF4-FFF2-40B4-BE49-F238E27FC236}">
                <a16:creationId xmlns:a16="http://schemas.microsoft.com/office/drawing/2014/main" id="{66624D34-7862-0655-16DC-03B9565D8913}"/>
              </a:ext>
            </a:extLst>
          </p:cNvPr>
          <p:cNvSpPr txBox="1"/>
          <p:nvPr/>
        </p:nvSpPr>
        <p:spPr>
          <a:xfrm>
            <a:off x="6348664" y="9908005"/>
            <a:ext cx="60117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FI">
                <a:solidFill>
                  <a:schemeClr val="bg1"/>
                </a:solidFill>
              </a:rPr>
              <a:t>Materialet lanseras under </a:t>
            </a:r>
            <a:r>
              <a:rPr lang="sv-FI" err="1">
                <a:solidFill>
                  <a:schemeClr val="bg1"/>
                </a:solidFill>
              </a:rPr>
              <a:t>Creative</a:t>
            </a:r>
            <a:r>
              <a:rPr lang="sv-FI">
                <a:solidFill>
                  <a:schemeClr val="bg1"/>
                </a:solidFill>
              </a:rPr>
              <a:t> </a:t>
            </a:r>
            <a:r>
              <a:rPr lang="sv-FI" err="1">
                <a:solidFill>
                  <a:schemeClr val="bg1"/>
                </a:solidFill>
              </a:rPr>
              <a:t>Commons</a:t>
            </a:r>
            <a:r>
              <a:rPr lang="sv-FI">
                <a:solidFill>
                  <a:schemeClr val="bg1"/>
                </a:solidFill>
              </a:rPr>
              <a:t> </a:t>
            </a:r>
            <a:r>
              <a:rPr lang="sv-FI" u="sng">
                <a:solidFill>
                  <a:schemeClr val="bg1"/>
                </a:solidFill>
                <a:ea typeface="Calibri"/>
                <a:cs typeface="Calibri"/>
                <a:hlinkClick r:id="rId12">
                  <a:extLst>
                    <a:ext uri="{A12FA001-AC4F-418D-AE19-62706E023703}">
                      <ahyp:hlinkClr xmlns:ahyp="http://schemas.microsoft.com/office/drawing/2018/hyperlinkcolor" val="tx"/>
                    </a:ext>
                  </a:extLst>
                </a:hlinkClick>
              </a:rPr>
              <a:t>CC BY-NC-SA 4.0 </a:t>
            </a:r>
            <a:endParaRPr lang="en-GB">
              <a:solidFill>
                <a:schemeClr val="bg1"/>
              </a:solidFill>
              <a:ea typeface="Calibri"/>
              <a:cs typeface="Calibri"/>
              <a:hlinkClick r:id="rId1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26189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Bildobjekt 8" descr="En bild som visar cirkel, mörker&#10;&#10;Automatiskt genererad beskrivning">
            <a:extLst>
              <a:ext uri="{FF2B5EF4-FFF2-40B4-BE49-F238E27FC236}">
                <a16:creationId xmlns:a16="http://schemas.microsoft.com/office/drawing/2014/main" id="{0CE8A2B1-B1A8-18E4-945B-F5FD979DEA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871" y="1728861"/>
            <a:ext cx="9764005" cy="5492253"/>
          </a:xfrm>
          <a:prstGeom prst="rect">
            <a:avLst/>
          </a:prstGeom>
        </p:spPr>
      </p:pic>
      <p:sp>
        <p:nvSpPr>
          <p:cNvPr id="4" name="TextBox 4"/>
          <p:cNvSpPr txBox="1"/>
          <p:nvPr/>
        </p:nvSpPr>
        <p:spPr>
          <a:xfrm>
            <a:off x="1900988" y="3512934"/>
            <a:ext cx="6153333" cy="1921039"/>
          </a:xfrm>
          <a:prstGeom prst="rect">
            <a:avLst/>
          </a:prstGeom>
        </p:spPr>
        <p:txBody>
          <a:bodyPr wrap="square" lIns="0" tIns="0" rIns="0" bIns="0" rtlCol="0" anchor="t">
            <a:spAutoFit/>
          </a:bodyPr>
          <a:lstStyle/>
          <a:p>
            <a:pPr algn="ctr">
              <a:lnSpc>
                <a:spcPts val="7279"/>
              </a:lnSpc>
              <a:spcBef>
                <a:spcPct val="0"/>
              </a:spcBef>
            </a:pPr>
            <a:r>
              <a:rPr lang="sv-FI" sz="5150" b="1" dirty="0">
                <a:solidFill>
                  <a:schemeClr val="bg1"/>
                </a:solidFill>
                <a:latin typeface="FUTURA MEDIUM" panose="020B0602020204020303" pitchFamily="34" charset="-79"/>
                <a:ea typeface="Proxima Nova Bold"/>
                <a:cs typeface="FUTURA MEDIUM" panose="020B0602020204020303" pitchFamily="34" charset="-79"/>
                <a:sym typeface="Proxima Nova Bold"/>
              </a:rPr>
              <a:t>Data </a:t>
            </a:r>
          </a:p>
          <a:p>
            <a:pPr algn="ctr">
              <a:spcBef>
                <a:spcPct val="0"/>
              </a:spcBef>
            </a:pPr>
            <a:r>
              <a:rPr lang="sv-FI" sz="3200" dirty="0">
                <a:solidFill>
                  <a:schemeClr val="bg1"/>
                </a:solidFill>
                <a:latin typeface="Georgia" panose="02040502050405020303" pitchFamily="18" charset="0"/>
                <a:ea typeface="Proxima Nova Bold"/>
                <a:cs typeface="Proxima Nova Bold"/>
                <a:sym typeface="Proxima Nova Bold"/>
              </a:rPr>
              <a:t>fakta / information </a:t>
            </a:r>
            <a:br>
              <a:rPr lang="sv-FI" sz="3200" dirty="0">
                <a:solidFill>
                  <a:schemeClr val="bg1"/>
                </a:solidFill>
                <a:latin typeface="Georgia" panose="02040502050405020303" pitchFamily="18" charset="0"/>
                <a:ea typeface="Proxima Nova Bold"/>
                <a:cs typeface="Proxima Nova Bold"/>
                <a:sym typeface="Proxima Nova Bold"/>
              </a:rPr>
            </a:br>
            <a:r>
              <a:rPr lang="sv-FI" sz="3200" dirty="0">
                <a:solidFill>
                  <a:schemeClr val="bg1"/>
                </a:solidFill>
                <a:latin typeface="Georgia" panose="02040502050405020303" pitchFamily="18" charset="0"/>
                <a:ea typeface="Proxima Nova Bold"/>
                <a:cs typeface="Proxima Nova Bold"/>
                <a:sym typeface="Proxima Nova Bold"/>
              </a:rPr>
              <a:t>om en viss sak</a:t>
            </a:r>
            <a:endParaRPr lang="sv-FI" sz="3200" dirty="0">
              <a:solidFill>
                <a:schemeClr val="bg1"/>
              </a:solidFill>
              <a:latin typeface="Georgia" panose="02040502050405020303" pitchFamily="18" charset="0"/>
              <a:ea typeface="Proxima Nova Bold"/>
              <a:cs typeface="Proxima Nova Bold"/>
            </a:endParaRPr>
          </a:p>
        </p:txBody>
      </p:sp>
      <p:sp>
        <p:nvSpPr>
          <p:cNvPr id="5" name="TextBox 5"/>
          <p:cNvSpPr txBox="1"/>
          <p:nvPr/>
        </p:nvSpPr>
        <p:spPr>
          <a:xfrm>
            <a:off x="49623" y="8516634"/>
            <a:ext cx="18003405" cy="852477"/>
          </a:xfrm>
          <a:prstGeom prst="rect">
            <a:avLst/>
          </a:prstGeom>
        </p:spPr>
        <p:txBody>
          <a:bodyPr wrap="square" lIns="0" tIns="0" rIns="0" bIns="0" rtlCol="0" anchor="t">
            <a:spAutoFit/>
          </a:bodyPr>
          <a:lstStyle/>
          <a:p>
            <a:pPr algn="ctr">
              <a:lnSpc>
                <a:spcPts val="7279"/>
              </a:lnSpc>
              <a:spcBef>
                <a:spcPct val="0"/>
              </a:spcBef>
            </a:pPr>
            <a:r>
              <a:rPr lang="sv-FI" sz="5150" b="1" dirty="0">
                <a:solidFill>
                  <a:schemeClr val="bg1"/>
                </a:solidFill>
                <a:latin typeface="FUTURA MEDIUM" panose="020B0602020204020303" pitchFamily="34" charset="-79"/>
                <a:ea typeface="Proxima Nova Bold"/>
                <a:cs typeface="FUTURA MEDIUM"/>
                <a:sym typeface="Proxima Nova Bold"/>
              </a:rPr>
              <a:t>När det gäller bildmodeller används bilder som data!</a:t>
            </a:r>
          </a:p>
        </p:txBody>
      </p:sp>
      <p:sp>
        <p:nvSpPr>
          <p:cNvPr id="6" name="TextBox 6"/>
          <p:cNvSpPr txBox="1"/>
          <p:nvPr/>
        </p:nvSpPr>
        <p:spPr>
          <a:xfrm>
            <a:off x="1597194" y="7468540"/>
            <a:ext cx="15093611" cy="800668"/>
          </a:xfrm>
          <a:prstGeom prst="rect">
            <a:avLst/>
          </a:prstGeom>
        </p:spPr>
        <p:txBody>
          <a:bodyPr lIns="0" tIns="0" rIns="0" bIns="0" rtlCol="0" anchor="t">
            <a:spAutoFit/>
          </a:bodyPr>
          <a:lstStyle/>
          <a:p>
            <a:pPr algn="ctr">
              <a:lnSpc>
                <a:spcPts val="7279"/>
              </a:lnSpc>
              <a:spcBef>
                <a:spcPct val="0"/>
              </a:spcBef>
            </a:pPr>
            <a:r>
              <a:rPr lang="sv-FI" sz="3200" b="1" dirty="0">
                <a:solidFill>
                  <a:schemeClr val="bg1"/>
                </a:solidFill>
                <a:latin typeface="FUTURA MEDIUM" panose="020B0602020204020303" pitchFamily="34" charset="-79"/>
                <a:ea typeface="Proxima Nova Bold"/>
                <a:cs typeface="FUTURA MEDIUM" panose="020B0602020204020303" pitchFamily="34" charset="-79"/>
                <a:sym typeface="Proxima Nova Bold"/>
              </a:rPr>
              <a:t>Exempel: Information om alla katter i din stad.</a:t>
            </a:r>
            <a:endParaRPr lang="sv-FI" sz="3200" b="1" dirty="0">
              <a:solidFill>
                <a:schemeClr val="bg1"/>
              </a:solidFill>
              <a:latin typeface="FUTURA MEDIUM" panose="020B0602020204020303" pitchFamily="34" charset="-79"/>
              <a:ea typeface="Proxima Nova Bold"/>
              <a:cs typeface="FUTURA MEDIUM" panose="020B0602020204020303" pitchFamily="34" charset="-79"/>
            </a:endParaRPr>
          </a:p>
        </p:txBody>
      </p:sp>
      <p:pic>
        <p:nvPicPr>
          <p:cNvPr id="11" name="Bildobjekt 10" descr="En bild som visar skärmbild, tecknad serie, konst&#10;&#10;Automatiskt genererad beskrivning">
            <a:extLst>
              <a:ext uri="{FF2B5EF4-FFF2-40B4-BE49-F238E27FC236}">
                <a16:creationId xmlns:a16="http://schemas.microsoft.com/office/drawing/2014/main" id="{13974D6A-D724-EC85-C970-573D87F05D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2574" y="917404"/>
            <a:ext cx="12643735" cy="7112101"/>
          </a:xfrm>
          <a:prstGeom prst="rect">
            <a:avLst/>
          </a:prstGeom>
        </p:spPr>
      </p:pic>
    </p:spTree>
    <p:extLst>
      <p:ext uri="{BB962C8B-B14F-4D97-AF65-F5344CB8AC3E}">
        <p14:creationId xmlns:p14="http://schemas.microsoft.com/office/powerpoint/2010/main" val="117408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Box 10"/>
          <p:cNvSpPr txBox="1"/>
          <p:nvPr/>
        </p:nvSpPr>
        <p:spPr>
          <a:xfrm>
            <a:off x="1645096" y="2747914"/>
            <a:ext cx="4612236" cy="4924425"/>
          </a:xfrm>
          <a:prstGeom prst="rect">
            <a:avLst/>
          </a:prstGeom>
        </p:spPr>
        <p:txBody>
          <a:bodyPr lIns="0" tIns="0" rIns="0" bIns="0" rtlCol="0" anchor="t">
            <a:spAutoFit/>
          </a:bodyPr>
          <a:lstStyle/>
          <a:p>
            <a:pPr algn="ctr"/>
            <a:r>
              <a:rPr lang="en-US" sz="6000" b="1" dirty="0">
                <a:solidFill>
                  <a:schemeClr val="bg1"/>
                </a:solidFill>
                <a:latin typeface="FUTURA MEDIUM" panose="020B0602020204020303" pitchFamily="34" charset="-79"/>
                <a:ea typeface="Proxima Nova Bold"/>
                <a:cs typeface="FUTURA MEDIUM"/>
                <a:sym typeface="Proxima Nova Bold"/>
              </a:rPr>
              <a:t>1</a:t>
            </a:r>
          </a:p>
          <a:p>
            <a:pPr algn="ctr"/>
            <a:endParaRPr lang="en-US" sz="6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endParaRPr lang="en-US" sz="6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endParaRPr lang="en-US" sz="6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endParaRPr lang="en-US" sz="4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r>
              <a:rPr lang="en-US" sz="4000" dirty="0">
                <a:solidFill>
                  <a:schemeClr val="bg1"/>
                </a:solidFill>
                <a:latin typeface="Georgia"/>
                <a:ea typeface="Proxima Nova Bold"/>
                <a:cs typeface="Futura Medium"/>
                <a:sym typeface="Proxima Nova Bold"/>
              </a:rPr>
              <a:t>Se/</a:t>
            </a:r>
            <a:r>
              <a:rPr lang="en-US" sz="4000" dirty="0" err="1">
                <a:solidFill>
                  <a:schemeClr val="bg1"/>
                </a:solidFill>
                <a:latin typeface="Georgia"/>
                <a:ea typeface="Proxima Nova Bold"/>
                <a:cs typeface="Futura Medium"/>
                <a:sym typeface="Proxima Nova Bold"/>
              </a:rPr>
              <a:t>uppfatta</a:t>
            </a:r>
            <a:r>
              <a:rPr lang="en-US" sz="4000" dirty="0">
                <a:solidFill>
                  <a:schemeClr val="bg1"/>
                </a:solidFill>
                <a:latin typeface="Georgia"/>
                <a:ea typeface="Proxima Nova Bold"/>
                <a:cs typeface="Futura Medium"/>
                <a:sym typeface="Proxima Nova Bold"/>
              </a:rPr>
              <a:t> data</a:t>
            </a:r>
            <a:endParaRPr lang="en-US" sz="4000" dirty="0">
              <a:solidFill>
                <a:schemeClr val="bg1"/>
              </a:solidFill>
              <a:latin typeface="Georgia" panose="02040502050405020303" pitchFamily="18" charset="0"/>
              <a:ea typeface="Proxima Nova Bold"/>
              <a:cs typeface="Futura Medium" panose="020B0602020204020303" pitchFamily="34" charset="-79"/>
              <a:sym typeface="Proxima Nova Bold"/>
            </a:endParaRPr>
          </a:p>
        </p:txBody>
      </p:sp>
      <p:sp>
        <p:nvSpPr>
          <p:cNvPr id="11" name="TextBox 11"/>
          <p:cNvSpPr txBox="1"/>
          <p:nvPr/>
        </p:nvSpPr>
        <p:spPr>
          <a:xfrm>
            <a:off x="7167131" y="2655581"/>
            <a:ext cx="4246852" cy="5016758"/>
          </a:xfrm>
          <a:prstGeom prst="rect">
            <a:avLst/>
          </a:prstGeom>
        </p:spPr>
        <p:txBody>
          <a:bodyPr lIns="0" tIns="0" rIns="0" bIns="0" rtlCol="0" anchor="t">
            <a:spAutoFit/>
          </a:bodyPr>
          <a:lstStyle/>
          <a:p>
            <a:pPr algn="ctr"/>
            <a:r>
              <a:rPr lang="en-US" sz="6600" b="1">
                <a:solidFill>
                  <a:schemeClr val="bg1"/>
                </a:solidFill>
                <a:latin typeface="FUTURA MEDIUM" panose="020B0602020204020303" pitchFamily="34" charset="-79"/>
                <a:ea typeface="Proxima Nova Bold"/>
                <a:cs typeface="FUTURA MEDIUM" panose="020B0602020204020303" pitchFamily="34" charset="-79"/>
                <a:sym typeface="Proxima Nova Bold"/>
              </a:rPr>
              <a:t>2</a:t>
            </a:r>
          </a:p>
          <a:p>
            <a:pPr algn="ctr"/>
            <a:endParaRPr lang="en-US" sz="6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endParaRPr lang="en-US" sz="6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endParaRPr lang="en-US" sz="6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endParaRPr lang="en-US" sz="4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r>
              <a:rPr lang="en-US" sz="4000" err="1">
                <a:solidFill>
                  <a:schemeClr val="bg1"/>
                </a:solidFill>
                <a:latin typeface="Georgia" panose="02040502050405020303" pitchFamily="18" charset="0"/>
                <a:ea typeface="Proxima Nova Bold"/>
                <a:cs typeface="Futura Medium" panose="020B0602020204020303" pitchFamily="34" charset="-79"/>
                <a:sym typeface="Proxima Nova Bold"/>
              </a:rPr>
              <a:t>Lära</a:t>
            </a:r>
            <a:r>
              <a:rPr lang="en-US" sz="4000">
                <a:solidFill>
                  <a:schemeClr val="bg1"/>
                </a:solidFill>
                <a:latin typeface="Georgia" panose="02040502050405020303" pitchFamily="18" charset="0"/>
                <a:ea typeface="Proxima Nova Bold"/>
                <a:cs typeface="Futura Medium" panose="020B0602020204020303" pitchFamily="34" charset="-79"/>
                <a:sym typeface="Proxima Nova Bold"/>
              </a:rPr>
              <a:t>/</a:t>
            </a:r>
            <a:r>
              <a:rPr lang="en-US" sz="4000" err="1">
                <a:solidFill>
                  <a:schemeClr val="bg1"/>
                </a:solidFill>
                <a:latin typeface="Georgia" panose="02040502050405020303" pitchFamily="18" charset="0"/>
                <a:ea typeface="Proxima Nova Bold"/>
                <a:cs typeface="Futura Medium" panose="020B0602020204020303" pitchFamily="34" charset="-79"/>
                <a:sym typeface="Proxima Nova Bold"/>
              </a:rPr>
              <a:t>träna</a:t>
            </a:r>
            <a:endParaRPr lang="en-US" sz="4000">
              <a:solidFill>
                <a:schemeClr val="bg1"/>
              </a:solidFill>
              <a:latin typeface="Georgia" panose="02040502050405020303" pitchFamily="18" charset="0"/>
              <a:ea typeface="Proxima Nova Bold"/>
              <a:cs typeface="Futura Medium" panose="020B0602020204020303" pitchFamily="34" charset="-79"/>
              <a:sym typeface="Proxima Nova Bold"/>
            </a:endParaRPr>
          </a:p>
        </p:txBody>
      </p:sp>
      <p:sp>
        <p:nvSpPr>
          <p:cNvPr id="12" name="TextBox 12"/>
          <p:cNvSpPr txBox="1"/>
          <p:nvPr/>
        </p:nvSpPr>
        <p:spPr>
          <a:xfrm>
            <a:off x="11446103" y="2710744"/>
            <a:ext cx="6080362" cy="6822380"/>
          </a:xfrm>
          <a:prstGeom prst="rect">
            <a:avLst/>
          </a:prstGeom>
        </p:spPr>
        <p:txBody>
          <a:bodyPr wrap="square" lIns="0" tIns="0" rIns="0" bIns="0" rtlCol="0" anchor="t">
            <a:spAutoFit/>
          </a:bodyPr>
          <a:lstStyle/>
          <a:p>
            <a:pPr algn="ctr">
              <a:lnSpc>
                <a:spcPts val="7279"/>
              </a:lnSpc>
            </a:pPr>
            <a:r>
              <a:rPr lang="en-US" sz="6600" b="1" dirty="0">
                <a:solidFill>
                  <a:schemeClr val="bg1"/>
                </a:solidFill>
                <a:latin typeface="FUTURA MEDIUM" panose="020B0602020204020303" pitchFamily="34" charset="-79"/>
                <a:ea typeface="Proxima Nova Bold"/>
                <a:cs typeface="FUTURA MEDIUM"/>
                <a:sym typeface="Proxima Nova Bold"/>
              </a:rPr>
              <a:t>3</a:t>
            </a:r>
          </a:p>
          <a:p>
            <a:pPr algn="ctr">
              <a:lnSpc>
                <a:spcPts val="7279"/>
              </a:lnSpc>
            </a:pPr>
            <a:endParaRPr lang="en-US" sz="4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lnSpc>
                <a:spcPts val="7279"/>
              </a:lnSpc>
            </a:pPr>
            <a:endParaRPr lang="en-US" sz="4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lnSpc>
                <a:spcPts val="7279"/>
              </a:lnSpc>
            </a:pPr>
            <a:endParaRPr lang="en-US" sz="4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endParaRPr lang="en-US" sz="4000" b="1">
              <a:solidFill>
                <a:schemeClr val="bg1"/>
              </a:solidFill>
              <a:latin typeface="FUTURA MEDIUM" panose="020B0602020204020303" pitchFamily="34" charset="-79"/>
              <a:ea typeface="Proxima Nova Bold"/>
              <a:cs typeface="FUTURA MEDIUM" panose="020B0602020204020303" pitchFamily="34" charset="-79"/>
              <a:sym typeface="Proxima Nova Bold"/>
            </a:endParaRPr>
          </a:p>
          <a:p>
            <a:pPr algn="ctr"/>
            <a:r>
              <a:rPr lang="en-US" sz="4000" dirty="0" err="1">
                <a:solidFill>
                  <a:schemeClr val="bg1"/>
                </a:solidFill>
                <a:latin typeface="Georgia"/>
                <a:ea typeface="Proxima Nova Bold"/>
                <a:cs typeface="Futura Medium"/>
                <a:sym typeface="Proxima Nova Bold"/>
              </a:rPr>
              <a:t>Använda</a:t>
            </a:r>
            <a:r>
              <a:rPr lang="en-US" sz="4000" dirty="0">
                <a:solidFill>
                  <a:schemeClr val="bg1"/>
                </a:solidFill>
                <a:latin typeface="Georgia"/>
                <a:ea typeface="Proxima Nova Bold"/>
                <a:cs typeface="Futura Medium"/>
                <a:sym typeface="Proxima Nova Bold"/>
              </a:rPr>
              <a:t> den </a:t>
            </a:r>
            <a:r>
              <a:rPr lang="en-US" sz="4000" dirty="0" err="1">
                <a:solidFill>
                  <a:schemeClr val="bg1"/>
                </a:solidFill>
                <a:latin typeface="Georgia"/>
                <a:ea typeface="Proxima Nova Bold"/>
                <a:cs typeface="Futura Medium"/>
                <a:sym typeface="Proxima Nova Bold"/>
              </a:rPr>
              <a:t>tränade</a:t>
            </a:r>
            <a:r>
              <a:rPr lang="en-US" sz="4000" dirty="0">
                <a:solidFill>
                  <a:schemeClr val="bg1"/>
                </a:solidFill>
                <a:latin typeface="Georgia"/>
                <a:ea typeface="Proxima Nova Bold"/>
                <a:cs typeface="Futura Medium"/>
                <a:sym typeface="Proxima Nova Bold"/>
              </a:rPr>
              <a:t> </a:t>
            </a:r>
            <a:r>
              <a:rPr lang="en-US" sz="4000" dirty="0" err="1">
                <a:solidFill>
                  <a:schemeClr val="bg1"/>
                </a:solidFill>
                <a:latin typeface="Georgia"/>
                <a:ea typeface="Proxima Nova Bold"/>
                <a:cs typeface="Futura Medium"/>
                <a:sym typeface="Proxima Nova Bold"/>
              </a:rPr>
              <a:t>modellen</a:t>
            </a:r>
            <a:r>
              <a:rPr lang="en-US" sz="4000" dirty="0">
                <a:solidFill>
                  <a:schemeClr val="bg1"/>
                </a:solidFill>
                <a:latin typeface="Georgia"/>
                <a:ea typeface="Proxima Nova Bold"/>
                <a:cs typeface="Futura Medium"/>
                <a:sym typeface="Proxima Nova Bold"/>
              </a:rPr>
              <a:t> för </a:t>
            </a:r>
            <a:r>
              <a:rPr lang="en-US" sz="4000" dirty="0" err="1">
                <a:solidFill>
                  <a:schemeClr val="bg1"/>
                </a:solidFill>
                <a:latin typeface="Georgia"/>
                <a:ea typeface="Proxima Nova Bold"/>
                <a:cs typeface="Futura Medium"/>
                <a:sym typeface="Proxima Nova Bold"/>
              </a:rPr>
              <a:t>att</a:t>
            </a:r>
            <a:r>
              <a:rPr lang="en-US" sz="4000" dirty="0">
                <a:solidFill>
                  <a:schemeClr val="bg1"/>
                </a:solidFill>
                <a:latin typeface="Georgia"/>
                <a:ea typeface="Proxima Nova Bold"/>
                <a:cs typeface="Futura Medium"/>
                <a:sym typeface="Proxima Nova Bold"/>
              </a:rPr>
              <a:t> </a:t>
            </a:r>
            <a:r>
              <a:rPr lang="en-US" sz="4000" dirty="0" err="1">
                <a:solidFill>
                  <a:schemeClr val="bg1"/>
                </a:solidFill>
                <a:latin typeface="Georgia"/>
                <a:ea typeface="Proxima Nova Bold"/>
                <a:cs typeface="Futura Medium"/>
                <a:sym typeface="Proxima Nova Bold"/>
              </a:rPr>
              <a:t>t.ex</a:t>
            </a:r>
            <a:r>
              <a:rPr lang="en-US" sz="4000" dirty="0">
                <a:solidFill>
                  <a:schemeClr val="bg1"/>
                </a:solidFill>
                <a:latin typeface="Georgia"/>
                <a:ea typeface="Proxima Nova Bold"/>
                <a:cs typeface="Futura Medium"/>
                <a:sym typeface="Proxima Nova Bold"/>
              </a:rPr>
              <a:t>. </a:t>
            </a:r>
            <a:r>
              <a:rPr lang="en-US" sz="4000" dirty="0" err="1">
                <a:solidFill>
                  <a:schemeClr val="bg1"/>
                </a:solidFill>
                <a:latin typeface="Georgia"/>
                <a:ea typeface="Proxima Nova Bold"/>
                <a:cs typeface="Futura Medium"/>
                <a:sym typeface="Proxima Nova Bold"/>
              </a:rPr>
              <a:t>känna</a:t>
            </a:r>
            <a:r>
              <a:rPr lang="en-US" sz="4000" dirty="0">
                <a:solidFill>
                  <a:schemeClr val="bg1"/>
                </a:solidFill>
                <a:latin typeface="Georgia"/>
                <a:ea typeface="Proxima Nova Bold"/>
                <a:cs typeface="Futura Medium"/>
                <a:sym typeface="Proxima Nova Bold"/>
              </a:rPr>
              <a:t> </a:t>
            </a:r>
            <a:r>
              <a:rPr lang="en-US" sz="4000" dirty="0" err="1">
                <a:solidFill>
                  <a:schemeClr val="bg1"/>
                </a:solidFill>
                <a:latin typeface="Georgia"/>
                <a:ea typeface="Proxima Nova Bold"/>
                <a:cs typeface="Futura Medium"/>
                <a:sym typeface="Proxima Nova Bold"/>
              </a:rPr>
              <a:t>igen</a:t>
            </a:r>
            <a:r>
              <a:rPr lang="en-US" sz="4000" dirty="0">
                <a:solidFill>
                  <a:schemeClr val="bg1"/>
                </a:solidFill>
                <a:latin typeface="Georgia"/>
                <a:ea typeface="Proxima Nova Bold"/>
                <a:cs typeface="Futura Medium"/>
                <a:sym typeface="Proxima Nova Bold"/>
              </a:rPr>
              <a:t> </a:t>
            </a:r>
            <a:r>
              <a:rPr lang="en-US" sz="4000" dirty="0" err="1">
                <a:solidFill>
                  <a:schemeClr val="bg1"/>
                </a:solidFill>
                <a:latin typeface="Georgia"/>
                <a:ea typeface="Proxima Nova Bold"/>
                <a:cs typeface="Futura Medium"/>
                <a:sym typeface="Proxima Nova Bold"/>
              </a:rPr>
              <a:t>eller</a:t>
            </a:r>
            <a:r>
              <a:rPr lang="en-US" sz="4000" dirty="0">
                <a:solidFill>
                  <a:schemeClr val="bg1"/>
                </a:solidFill>
                <a:latin typeface="Georgia"/>
                <a:ea typeface="Proxima Nova Bold"/>
                <a:cs typeface="Futura Medium"/>
                <a:sym typeface="Proxima Nova Bold"/>
              </a:rPr>
              <a:t> </a:t>
            </a:r>
            <a:br>
              <a:rPr lang="en-US" sz="4000" dirty="0">
                <a:solidFill>
                  <a:schemeClr val="bg1"/>
                </a:solidFill>
                <a:latin typeface="Georgia"/>
                <a:ea typeface="Proxima Nova Bold"/>
                <a:cs typeface="Futura Medium"/>
              </a:rPr>
            </a:br>
            <a:r>
              <a:rPr lang="en-US" sz="4000" dirty="0" err="1">
                <a:solidFill>
                  <a:schemeClr val="bg1"/>
                </a:solidFill>
                <a:latin typeface="Georgia"/>
                <a:ea typeface="Proxima Nova Bold"/>
                <a:cs typeface="Futura Medium"/>
                <a:sym typeface="Proxima Nova Bold"/>
              </a:rPr>
              <a:t>förutspå</a:t>
            </a:r>
            <a:r>
              <a:rPr lang="en-US" sz="4000" dirty="0">
                <a:solidFill>
                  <a:schemeClr val="bg1"/>
                </a:solidFill>
                <a:latin typeface="Georgia"/>
                <a:ea typeface="Proxima Nova Bold"/>
                <a:cs typeface="Futura Medium"/>
                <a:sym typeface="Proxima Nova Bold"/>
              </a:rPr>
              <a:t> </a:t>
            </a:r>
            <a:r>
              <a:rPr lang="en-US" sz="4000" dirty="0" err="1">
                <a:solidFill>
                  <a:schemeClr val="bg1"/>
                </a:solidFill>
                <a:latin typeface="Georgia"/>
                <a:ea typeface="Proxima Nova Bold"/>
                <a:cs typeface="Futura Medium"/>
                <a:sym typeface="Proxima Nova Bold"/>
              </a:rPr>
              <a:t>något</a:t>
            </a:r>
            <a:endParaRPr lang="en-US" sz="4000" dirty="0" err="1">
              <a:solidFill>
                <a:schemeClr val="bg1"/>
              </a:solidFill>
              <a:latin typeface="Georgia"/>
              <a:ea typeface="Proxima Nova Bold"/>
              <a:cs typeface="Futura Medium"/>
            </a:endParaRPr>
          </a:p>
        </p:txBody>
      </p:sp>
      <p:sp>
        <p:nvSpPr>
          <p:cNvPr id="13" name="TextBox 13"/>
          <p:cNvSpPr txBox="1"/>
          <p:nvPr/>
        </p:nvSpPr>
        <p:spPr>
          <a:xfrm>
            <a:off x="5768860" y="607329"/>
            <a:ext cx="7679549" cy="852477"/>
          </a:xfrm>
          <a:prstGeom prst="rect">
            <a:avLst/>
          </a:prstGeom>
        </p:spPr>
        <p:txBody>
          <a:bodyPr wrap="square" lIns="0" tIns="0" rIns="0" bIns="0" rtlCol="0" anchor="t">
            <a:spAutoFit/>
          </a:bodyPr>
          <a:lstStyle/>
          <a:p>
            <a:pPr algn="ctr">
              <a:lnSpc>
                <a:spcPts val="7279"/>
              </a:lnSpc>
            </a:pPr>
            <a:r>
              <a:rPr lang="en-US" sz="5150" b="1" dirty="0">
                <a:solidFill>
                  <a:schemeClr val="bg1"/>
                </a:solidFill>
                <a:latin typeface="FUTURA MEDIUM" panose="020B0602020204020303" pitchFamily="34" charset="-79"/>
                <a:ea typeface="Proxima Nova Bold"/>
                <a:cs typeface="FUTURA MEDIUM"/>
                <a:sym typeface="Proxima Nova Bold"/>
              </a:rPr>
              <a:t>Data </a:t>
            </a:r>
            <a:r>
              <a:rPr lang="en-US" sz="5150" b="1" dirty="0" err="1">
                <a:solidFill>
                  <a:schemeClr val="bg1"/>
                </a:solidFill>
                <a:latin typeface="FUTURA MEDIUM" panose="020B0602020204020303" pitchFamily="34" charset="-79"/>
                <a:ea typeface="Proxima Nova Bold"/>
                <a:cs typeface="FUTURA MEDIUM"/>
                <a:sym typeface="Proxima Nova Bold"/>
              </a:rPr>
              <a:t>och</a:t>
            </a:r>
            <a:r>
              <a:rPr lang="en-US" sz="5150" b="1" dirty="0">
                <a:solidFill>
                  <a:schemeClr val="bg1"/>
                </a:solidFill>
                <a:latin typeface="FUTURA MEDIUM" panose="020B0602020204020303" pitchFamily="34" charset="-79"/>
                <a:ea typeface="Proxima Nova Bold"/>
                <a:cs typeface="FUTURA MEDIUM"/>
                <a:sym typeface="Proxima Nova Bold"/>
              </a:rPr>
              <a:t> </a:t>
            </a:r>
            <a:r>
              <a:rPr lang="en-US" sz="5150" b="1" dirty="0" err="1">
                <a:solidFill>
                  <a:schemeClr val="bg1"/>
                </a:solidFill>
                <a:latin typeface="FUTURA MEDIUM" panose="020B0602020204020303" pitchFamily="34" charset="-79"/>
                <a:ea typeface="Proxima Nova Bold"/>
                <a:cs typeface="FUTURA MEDIUM"/>
                <a:sym typeface="Proxima Nova Bold"/>
              </a:rPr>
              <a:t>modell</a:t>
            </a:r>
            <a:endParaRPr lang="en-US" sz="5199" b="1" dirty="0" err="1">
              <a:solidFill>
                <a:schemeClr val="bg1"/>
              </a:solidFill>
              <a:latin typeface="FUTURA MEDIUM" panose="020B0602020204020303" pitchFamily="34" charset="-79"/>
              <a:ea typeface="Proxima Nova Bold"/>
              <a:cs typeface="FUTURA MEDIUM" panose="020B0602020204020303" pitchFamily="34" charset="-79"/>
              <a:sym typeface="Proxima Nova Bold"/>
            </a:endParaRPr>
          </a:p>
        </p:txBody>
      </p:sp>
      <p:pic>
        <p:nvPicPr>
          <p:cNvPr id="17" name="Bildobjekt 16">
            <a:extLst>
              <a:ext uri="{FF2B5EF4-FFF2-40B4-BE49-F238E27FC236}">
                <a16:creationId xmlns:a16="http://schemas.microsoft.com/office/drawing/2014/main" id="{1F67E068-385D-B074-4D44-63E2BB3221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690" y="3715544"/>
            <a:ext cx="5336207" cy="2933719"/>
          </a:xfrm>
          <a:prstGeom prst="rect">
            <a:avLst/>
          </a:prstGeom>
        </p:spPr>
      </p:pic>
      <p:grpSp>
        <p:nvGrpSpPr>
          <p:cNvPr id="2" name="Grupp 1">
            <a:extLst>
              <a:ext uri="{FF2B5EF4-FFF2-40B4-BE49-F238E27FC236}">
                <a16:creationId xmlns:a16="http://schemas.microsoft.com/office/drawing/2014/main" id="{B3794E37-0E98-F97E-B71B-AC081A5F5777}"/>
              </a:ext>
            </a:extLst>
          </p:cNvPr>
          <p:cNvGrpSpPr/>
          <p:nvPr/>
        </p:nvGrpSpPr>
        <p:grpSpPr>
          <a:xfrm>
            <a:off x="7361876" y="3715545"/>
            <a:ext cx="4069751" cy="3734549"/>
            <a:chOff x="7361876" y="3715545"/>
            <a:chExt cx="4069751" cy="3734549"/>
          </a:xfrm>
        </p:grpSpPr>
        <p:pic>
          <p:nvPicPr>
            <p:cNvPr id="19" name="Bildobjekt 18" descr="En bild som visar Grafik&#10;&#10;Automatiskt genererad beskrivning">
              <a:extLst>
                <a:ext uri="{FF2B5EF4-FFF2-40B4-BE49-F238E27FC236}">
                  <a16:creationId xmlns:a16="http://schemas.microsoft.com/office/drawing/2014/main" id="{3DB2BEE4-9942-57C7-0063-3925875383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1876" y="5146421"/>
              <a:ext cx="1667107" cy="1667107"/>
            </a:xfrm>
            <a:prstGeom prst="rect">
              <a:avLst/>
            </a:prstGeom>
          </p:spPr>
        </p:pic>
        <p:pic>
          <p:nvPicPr>
            <p:cNvPr id="20" name="Bildobjekt 19" descr="En bild som visar Grafik&#10;&#10;Automatiskt genererad beskrivning">
              <a:extLst>
                <a:ext uri="{FF2B5EF4-FFF2-40B4-BE49-F238E27FC236}">
                  <a16:creationId xmlns:a16="http://schemas.microsoft.com/office/drawing/2014/main" id="{B08FFA00-D6E9-9806-9DD1-90250D74EB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345005" y="3784111"/>
              <a:ext cx="1604437" cy="1667107"/>
            </a:xfrm>
            <a:prstGeom prst="rect">
              <a:avLst/>
            </a:prstGeom>
          </p:spPr>
        </p:pic>
        <p:pic>
          <p:nvPicPr>
            <p:cNvPr id="22" name="Bildobjekt 21" descr="En bild som visar Grafik, grafisk design, kreativitet, design&#10;&#10;Automatiskt genererad beskrivning">
              <a:extLst>
                <a:ext uri="{FF2B5EF4-FFF2-40B4-BE49-F238E27FC236}">
                  <a16:creationId xmlns:a16="http://schemas.microsoft.com/office/drawing/2014/main" id="{A4307A7A-2C93-8402-514F-B0AD9AC794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1106" y="3715545"/>
              <a:ext cx="1654824" cy="1654824"/>
            </a:xfrm>
            <a:prstGeom prst="rect">
              <a:avLst/>
            </a:prstGeom>
          </p:spPr>
        </p:pic>
        <p:pic>
          <p:nvPicPr>
            <p:cNvPr id="24" name="Bildobjekt 23" descr="En bild som visar svart, svart och vit&#10;&#10;Automatiskt genererad beskrivning">
              <a:extLst>
                <a:ext uri="{FF2B5EF4-FFF2-40B4-BE49-F238E27FC236}">
                  <a16:creationId xmlns:a16="http://schemas.microsoft.com/office/drawing/2014/main" id="{40216BC4-A4F5-D129-6704-DED57700E92C}"/>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rot="1083005">
              <a:off x="9081585" y="5100052"/>
              <a:ext cx="2350042" cy="2350042"/>
            </a:xfrm>
            <a:prstGeom prst="rect">
              <a:avLst/>
            </a:prstGeom>
          </p:spPr>
        </p:pic>
      </p:grpSp>
      <p:grpSp>
        <p:nvGrpSpPr>
          <p:cNvPr id="27" name="Grupp 26">
            <a:extLst>
              <a:ext uri="{FF2B5EF4-FFF2-40B4-BE49-F238E27FC236}">
                <a16:creationId xmlns:a16="http://schemas.microsoft.com/office/drawing/2014/main" id="{89F1A546-F8E9-77A5-A389-A8183040AD14}"/>
              </a:ext>
            </a:extLst>
          </p:cNvPr>
          <p:cNvGrpSpPr/>
          <p:nvPr/>
        </p:nvGrpSpPr>
        <p:grpSpPr>
          <a:xfrm>
            <a:off x="11456586" y="3566324"/>
            <a:ext cx="6148803" cy="3458702"/>
            <a:chOff x="7561956" y="5311329"/>
            <a:chExt cx="7772400" cy="4371975"/>
          </a:xfrm>
        </p:grpSpPr>
        <p:pic>
          <p:nvPicPr>
            <p:cNvPr id="26" name="Bildobjekt 25" descr="En bild som visar trefot, staffli, design, konst&#10;&#10;Automatiskt genererad beskrivning">
              <a:extLst>
                <a:ext uri="{FF2B5EF4-FFF2-40B4-BE49-F238E27FC236}">
                  <a16:creationId xmlns:a16="http://schemas.microsoft.com/office/drawing/2014/main" id="{04C1CCFA-F285-D489-A180-E578B62F7B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61956" y="5311329"/>
              <a:ext cx="7772400" cy="4371975"/>
            </a:xfrm>
            <a:prstGeom prst="rect">
              <a:avLst/>
            </a:prstGeom>
          </p:spPr>
        </p:pic>
        <p:sp>
          <p:nvSpPr>
            <p:cNvPr id="9" name="Freeform 9"/>
            <p:cNvSpPr/>
            <p:nvPr/>
          </p:nvSpPr>
          <p:spPr>
            <a:xfrm>
              <a:off x="10054065" y="6285979"/>
              <a:ext cx="2788182" cy="1635340"/>
            </a:xfrm>
            <a:custGeom>
              <a:avLst/>
              <a:gdLst/>
              <a:ahLst/>
              <a:cxnLst/>
              <a:rect l="l" t="t" r="r" b="b"/>
              <a:pathLst>
                <a:path w="4053037" h="2127681">
                  <a:moveTo>
                    <a:pt x="0" y="0"/>
                  </a:moveTo>
                  <a:lnTo>
                    <a:pt x="4053037" y="0"/>
                  </a:lnTo>
                  <a:lnTo>
                    <a:pt x="4053037" y="2127681"/>
                  </a:lnTo>
                  <a:lnTo>
                    <a:pt x="0" y="2127681"/>
                  </a:lnTo>
                  <a:lnTo>
                    <a:pt x="0" y="0"/>
                  </a:lnTo>
                  <a:close/>
                </a:path>
              </a:pathLst>
            </a:custGeom>
            <a:blipFill>
              <a:blip r:embed="rId9" cstate="screen">
                <a:extLst>
                  <a:ext uri="{BEBA8EAE-BF5A-486C-A8C5-ECC9F3942E4B}">
                    <a14:imgProps xmlns:a14="http://schemas.microsoft.com/office/drawing/2010/main">
                      <a14:imgLayer r:embed="rId10">
                        <a14:imgEffect>
                          <a14:brightnessContrast bright="-7000"/>
                        </a14:imgEffect>
                      </a14:imgLayer>
                    </a14:imgProps>
                  </a:ext>
                  <a:ext uri="{28A0092B-C50C-407E-A947-70E740481C1C}">
                    <a14:useLocalDpi xmlns:a14="http://schemas.microsoft.com/office/drawing/2010/main"/>
                  </a:ext>
                </a:extLst>
              </a:blip>
              <a:stretch>
                <a:fillRect/>
              </a:stretch>
            </a:blipFill>
          </p:spPr>
          <p:txBody>
            <a:bodyPr/>
            <a:lstStyle/>
            <a:p>
              <a:endParaRPr lang="sv-FI"/>
            </a:p>
          </p:txBody>
        </p:sp>
      </p:grpSp>
      <p:pic>
        <p:nvPicPr>
          <p:cNvPr id="29" name="Bildobjekt 28" descr="En bild som visar verktyg&#10;&#10;Automatiskt genererad beskrivning">
            <a:extLst>
              <a:ext uri="{FF2B5EF4-FFF2-40B4-BE49-F238E27FC236}">
                <a16:creationId xmlns:a16="http://schemas.microsoft.com/office/drawing/2014/main" id="{D8935901-A86A-9460-03FD-68F561CA5F6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176248">
            <a:off x="13667398" y="4176777"/>
            <a:ext cx="7772400" cy="4371975"/>
          </a:xfrm>
          <a:prstGeom prst="rect">
            <a:avLst/>
          </a:prstGeom>
        </p:spPr>
      </p:pic>
      <p:pic>
        <p:nvPicPr>
          <p:cNvPr id="30" name="Bildobjekt 29" descr="En bild som visar cirkel, gem, svart och vit, stationär&#10;&#10;Automatiskt genererad beskrivning">
            <a:extLst>
              <a:ext uri="{FF2B5EF4-FFF2-40B4-BE49-F238E27FC236}">
                <a16:creationId xmlns:a16="http://schemas.microsoft.com/office/drawing/2014/main" id="{7496F1E5-46EE-FF73-4E09-2D5AE12799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9797470">
            <a:off x="-3170349" y="-372807"/>
            <a:ext cx="9148866" cy="514623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ECEEB59A-E8C8-8D29-CA58-4E52AAE8B401}"/>
            </a:ext>
          </a:extLst>
        </p:cNvPr>
        <p:cNvGrpSpPr/>
        <p:nvPr/>
      </p:nvGrpSpPr>
      <p:grpSpPr>
        <a:xfrm>
          <a:off x="0" y="0"/>
          <a:ext cx="0" cy="0"/>
          <a:chOff x="0" y="0"/>
          <a:chExt cx="0" cy="0"/>
        </a:xfrm>
      </p:grpSpPr>
      <p:pic>
        <p:nvPicPr>
          <p:cNvPr id="4" name="Picture 3" descr="A cat with green eyes&#10;&#10;AI-generated content may be incorrect.">
            <a:extLst>
              <a:ext uri="{FF2B5EF4-FFF2-40B4-BE49-F238E27FC236}">
                <a16:creationId xmlns:a16="http://schemas.microsoft.com/office/drawing/2014/main" id="{836ECE57-8171-5CA0-7162-01DE7949A3C4}"/>
              </a:ext>
            </a:extLst>
          </p:cNvPr>
          <p:cNvPicPr>
            <a:picLocks noChangeAspect="1"/>
          </p:cNvPicPr>
          <p:nvPr/>
        </p:nvPicPr>
        <p:blipFill>
          <a:blip r:embed="rId3"/>
          <a:stretch>
            <a:fillRect/>
          </a:stretch>
        </p:blipFill>
        <p:spPr>
          <a:xfrm>
            <a:off x="851303" y="3760380"/>
            <a:ext cx="4436912" cy="3054998"/>
          </a:xfrm>
          <a:prstGeom prst="rect">
            <a:avLst/>
          </a:prstGeom>
        </p:spPr>
      </p:pic>
      <p:pic>
        <p:nvPicPr>
          <p:cNvPr id="34" name="Picture 33">
            <a:extLst>
              <a:ext uri="{FF2B5EF4-FFF2-40B4-BE49-F238E27FC236}">
                <a16:creationId xmlns:a16="http://schemas.microsoft.com/office/drawing/2014/main" id="{0C275E5D-0E2D-0B72-E941-DCAE9A1045C5}"/>
              </a:ext>
            </a:extLst>
          </p:cNvPr>
          <p:cNvPicPr>
            <a:picLocks noChangeAspect="1"/>
          </p:cNvPicPr>
          <p:nvPr/>
        </p:nvPicPr>
        <p:blipFill>
          <a:blip r:embed="rId4"/>
          <a:stretch>
            <a:fillRect/>
          </a:stretch>
        </p:blipFill>
        <p:spPr>
          <a:xfrm>
            <a:off x="15064952" y="4306957"/>
            <a:ext cx="1961844" cy="1961844"/>
          </a:xfrm>
          <a:prstGeom prst="rect">
            <a:avLst/>
          </a:prstGeom>
        </p:spPr>
      </p:pic>
      <p:sp>
        <p:nvSpPr>
          <p:cNvPr id="35" name="Right Arrow 34">
            <a:extLst>
              <a:ext uri="{FF2B5EF4-FFF2-40B4-BE49-F238E27FC236}">
                <a16:creationId xmlns:a16="http://schemas.microsoft.com/office/drawing/2014/main" id="{0F57B5CB-5E5F-A145-D6CF-19E7574BE816}"/>
              </a:ext>
            </a:extLst>
          </p:cNvPr>
          <p:cNvSpPr/>
          <p:nvPr/>
        </p:nvSpPr>
        <p:spPr>
          <a:xfrm>
            <a:off x="5496188" y="5125170"/>
            <a:ext cx="671640" cy="447542"/>
          </a:xfrm>
          <a:prstGeom prst="rightArrow">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I" sz="2400">
              <a:ln>
                <a:solidFill>
                  <a:schemeClr val="bg1"/>
                </a:solidFill>
              </a:ln>
            </a:endParaRPr>
          </a:p>
        </p:txBody>
      </p:sp>
      <p:sp>
        <p:nvSpPr>
          <p:cNvPr id="39" name="TextBox 38">
            <a:extLst>
              <a:ext uri="{FF2B5EF4-FFF2-40B4-BE49-F238E27FC236}">
                <a16:creationId xmlns:a16="http://schemas.microsoft.com/office/drawing/2014/main" id="{C8FA72BE-B33E-92BA-95C6-7EFC351C12EE}"/>
              </a:ext>
            </a:extLst>
          </p:cNvPr>
          <p:cNvSpPr txBox="1"/>
          <p:nvPr/>
        </p:nvSpPr>
        <p:spPr>
          <a:xfrm>
            <a:off x="6306575" y="5143104"/>
            <a:ext cx="2265423" cy="461665"/>
          </a:xfrm>
          <a:prstGeom prst="rect">
            <a:avLst/>
          </a:prstGeom>
          <a:noFill/>
        </p:spPr>
        <p:txBody>
          <a:bodyPr wrap="square" rtlCol="0">
            <a:spAutoFit/>
          </a:bodyPr>
          <a:lstStyle/>
          <a:p>
            <a:pPr algn="ctr"/>
            <a:r>
              <a:rPr lang="en-FI" sz="2400" dirty="0">
                <a:solidFill>
                  <a:schemeClr val="bg1"/>
                </a:solidFill>
                <a:latin typeface="Futura Medium" panose="020B0602020204020303" pitchFamily="34" charset="-79"/>
                <a:cs typeface="Futura Medium" panose="020B0602020204020303" pitchFamily="34" charset="-79"/>
              </a:rPr>
              <a:t>3458, 5026</a:t>
            </a:r>
          </a:p>
        </p:txBody>
      </p:sp>
      <p:sp>
        <p:nvSpPr>
          <p:cNvPr id="47" name="TextBox 46">
            <a:extLst>
              <a:ext uri="{FF2B5EF4-FFF2-40B4-BE49-F238E27FC236}">
                <a16:creationId xmlns:a16="http://schemas.microsoft.com/office/drawing/2014/main" id="{7C18A607-E7EA-3E0F-8C5E-96EB5E0D8009}"/>
              </a:ext>
            </a:extLst>
          </p:cNvPr>
          <p:cNvSpPr txBox="1"/>
          <p:nvPr/>
        </p:nvSpPr>
        <p:spPr>
          <a:xfrm>
            <a:off x="9631755" y="5172831"/>
            <a:ext cx="1360111" cy="461665"/>
          </a:xfrm>
          <a:prstGeom prst="rect">
            <a:avLst/>
          </a:prstGeom>
          <a:noFill/>
        </p:spPr>
        <p:txBody>
          <a:bodyPr wrap="square" lIns="91440" tIns="45720" rIns="91440" bIns="45720" rtlCol="0" anchor="t">
            <a:spAutoFit/>
          </a:bodyPr>
          <a:lstStyle/>
          <a:p>
            <a:r>
              <a:rPr lang="en-FI" sz="2400">
                <a:solidFill>
                  <a:schemeClr val="bg1"/>
                </a:solidFill>
                <a:latin typeface="Futura Medium" panose="020B0602020204020303" pitchFamily="34" charset="-79"/>
                <a:cs typeface="Futura Medium"/>
              </a:rPr>
              <a:t>0, 100</a:t>
            </a:r>
            <a:endParaRPr lang="en-FI" sz="2400">
              <a:solidFill>
                <a:schemeClr val="bg1"/>
              </a:solidFill>
              <a:latin typeface="Futura Medium" panose="020B0602020204020303" pitchFamily="34" charset="-79"/>
              <a:cs typeface="Futura Medium" panose="020B0602020204020303" pitchFamily="34" charset="-79"/>
            </a:endParaRPr>
          </a:p>
        </p:txBody>
      </p:sp>
      <p:sp>
        <p:nvSpPr>
          <p:cNvPr id="48" name="Right Arrow 47">
            <a:extLst>
              <a:ext uri="{FF2B5EF4-FFF2-40B4-BE49-F238E27FC236}">
                <a16:creationId xmlns:a16="http://schemas.microsoft.com/office/drawing/2014/main" id="{1D7A4032-03C8-FE77-8BF9-C4E5B2095A80}"/>
              </a:ext>
            </a:extLst>
          </p:cNvPr>
          <p:cNvSpPr/>
          <p:nvPr/>
        </p:nvSpPr>
        <p:spPr>
          <a:xfrm>
            <a:off x="8693210" y="5125170"/>
            <a:ext cx="671640" cy="447542"/>
          </a:xfrm>
          <a:prstGeom prst="rightArrow">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I" sz="2400">
              <a:ln>
                <a:solidFill>
                  <a:schemeClr val="bg1"/>
                </a:solidFill>
              </a:ln>
            </a:endParaRPr>
          </a:p>
        </p:txBody>
      </p:sp>
      <p:sp>
        <p:nvSpPr>
          <p:cNvPr id="49" name="Right Arrow 48">
            <a:extLst>
              <a:ext uri="{FF2B5EF4-FFF2-40B4-BE49-F238E27FC236}">
                <a16:creationId xmlns:a16="http://schemas.microsoft.com/office/drawing/2014/main" id="{FC252E84-F4A9-94BC-1FD9-4D07DCE45076}"/>
              </a:ext>
            </a:extLst>
          </p:cNvPr>
          <p:cNvSpPr/>
          <p:nvPr/>
        </p:nvSpPr>
        <p:spPr>
          <a:xfrm>
            <a:off x="10965107" y="5118108"/>
            <a:ext cx="671640" cy="447542"/>
          </a:xfrm>
          <a:prstGeom prst="rightArrow">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I" sz="2400">
              <a:ln>
                <a:solidFill>
                  <a:schemeClr val="bg1"/>
                </a:solidFill>
              </a:ln>
            </a:endParaRPr>
          </a:p>
        </p:txBody>
      </p:sp>
      <p:sp>
        <p:nvSpPr>
          <p:cNvPr id="29" name="TextBox 28">
            <a:extLst>
              <a:ext uri="{FF2B5EF4-FFF2-40B4-BE49-F238E27FC236}">
                <a16:creationId xmlns:a16="http://schemas.microsoft.com/office/drawing/2014/main" id="{83299A49-FC4B-3C26-929D-D285E74DE072}"/>
              </a:ext>
            </a:extLst>
          </p:cNvPr>
          <p:cNvSpPr txBox="1"/>
          <p:nvPr/>
        </p:nvSpPr>
        <p:spPr>
          <a:xfrm>
            <a:off x="11890232" y="5111047"/>
            <a:ext cx="2183504" cy="830997"/>
          </a:xfrm>
          <a:prstGeom prst="rect">
            <a:avLst/>
          </a:prstGeom>
          <a:noFill/>
        </p:spPr>
        <p:txBody>
          <a:bodyPr wrap="square" rtlCol="0">
            <a:spAutoFit/>
          </a:bodyPr>
          <a:lstStyle/>
          <a:p>
            <a:r>
              <a:rPr lang="en-FI" sz="2400">
                <a:solidFill>
                  <a:schemeClr val="bg1"/>
                </a:solidFill>
                <a:latin typeface="Futura Medium" panose="020B0602020204020303" pitchFamily="34" charset="-79"/>
                <a:cs typeface="Futura Medium" panose="020B0602020204020303" pitchFamily="34" charset="-79"/>
              </a:rPr>
              <a:t>70 128 103</a:t>
            </a:r>
          </a:p>
          <a:p>
            <a:endParaRPr lang="en-FI" sz="2400">
              <a:solidFill>
                <a:schemeClr val="bg1"/>
              </a:solidFill>
              <a:latin typeface="Futura Medium" panose="020B0602020204020303" pitchFamily="34" charset="-79"/>
              <a:cs typeface="Futura Medium" panose="020B0602020204020303" pitchFamily="34" charset="-79"/>
            </a:endParaRPr>
          </a:p>
        </p:txBody>
      </p:sp>
      <p:sp>
        <p:nvSpPr>
          <p:cNvPr id="50" name="Right Arrow 49">
            <a:extLst>
              <a:ext uri="{FF2B5EF4-FFF2-40B4-BE49-F238E27FC236}">
                <a16:creationId xmlns:a16="http://schemas.microsoft.com/office/drawing/2014/main" id="{BF0385A6-D11A-C159-8921-05487A2B4CFE}"/>
              </a:ext>
            </a:extLst>
          </p:cNvPr>
          <p:cNvSpPr/>
          <p:nvPr/>
        </p:nvSpPr>
        <p:spPr>
          <a:xfrm>
            <a:off x="13872837" y="5103884"/>
            <a:ext cx="671640" cy="447542"/>
          </a:xfrm>
          <a:prstGeom prst="rightArrow">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I" sz="2400">
              <a:ln>
                <a:solidFill>
                  <a:schemeClr val="bg1"/>
                </a:solidFill>
              </a:ln>
            </a:endParaRPr>
          </a:p>
        </p:txBody>
      </p:sp>
      <p:cxnSp>
        <p:nvCxnSpPr>
          <p:cNvPr id="52" name="Straight Arrow Connector 51">
            <a:extLst>
              <a:ext uri="{FF2B5EF4-FFF2-40B4-BE49-F238E27FC236}">
                <a16:creationId xmlns:a16="http://schemas.microsoft.com/office/drawing/2014/main" id="{C8214F33-0897-CED7-8096-2BAEF138F9AC}"/>
              </a:ext>
            </a:extLst>
          </p:cNvPr>
          <p:cNvCxnSpPr>
            <a:cxnSpLocks/>
          </p:cNvCxnSpPr>
          <p:nvPr/>
        </p:nvCxnSpPr>
        <p:spPr>
          <a:xfrm>
            <a:off x="5142300" y="2820793"/>
            <a:ext cx="1882408" cy="2031072"/>
          </a:xfrm>
          <a:prstGeom prst="straightConnector1">
            <a:avLst/>
          </a:prstGeom>
          <a:ln w="508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173F5FF-E174-602A-2CF0-382179E41875}"/>
              </a:ext>
            </a:extLst>
          </p:cNvPr>
          <p:cNvCxnSpPr>
            <a:cxnSpLocks/>
          </p:cNvCxnSpPr>
          <p:nvPr/>
        </p:nvCxnSpPr>
        <p:spPr>
          <a:xfrm flipH="1">
            <a:off x="7916779" y="2677032"/>
            <a:ext cx="1111286" cy="2174833"/>
          </a:xfrm>
          <a:prstGeom prst="straightConnector1">
            <a:avLst/>
          </a:prstGeom>
          <a:ln w="508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DFF9EEA2-7D4A-8E34-226F-5633ADDE7182}"/>
              </a:ext>
            </a:extLst>
          </p:cNvPr>
          <p:cNvSpPr txBox="1"/>
          <p:nvPr/>
        </p:nvSpPr>
        <p:spPr>
          <a:xfrm>
            <a:off x="3871528" y="2000918"/>
            <a:ext cx="2327207" cy="461665"/>
          </a:xfrm>
          <a:prstGeom prst="rect">
            <a:avLst/>
          </a:prstGeom>
          <a:noFill/>
        </p:spPr>
        <p:txBody>
          <a:bodyPr wrap="square" lIns="91440" tIns="45720" rIns="91440" bIns="45720" rtlCol="0" anchor="t">
            <a:spAutoFit/>
          </a:bodyPr>
          <a:lstStyle/>
          <a:p>
            <a:r>
              <a:rPr lang="en-FI" sz="2400">
                <a:solidFill>
                  <a:schemeClr val="bg1"/>
                </a:solidFill>
                <a:latin typeface="Futura Medium" panose="020B0602020204020303" pitchFamily="34" charset="-79"/>
                <a:cs typeface="Futura Medium"/>
              </a:rPr>
              <a:t>Rader (vågrätt)</a:t>
            </a:r>
            <a:endParaRPr lang="en-US" sz="2400">
              <a:solidFill>
                <a:schemeClr val="bg1"/>
              </a:solidFill>
              <a:latin typeface="Futura Medium" panose="020B0602020204020303" pitchFamily="34" charset="-79"/>
              <a:cs typeface="Futura Medium" panose="020B0602020204020303" pitchFamily="34" charset="-79"/>
            </a:endParaRPr>
          </a:p>
        </p:txBody>
      </p:sp>
      <p:sp>
        <p:nvSpPr>
          <p:cNvPr id="64" name="TextBox 63">
            <a:extLst>
              <a:ext uri="{FF2B5EF4-FFF2-40B4-BE49-F238E27FC236}">
                <a16:creationId xmlns:a16="http://schemas.microsoft.com/office/drawing/2014/main" id="{E750E1EB-E867-BD23-8438-E76F8083DCAA}"/>
              </a:ext>
            </a:extLst>
          </p:cNvPr>
          <p:cNvSpPr txBox="1"/>
          <p:nvPr/>
        </p:nvSpPr>
        <p:spPr>
          <a:xfrm>
            <a:off x="7393361" y="1954292"/>
            <a:ext cx="3269408" cy="461665"/>
          </a:xfrm>
          <a:prstGeom prst="rect">
            <a:avLst/>
          </a:prstGeom>
          <a:noFill/>
        </p:spPr>
        <p:txBody>
          <a:bodyPr wrap="square" lIns="91440" tIns="45720" rIns="91440" bIns="45720" rtlCol="0" anchor="t">
            <a:spAutoFit/>
          </a:bodyPr>
          <a:lstStyle/>
          <a:p>
            <a:r>
              <a:rPr lang="en-FI" sz="2400" dirty="0">
                <a:solidFill>
                  <a:schemeClr val="bg1"/>
                </a:solidFill>
                <a:latin typeface="Futura Medium" panose="020B0602020204020303" pitchFamily="34" charset="-79"/>
                <a:cs typeface="Futura Medium"/>
              </a:rPr>
              <a:t>Kolumner (lodrätt)</a:t>
            </a:r>
            <a:endParaRPr lang="en-US" sz="2400" dirty="0">
              <a:solidFill>
                <a:schemeClr val="bg1"/>
              </a:solidFill>
              <a:latin typeface="Futura Medium" panose="020B0602020204020303" pitchFamily="34" charset="-79"/>
              <a:cs typeface="Futura Medium" panose="020B0602020204020303" pitchFamily="34" charset="-79"/>
            </a:endParaRPr>
          </a:p>
        </p:txBody>
      </p:sp>
      <p:cxnSp>
        <p:nvCxnSpPr>
          <p:cNvPr id="66" name="Straight Arrow Connector 65">
            <a:extLst>
              <a:ext uri="{FF2B5EF4-FFF2-40B4-BE49-F238E27FC236}">
                <a16:creationId xmlns:a16="http://schemas.microsoft.com/office/drawing/2014/main" id="{3FD6FDC3-F27E-CE28-B875-A24F3465465E}"/>
              </a:ext>
            </a:extLst>
          </p:cNvPr>
          <p:cNvCxnSpPr>
            <a:cxnSpLocks/>
          </p:cNvCxnSpPr>
          <p:nvPr/>
        </p:nvCxnSpPr>
        <p:spPr>
          <a:xfrm flipV="1">
            <a:off x="4757283" y="5896008"/>
            <a:ext cx="2301469" cy="2339495"/>
          </a:xfrm>
          <a:prstGeom prst="straightConnector1">
            <a:avLst/>
          </a:prstGeom>
          <a:ln w="508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D6E7F832-72E0-366F-E702-E99A6041F8B7}"/>
              </a:ext>
            </a:extLst>
          </p:cNvPr>
          <p:cNvSpPr txBox="1"/>
          <p:nvPr/>
        </p:nvSpPr>
        <p:spPr>
          <a:xfrm>
            <a:off x="991069" y="8526742"/>
            <a:ext cx="8036996" cy="830997"/>
          </a:xfrm>
          <a:prstGeom prst="rect">
            <a:avLst/>
          </a:prstGeom>
          <a:noFill/>
        </p:spPr>
        <p:txBody>
          <a:bodyPr wrap="square" lIns="91440" tIns="45720" rIns="91440" bIns="45720" rtlCol="0" anchor="t">
            <a:spAutoFit/>
          </a:bodyPr>
          <a:lstStyle/>
          <a:p>
            <a:r>
              <a:rPr lang="sv-SE" sz="2400" noProof="0" dirty="0">
                <a:solidFill>
                  <a:schemeClr val="bg1"/>
                </a:solidFill>
                <a:latin typeface="Futura Medium" panose="020B0602020204020303" pitchFamily="34" charset="-79"/>
                <a:cs typeface="Futura Medium"/>
              </a:rPr>
              <a:t>Bilden </a:t>
            </a:r>
            <a:r>
              <a:rPr lang="sv-SE" sz="2400" dirty="0">
                <a:solidFill>
                  <a:schemeClr val="bg1"/>
                </a:solidFill>
                <a:latin typeface="Futura Medium" panose="020B0602020204020303" pitchFamily="34" charset="-79"/>
                <a:cs typeface="Futura Medium"/>
              </a:rPr>
              <a:t>består av</a:t>
            </a:r>
            <a:r>
              <a:rPr lang="sv-SE" sz="2400" noProof="0" dirty="0">
                <a:solidFill>
                  <a:schemeClr val="bg1"/>
                </a:solidFill>
                <a:latin typeface="Futura Medium" panose="020B0602020204020303" pitchFamily="34" charset="-79"/>
                <a:cs typeface="Futura Medium"/>
              </a:rPr>
              <a:t> </a:t>
            </a:r>
            <a:r>
              <a:rPr lang="sv-SE" sz="2400" dirty="0">
                <a:solidFill>
                  <a:schemeClr val="bg1"/>
                </a:solidFill>
                <a:latin typeface="Futura Medium" panose="020B0602020204020303" pitchFamily="34" charset="-79"/>
                <a:cs typeface="Futura Medium"/>
              </a:rPr>
              <a:t>3458x5026 pixlar </a:t>
            </a:r>
            <a:br>
              <a:rPr lang="sv-SE" sz="2400" dirty="0">
                <a:latin typeface="Futura Medium" panose="020B0602020204020303" pitchFamily="34" charset="-79"/>
                <a:cs typeface="Futura Medium"/>
              </a:rPr>
            </a:br>
            <a:r>
              <a:rPr lang="sv-SE" sz="2400" dirty="0">
                <a:solidFill>
                  <a:schemeClr val="bg1"/>
                </a:solidFill>
                <a:latin typeface="Futura Medium" panose="020B0602020204020303" pitchFamily="34" charset="-79"/>
                <a:cs typeface="Futura Medium"/>
              </a:rPr>
              <a:t>(3458 </a:t>
            </a:r>
            <a:r>
              <a:rPr lang="sv-SE" sz="2400" noProof="0" dirty="0">
                <a:solidFill>
                  <a:schemeClr val="bg1"/>
                </a:solidFill>
                <a:latin typeface="Futura Medium" panose="020B0602020204020303" pitchFamily="34" charset="-79"/>
                <a:cs typeface="Futura Medium"/>
              </a:rPr>
              <a:t>pixlar </a:t>
            </a:r>
            <a:r>
              <a:rPr lang="sv-SE" sz="2400" dirty="0">
                <a:solidFill>
                  <a:schemeClr val="bg1"/>
                </a:solidFill>
                <a:latin typeface="Futura Medium" panose="020B0602020204020303" pitchFamily="34" charset="-79"/>
                <a:cs typeface="Futura Medium"/>
              </a:rPr>
              <a:t>vågrätt, 5026</a:t>
            </a:r>
            <a:r>
              <a:rPr lang="sv-SE" sz="2400" noProof="0" dirty="0">
                <a:solidFill>
                  <a:schemeClr val="bg1"/>
                </a:solidFill>
                <a:latin typeface="Futura Medium" panose="020B0602020204020303" pitchFamily="34" charset="-79"/>
                <a:cs typeface="Futura Medium"/>
              </a:rPr>
              <a:t> pixlar </a:t>
            </a:r>
            <a:r>
              <a:rPr lang="sv-SE" sz="2400" dirty="0">
                <a:solidFill>
                  <a:schemeClr val="bg1"/>
                </a:solidFill>
                <a:latin typeface="Futura Medium" panose="020B0602020204020303" pitchFamily="34" charset="-79"/>
                <a:cs typeface="Futura Medium"/>
              </a:rPr>
              <a:t>lodrätt)</a:t>
            </a:r>
            <a:endParaRPr lang="sv-SE" sz="2400" noProof="0" dirty="0">
              <a:solidFill>
                <a:schemeClr val="bg1"/>
              </a:solidFill>
              <a:latin typeface="Futura Medium" panose="020B0602020204020303" pitchFamily="34" charset="-79"/>
              <a:cs typeface="Futura Medium" panose="020B0602020204020303" pitchFamily="34" charset="-79"/>
            </a:endParaRPr>
          </a:p>
        </p:txBody>
      </p:sp>
      <p:cxnSp>
        <p:nvCxnSpPr>
          <p:cNvPr id="69" name="Straight Arrow Connector 68">
            <a:extLst>
              <a:ext uri="{FF2B5EF4-FFF2-40B4-BE49-F238E27FC236}">
                <a16:creationId xmlns:a16="http://schemas.microsoft.com/office/drawing/2014/main" id="{8BB53805-BF77-F3D1-36B3-2238243CACB0}"/>
              </a:ext>
            </a:extLst>
          </p:cNvPr>
          <p:cNvCxnSpPr>
            <a:cxnSpLocks/>
          </p:cNvCxnSpPr>
          <p:nvPr/>
        </p:nvCxnSpPr>
        <p:spPr>
          <a:xfrm flipV="1">
            <a:off x="10213274" y="5896008"/>
            <a:ext cx="0" cy="919370"/>
          </a:xfrm>
          <a:prstGeom prst="straightConnector1">
            <a:avLst/>
          </a:prstGeom>
          <a:ln w="508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33C5C94D-6656-C444-6023-F37A6BCC84BB}"/>
              </a:ext>
            </a:extLst>
          </p:cNvPr>
          <p:cNvSpPr txBox="1"/>
          <p:nvPr/>
        </p:nvSpPr>
        <p:spPr>
          <a:xfrm>
            <a:off x="8247822" y="7141394"/>
            <a:ext cx="6817126" cy="2308324"/>
          </a:xfrm>
          <a:prstGeom prst="rect">
            <a:avLst/>
          </a:prstGeom>
          <a:noFill/>
        </p:spPr>
        <p:txBody>
          <a:bodyPr wrap="square" lIns="91440" tIns="45720" rIns="91440" bIns="45720" rtlCol="0" anchor="t">
            <a:spAutoFit/>
          </a:bodyPr>
          <a:lstStyle/>
          <a:p>
            <a:r>
              <a:rPr lang="sv-SE" sz="2400" dirty="0">
                <a:solidFill>
                  <a:schemeClr val="bg1"/>
                </a:solidFill>
                <a:latin typeface="Futura Medium" panose="020B0602020204020303" pitchFamily="34" charset="-79"/>
                <a:cs typeface="Futura Medium"/>
              </a:rPr>
              <a:t>En enskild pixel, t.ex. (0, 100)</a:t>
            </a:r>
            <a:endParaRPr lang="en-US" dirty="0">
              <a:solidFill>
                <a:schemeClr val="bg1"/>
              </a:solidFill>
            </a:endParaRPr>
          </a:p>
          <a:p>
            <a:r>
              <a:rPr lang="sv-SE" sz="2400" dirty="0">
                <a:solidFill>
                  <a:schemeClr val="bg1"/>
                </a:solidFill>
                <a:latin typeface="Futura Medium" panose="020B0602020204020303" pitchFamily="34" charset="-79"/>
                <a:cs typeface="Futura Medium"/>
              </a:rPr>
              <a:t>Den</a:t>
            </a:r>
            <a:r>
              <a:rPr lang="sv-SE" sz="2400" noProof="0" dirty="0">
                <a:solidFill>
                  <a:schemeClr val="bg1"/>
                </a:solidFill>
                <a:latin typeface="Futura Medium" panose="020B0602020204020303" pitchFamily="34" charset="-79"/>
                <a:cs typeface="Futura Medium"/>
              </a:rPr>
              <a:t> första raden </a:t>
            </a:r>
            <a:r>
              <a:rPr lang="sv-SE" sz="2400" dirty="0">
                <a:solidFill>
                  <a:schemeClr val="bg1"/>
                </a:solidFill>
                <a:latin typeface="Futura Medium" panose="020B0602020204020303" pitchFamily="34" charset="-79"/>
                <a:cs typeface="Futura Medium"/>
              </a:rPr>
              <a:t>vågrätt </a:t>
            </a:r>
            <a:r>
              <a:rPr lang="sv-SE" sz="2400" noProof="0" dirty="0">
                <a:solidFill>
                  <a:schemeClr val="bg1"/>
                </a:solidFill>
                <a:latin typeface="Futura Medium" panose="020B0602020204020303" pitchFamily="34" charset="-79"/>
                <a:cs typeface="Futura Medium"/>
              </a:rPr>
              <a:t>(0)</a:t>
            </a:r>
            <a:endParaRPr lang="sv-SE" dirty="0">
              <a:solidFill>
                <a:schemeClr val="bg1"/>
              </a:solidFill>
            </a:endParaRPr>
          </a:p>
          <a:p>
            <a:r>
              <a:rPr lang="sv-SE" sz="2400" dirty="0">
                <a:solidFill>
                  <a:schemeClr val="bg1"/>
                </a:solidFill>
                <a:latin typeface="Futura Medium" panose="020B0602020204020303" pitchFamily="34" charset="-79"/>
                <a:cs typeface="Futura Medium"/>
              </a:rPr>
              <a:t>101:a raden</a:t>
            </a:r>
            <a:r>
              <a:rPr lang="sv-SE" sz="2400" noProof="0" dirty="0">
                <a:solidFill>
                  <a:schemeClr val="bg1"/>
                </a:solidFill>
                <a:latin typeface="Futura Medium" panose="020B0602020204020303" pitchFamily="34" charset="-79"/>
                <a:cs typeface="Futura Medium"/>
              </a:rPr>
              <a:t> </a:t>
            </a:r>
            <a:r>
              <a:rPr lang="sv-SE" sz="2400" dirty="0">
                <a:solidFill>
                  <a:schemeClr val="bg1"/>
                </a:solidFill>
                <a:latin typeface="Futura Medium" panose="020B0602020204020303" pitchFamily="34" charset="-79"/>
                <a:cs typeface="Futura Medium"/>
              </a:rPr>
              <a:t>lodrätt (100)</a:t>
            </a:r>
          </a:p>
          <a:p>
            <a:r>
              <a:rPr lang="sv-SE" sz="2400" dirty="0">
                <a:solidFill>
                  <a:schemeClr val="bg1"/>
                </a:solidFill>
                <a:latin typeface="Futura Medium" panose="020B0602020204020303" pitchFamily="34" charset="-79"/>
                <a:cs typeface="Futura Medium"/>
              </a:rPr>
              <a:t>Varje pixel</a:t>
            </a:r>
            <a:r>
              <a:rPr lang="sv-SE" sz="2400" noProof="0" dirty="0">
                <a:solidFill>
                  <a:schemeClr val="bg1"/>
                </a:solidFill>
                <a:latin typeface="Futura Medium" panose="020B0602020204020303" pitchFamily="34" charset="-79"/>
                <a:cs typeface="Futura Medium"/>
              </a:rPr>
              <a:t> </a:t>
            </a:r>
            <a:r>
              <a:rPr lang="sv-SE" sz="2400" dirty="0">
                <a:solidFill>
                  <a:schemeClr val="bg1"/>
                </a:solidFill>
                <a:latin typeface="Futura Medium" panose="020B0602020204020303" pitchFamily="34" charset="-79"/>
                <a:cs typeface="Futura Medium"/>
              </a:rPr>
              <a:t>består av en kombination av tre </a:t>
            </a:r>
            <a:r>
              <a:rPr lang="sv-SE" sz="2400" noProof="0" dirty="0">
                <a:solidFill>
                  <a:schemeClr val="bg1"/>
                </a:solidFill>
                <a:latin typeface="Futura Medium" panose="020B0602020204020303" pitchFamily="34" charset="-79"/>
                <a:cs typeface="Futura Medium"/>
              </a:rPr>
              <a:t>färger</a:t>
            </a:r>
            <a:r>
              <a:rPr lang="sv-SE" sz="2400" dirty="0">
                <a:solidFill>
                  <a:schemeClr val="bg1"/>
                </a:solidFill>
                <a:latin typeface="Futura Medium" panose="020B0602020204020303" pitchFamily="34" charset="-79"/>
                <a:cs typeface="Futura Medium"/>
              </a:rPr>
              <a:t> (röd, grön, blå)</a:t>
            </a:r>
            <a:endParaRPr lang="sv-SE" sz="2400" noProof="0" dirty="0">
              <a:solidFill>
                <a:schemeClr val="bg1"/>
              </a:solidFill>
              <a:latin typeface="Futura Medium" panose="020B0602020204020303" pitchFamily="34" charset="-79"/>
              <a:cs typeface="Futura Medium"/>
            </a:endParaRPr>
          </a:p>
          <a:p>
            <a:endParaRPr lang="sv-SE" sz="2400" noProof="0" dirty="0">
              <a:solidFill>
                <a:schemeClr val="bg1"/>
              </a:solidFill>
              <a:latin typeface="Futura Medium" panose="020B0602020204020303" pitchFamily="34" charset="-79"/>
              <a:cs typeface="Futura Medium" panose="020B0602020204020303" pitchFamily="34" charset="-79"/>
            </a:endParaRPr>
          </a:p>
        </p:txBody>
      </p:sp>
      <p:cxnSp>
        <p:nvCxnSpPr>
          <p:cNvPr id="76" name="Straight Arrow Connector 75">
            <a:extLst>
              <a:ext uri="{FF2B5EF4-FFF2-40B4-BE49-F238E27FC236}">
                <a16:creationId xmlns:a16="http://schemas.microsoft.com/office/drawing/2014/main" id="{1E2D6B4A-1D00-A6E0-9EB8-FDF8A0179C21}"/>
              </a:ext>
            </a:extLst>
          </p:cNvPr>
          <p:cNvCxnSpPr>
            <a:cxnSpLocks/>
          </p:cNvCxnSpPr>
          <p:nvPr/>
        </p:nvCxnSpPr>
        <p:spPr>
          <a:xfrm flipH="1">
            <a:off x="12763143" y="3573330"/>
            <a:ext cx="1409738" cy="1278535"/>
          </a:xfrm>
          <a:prstGeom prst="straightConnector1">
            <a:avLst/>
          </a:prstGeom>
          <a:ln w="508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79" name="TextBox 78">
            <a:extLst>
              <a:ext uri="{FF2B5EF4-FFF2-40B4-BE49-F238E27FC236}">
                <a16:creationId xmlns:a16="http://schemas.microsoft.com/office/drawing/2014/main" id="{343157F3-A406-4DCB-1412-FA9D7B39D2F7}"/>
              </a:ext>
            </a:extLst>
          </p:cNvPr>
          <p:cNvSpPr txBox="1"/>
          <p:nvPr/>
        </p:nvSpPr>
        <p:spPr>
          <a:xfrm>
            <a:off x="12970043" y="1687716"/>
            <a:ext cx="5317958" cy="1569660"/>
          </a:xfrm>
          <a:prstGeom prst="rect">
            <a:avLst/>
          </a:prstGeom>
          <a:noFill/>
        </p:spPr>
        <p:txBody>
          <a:bodyPr wrap="square" rtlCol="0">
            <a:spAutoFit/>
          </a:bodyPr>
          <a:lstStyle/>
          <a:p>
            <a:r>
              <a:rPr lang="sv-SE" sz="2400" noProof="0" dirty="0">
                <a:solidFill>
                  <a:schemeClr val="bg1"/>
                </a:solidFill>
                <a:latin typeface="Futura Medium" panose="020B0602020204020303" pitchFamily="34" charset="-79"/>
                <a:cs typeface="Futura Medium" panose="020B0602020204020303" pitchFamily="34" charset="-79"/>
              </a:rPr>
              <a:t>Pixelns färg (RGB: röd, grön, blå)</a:t>
            </a:r>
          </a:p>
          <a:p>
            <a:r>
              <a:rPr lang="sv-SE" sz="2400" noProof="0" dirty="0">
                <a:solidFill>
                  <a:schemeClr val="bg1"/>
                </a:solidFill>
                <a:latin typeface="Futura Medium" panose="020B0602020204020303" pitchFamily="34" charset="-79"/>
                <a:cs typeface="Futura Medium" panose="020B0602020204020303" pitchFamily="34" charset="-79"/>
              </a:rPr>
              <a:t>70 av 255 röd</a:t>
            </a:r>
          </a:p>
          <a:p>
            <a:r>
              <a:rPr lang="sv-SE" sz="2400" noProof="0" dirty="0">
                <a:solidFill>
                  <a:schemeClr val="bg1"/>
                </a:solidFill>
                <a:latin typeface="Futura Medium" panose="020B0602020204020303" pitchFamily="34" charset="-79"/>
                <a:cs typeface="Futura Medium" panose="020B0602020204020303" pitchFamily="34" charset="-79"/>
              </a:rPr>
              <a:t>128 av 255 blå</a:t>
            </a:r>
          </a:p>
          <a:p>
            <a:r>
              <a:rPr lang="sv-SE" sz="2400" noProof="0" dirty="0">
                <a:solidFill>
                  <a:schemeClr val="bg1"/>
                </a:solidFill>
                <a:latin typeface="Futura Medium" panose="020B0602020204020303" pitchFamily="34" charset="-79"/>
                <a:cs typeface="Futura Medium" panose="020B0602020204020303" pitchFamily="34" charset="-79"/>
              </a:rPr>
              <a:t>103 av 255 grön</a:t>
            </a:r>
          </a:p>
        </p:txBody>
      </p:sp>
    </p:spTree>
    <p:extLst>
      <p:ext uri="{BB962C8B-B14F-4D97-AF65-F5344CB8AC3E}">
        <p14:creationId xmlns:p14="http://schemas.microsoft.com/office/powerpoint/2010/main" val="2160307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A0525A99-9178-6500-4279-B4232D910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16" name="Rektangel 15">
            <a:extLst>
              <a:ext uri="{FF2B5EF4-FFF2-40B4-BE49-F238E27FC236}">
                <a16:creationId xmlns:a16="http://schemas.microsoft.com/office/drawing/2014/main" id="{C72FF2B5-B89D-D1A9-BD14-844E19CA12D9}"/>
              </a:ext>
            </a:extLst>
          </p:cNvPr>
          <p:cNvSpPr/>
          <p:nvPr/>
        </p:nvSpPr>
        <p:spPr>
          <a:xfrm>
            <a:off x="0" y="1907"/>
            <a:ext cx="18423177" cy="10285093"/>
          </a:xfrm>
          <a:prstGeom prst="rect">
            <a:avLst/>
          </a:prstGeom>
          <a:solidFill>
            <a:schemeClr val="tx1">
              <a:alpha val="290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pic>
        <p:nvPicPr>
          <p:cNvPr id="32" name="Bildobjekt 31" descr="En bild som visar siluett&#10;&#10;Automatiskt genererad beskrivning">
            <a:extLst>
              <a:ext uri="{FF2B5EF4-FFF2-40B4-BE49-F238E27FC236}">
                <a16:creationId xmlns:a16="http://schemas.microsoft.com/office/drawing/2014/main" id="{B01030FD-9AE2-1A83-7081-33138FF662CD}"/>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rot="16200000">
            <a:off x="7142961" y="-685739"/>
            <a:ext cx="12108238" cy="11644886"/>
          </a:xfrm>
          <a:prstGeom prst="rect">
            <a:avLst/>
          </a:prstGeom>
        </p:spPr>
      </p:pic>
      <p:sp>
        <p:nvSpPr>
          <p:cNvPr id="12" name="TextBox 12"/>
          <p:cNvSpPr txBox="1"/>
          <p:nvPr/>
        </p:nvSpPr>
        <p:spPr>
          <a:xfrm>
            <a:off x="9978912" y="4502546"/>
            <a:ext cx="7830455" cy="1477328"/>
          </a:xfrm>
          <a:prstGeom prst="rect">
            <a:avLst/>
          </a:prstGeom>
        </p:spPr>
        <p:txBody>
          <a:bodyPr wrap="square" lIns="0" tIns="0" rIns="0" bIns="0" rtlCol="0" anchor="t">
            <a:spAutoFit/>
          </a:bodyPr>
          <a:lstStyle/>
          <a:p>
            <a:pPr algn="r"/>
            <a:r>
              <a:rPr lang="sv-FI" sz="4800" b="1">
                <a:solidFill>
                  <a:schemeClr val="bg1"/>
                </a:solidFill>
                <a:latin typeface="FUTURA MEDIUM" panose="020B0602020204020303" pitchFamily="34" charset="-79"/>
                <a:ea typeface="Proxima Nova Bold"/>
                <a:cs typeface="FUTURA MEDIUM" panose="020B0602020204020303" pitchFamily="34" charset="-79"/>
                <a:sym typeface="Proxima Nova Bold"/>
              </a:rPr>
              <a:t>Skissa och beskriv </a:t>
            </a:r>
            <a:endParaRPr lang="sv-FI" sz="4800" b="1">
              <a:solidFill>
                <a:schemeClr val="bg1"/>
              </a:solidFill>
              <a:latin typeface="FUTURA MEDIUM" panose="020B0602020204020303" pitchFamily="34" charset="-79"/>
              <a:ea typeface="Proxima Nova Bold"/>
              <a:cs typeface="FUTURA MEDIUM" panose="020B0602020204020303" pitchFamily="34" charset="-79"/>
            </a:endParaRPr>
          </a:p>
          <a:p>
            <a:pPr algn="r"/>
            <a:r>
              <a:rPr lang="sv-FI" sz="4800" b="1">
                <a:solidFill>
                  <a:schemeClr val="bg1"/>
                </a:solidFill>
                <a:latin typeface="FUTURA MEDIUM" panose="020B0602020204020303" pitchFamily="34" charset="-79"/>
                <a:ea typeface="Proxima Nova Bold"/>
                <a:cs typeface="FUTURA MEDIUM" panose="020B0602020204020303" pitchFamily="34" charset="-79"/>
                <a:sym typeface="Proxima Nova Bold"/>
              </a:rPr>
              <a:t>din </a:t>
            </a:r>
            <a:r>
              <a:rPr lang="sv-FI" sz="4800" b="1">
                <a:solidFill>
                  <a:srgbClr val="92E2D2"/>
                </a:solidFill>
                <a:latin typeface="FUTURA MEDIUM" panose="020B0602020204020303" pitchFamily="34" charset="-79"/>
                <a:ea typeface="Proxima Nova Bold"/>
                <a:cs typeface="FUTURA MEDIUM" panose="020B0602020204020303" pitchFamily="34" charset="-79"/>
                <a:sym typeface="Proxima Nova Bold"/>
              </a:rPr>
              <a:t>AI-väska</a:t>
            </a:r>
            <a:endParaRPr lang="sv-FI" sz="4800" b="1">
              <a:solidFill>
                <a:srgbClr val="92E2D2"/>
              </a:solidFill>
              <a:latin typeface="FUTURA MEDIUM" panose="020B0602020204020303" pitchFamily="34" charset="-79"/>
              <a:ea typeface="Proxima Nova Bold"/>
              <a:cs typeface="FUTURA MEDIUM" panose="020B0602020204020303" pitchFamily="34" charset="-79"/>
            </a:endParaRPr>
          </a:p>
        </p:txBody>
      </p:sp>
      <p:grpSp>
        <p:nvGrpSpPr>
          <p:cNvPr id="37" name="Grupp 36">
            <a:extLst>
              <a:ext uri="{FF2B5EF4-FFF2-40B4-BE49-F238E27FC236}">
                <a16:creationId xmlns:a16="http://schemas.microsoft.com/office/drawing/2014/main" id="{6662B7D3-3119-453B-CB82-AB7F1288E3BD}"/>
              </a:ext>
            </a:extLst>
          </p:cNvPr>
          <p:cNvGrpSpPr/>
          <p:nvPr/>
        </p:nvGrpSpPr>
        <p:grpSpPr>
          <a:xfrm>
            <a:off x="-130628" y="4004406"/>
            <a:ext cx="5108028" cy="6123931"/>
            <a:chOff x="233961" y="2862414"/>
            <a:chExt cx="4229964" cy="5038939"/>
          </a:xfrm>
        </p:grpSpPr>
        <p:pic>
          <p:nvPicPr>
            <p:cNvPr id="38" name="Bildobjekt 37" descr="En bild som visar tecknad serie, leksak&#10;&#10;Automatiskt genererad beskrivning">
              <a:extLst>
                <a:ext uri="{FF2B5EF4-FFF2-40B4-BE49-F238E27FC236}">
                  <a16:creationId xmlns:a16="http://schemas.microsoft.com/office/drawing/2014/main" id="{11981F5A-0816-CDF4-0846-D11E46FB901B}"/>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67000"/>
                      </a14:imgEffect>
                    </a14:imgLayer>
                  </a14:imgProps>
                </a:ext>
                <a:ext uri="{28A0092B-C50C-407E-A947-70E740481C1C}">
                  <a14:useLocalDpi xmlns:a14="http://schemas.microsoft.com/office/drawing/2010/main"/>
                </a:ext>
              </a:extLst>
            </a:blip>
            <a:srcRect/>
            <a:stretch/>
          </p:blipFill>
          <p:spPr>
            <a:xfrm flipH="1">
              <a:off x="233961" y="2862414"/>
              <a:ext cx="4229964" cy="5038939"/>
            </a:xfrm>
            <a:prstGeom prst="rect">
              <a:avLst/>
            </a:prstGeom>
          </p:spPr>
        </p:pic>
        <p:grpSp>
          <p:nvGrpSpPr>
            <p:cNvPr id="39" name="Grupp 38">
              <a:extLst>
                <a:ext uri="{FF2B5EF4-FFF2-40B4-BE49-F238E27FC236}">
                  <a16:creationId xmlns:a16="http://schemas.microsoft.com/office/drawing/2014/main" id="{FB62A54F-2802-9DF3-B666-D1EB349B68C9}"/>
                </a:ext>
              </a:extLst>
            </p:cNvPr>
            <p:cNvGrpSpPr/>
            <p:nvPr/>
          </p:nvGrpSpPr>
          <p:grpSpPr>
            <a:xfrm flipH="1">
              <a:off x="846665" y="3505200"/>
              <a:ext cx="3047999" cy="2388215"/>
              <a:chOff x="14971263" y="2652189"/>
              <a:chExt cx="2814158" cy="2292960"/>
            </a:xfrm>
          </p:grpSpPr>
          <p:sp>
            <p:nvSpPr>
              <p:cNvPr id="40" name="Freeform 5">
                <a:extLst>
                  <a:ext uri="{FF2B5EF4-FFF2-40B4-BE49-F238E27FC236}">
                    <a16:creationId xmlns:a16="http://schemas.microsoft.com/office/drawing/2014/main" id="{57C0C6F7-E542-E5FA-62EF-CCF83BC14C9F}"/>
                  </a:ext>
                </a:extLst>
              </p:cNvPr>
              <p:cNvSpPr/>
              <p:nvPr/>
            </p:nvSpPr>
            <p:spPr>
              <a:xfrm>
                <a:off x="14971263" y="2652189"/>
                <a:ext cx="2814158" cy="2292960"/>
              </a:xfrm>
              <a:custGeom>
                <a:avLst/>
                <a:gdLst/>
                <a:ahLst/>
                <a:cxnLst/>
                <a:rect l="l" t="t" r="r" b="b"/>
                <a:pathLst>
                  <a:path w="2814158" h="2292960">
                    <a:moveTo>
                      <a:pt x="0" y="0"/>
                    </a:moveTo>
                    <a:lnTo>
                      <a:pt x="2814158" y="0"/>
                    </a:lnTo>
                    <a:lnTo>
                      <a:pt x="2814158" y="2292959"/>
                    </a:lnTo>
                    <a:lnTo>
                      <a:pt x="0" y="2292959"/>
                    </a:lnTo>
                    <a:lnTo>
                      <a:pt x="0" y="0"/>
                    </a:lnTo>
                    <a:close/>
                  </a:path>
                </a:pathLst>
              </a:custGeom>
              <a:blipFill>
                <a:blip r:embed="rId8" cstate="hqprint">
                  <a:extLst>
                    <a:ext uri="{28A0092B-C50C-407E-A947-70E740481C1C}">
                      <a14:useLocalDpi xmlns:a14="http://schemas.microsoft.com/office/drawing/2010/main"/>
                    </a:ext>
                  </a:extLst>
                </a:blip>
                <a:stretch>
                  <a:fillRect/>
                </a:stretch>
              </a:blipFill>
            </p:spPr>
            <p:txBody>
              <a:bodyPr/>
              <a:lstStyle/>
              <a:p>
                <a:endParaRPr lang="sv-FI"/>
              </a:p>
            </p:txBody>
          </p:sp>
          <p:sp>
            <p:nvSpPr>
              <p:cNvPr id="41" name="Freeform 8">
                <a:extLst>
                  <a:ext uri="{FF2B5EF4-FFF2-40B4-BE49-F238E27FC236}">
                    <a16:creationId xmlns:a16="http://schemas.microsoft.com/office/drawing/2014/main" id="{1AA15FC0-F3B2-DD87-BF55-3EFCF5E8487D}"/>
                  </a:ext>
                </a:extLst>
              </p:cNvPr>
              <p:cNvSpPr/>
              <p:nvPr/>
            </p:nvSpPr>
            <p:spPr>
              <a:xfrm>
                <a:off x="15520484" y="3957331"/>
                <a:ext cx="1623351" cy="58643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FI"/>
              </a:p>
            </p:txBody>
          </p:sp>
          <p:grpSp>
            <p:nvGrpSpPr>
              <p:cNvPr id="42" name="Group 10">
                <a:extLst>
                  <a:ext uri="{FF2B5EF4-FFF2-40B4-BE49-F238E27FC236}">
                    <a16:creationId xmlns:a16="http://schemas.microsoft.com/office/drawing/2014/main" id="{F6028E74-8F80-B2E9-16A1-5F0C7F2F1095}"/>
                  </a:ext>
                </a:extLst>
              </p:cNvPr>
              <p:cNvGrpSpPr/>
              <p:nvPr/>
            </p:nvGrpSpPr>
            <p:grpSpPr>
              <a:xfrm>
                <a:off x="15559807" y="4009191"/>
                <a:ext cx="501764" cy="501764"/>
                <a:chOff x="0" y="0"/>
                <a:chExt cx="812800" cy="812800"/>
              </a:xfrm>
            </p:grpSpPr>
            <p:sp>
              <p:nvSpPr>
                <p:cNvPr id="47" name="Freeform 11">
                  <a:extLst>
                    <a:ext uri="{FF2B5EF4-FFF2-40B4-BE49-F238E27FC236}">
                      <a16:creationId xmlns:a16="http://schemas.microsoft.com/office/drawing/2014/main" id="{41097C4E-11AB-BAC3-A6BC-CAC2100DF1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48" name="TextBox 12">
                  <a:extLst>
                    <a:ext uri="{FF2B5EF4-FFF2-40B4-BE49-F238E27FC236}">
                      <a16:creationId xmlns:a16="http://schemas.microsoft.com/office/drawing/2014/main" id="{1C1FA9FD-FF28-F7EE-6068-F82ECDCA39C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3" name="Group 13">
                <a:extLst>
                  <a:ext uri="{FF2B5EF4-FFF2-40B4-BE49-F238E27FC236}">
                    <a16:creationId xmlns:a16="http://schemas.microsoft.com/office/drawing/2014/main" id="{E8765091-0F77-23A7-3775-5E7FB7F7B30B}"/>
                  </a:ext>
                </a:extLst>
              </p:cNvPr>
              <p:cNvGrpSpPr/>
              <p:nvPr/>
            </p:nvGrpSpPr>
            <p:grpSpPr>
              <a:xfrm>
                <a:off x="16632545" y="3985906"/>
                <a:ext cx="501764" cy="501764"/>
                <a:chOff x="0" y="0"/>
                <a:chExt cx="812800" cy="812800"/>
              </a:xfrm>
            </p:grpSpPr>
            <p:sp>
              <p:nvSpPr>
                <p:cNvPr id="45" name="Freeform 14">
                  <a:extLst>
                    <a:ext uri="{FF2B5EF4-FFF2-40B4-BE49-F238E27FC236}">
                      <a16:creationId xmlns:a16="http://schemas.microsoft.com/office/drawing/2014/main" id="{8666DA72-02CD-3841-5D2E-0CA0763D39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46" name="TextBox 15">
                  <a:extLst>
                    <a:ext uri="{FF2B5EF4-FFF2-40B4-BE49-F238E27FC236}">
                      <a16:creationId xmlns:a16="http://schemas.microsoft.com/office/drawing/2014/main" id="{4E76F789-A20B-87DF-9A0A-DE2563F1E19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sp>
        <p:nvSpPr>
          <p:cNvPr id="49" name="Freeform 3">
            <a:extLst>
              <a:ext uri="{FF2B5EF4-FFF2-40B4-BE49-F238E27FC236}">
                <a16:creationId xmlns:a16="http://schemas.microsoft.com/office/drawing/2014/main" id="{E99400B3-7219-F493-6573-BD7AA7A50DF5}"/>
              </a:ext>
            </a:extLst>
          </p:cNvPr>
          <p:cNvSpPr/>
          <p:nvPr/>
        </p:nvSpPr>
        <p:spPr>
          <a:xfrm>
            <a:off x="1188721" y="6292658"/>
            <a:ext cx="2590800" cy="1028666"/>
          </a:xfrm>
          <a:custGeom>
            <a:avLst/>
            <a:gdLst/>
            <a:ahLst/>
            <a:cxnLst/>
            <a:rect l="l" t="t" r="r" b="b"/>
            <a:pathLst>
              <a:path w="1924405" h="776979">
                <a:moveTo>
                  <a:pt x="0" y="0"/>
                </a:moveTo>
                <a:lnTo>
                  <a:pt x="1924406" y="0"/>
                </a:lnTo>
                <a:lnTo>
                  <a:pt x="1924406" y="776979"/>
                </a:lnTo>
                <a:lnTo>
                  <a:pt x="0" y="7769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sv-FI"/>
          </a:p>
        </p:txBody>
      </p:sp>
      <p:pic>
        <p:nvPicPr>
          <p:cNvPr id="53" name="Bildobjekt 52" descr="En bild som visar skiss, clipart, illustration, design&#10;&#10;Automatiskt genererad beskrivning">
            <a:extLst>
              <a:ext uri="{FF2B5EF4-FFF2-40B4-BE49-F238E27FC236}">
                <a16:creationId xmlns:a16="http://schemas.microsoft.com/office/drawing/2014/main" id="{32E34DD8-234F-E95F-E9AF-96597551F93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19497" y="2115332"/>
            <a:ext cx="9907049" cy="55727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a:extLst>
            <a:ext uri="{FF2B5EF4-FFF2-40B4-BE49-F238E27FC236}">
              <a16:creationId xmlns:a16="http://schemas.microsoft.com/office/drawing/2014/main" id="{FF895DEB-E632-7F03-0D43-B489507F3D43}"/>
            </a:ext>
          </a:extLst>
        </p:cNvPr>
        <p:cNvGrpSpPr/>
        <p:nvPr/>
      </p:nvGrpSpPr>
      <p:grpSpPr>
        <a:xfrm>
          <a:off x="0" y="0"/>
          <a:ext cx="0" cy="0"/>
          <a:chOff x="0" y="0"/>
          <a:chExt cx="0" cy="0"/>
        </a:xfrm>
      </p:grpSpPr>
      <p:pic>
        <p:nvPicPr>
          <p:cNvPr id="15" name="Bildobjekt 14">
            <a:extLst>
              <a:ext uri="{FF2B5EF4-FFF2-40B4-BE49-F238E27FC236}">
                <a16:creationId xmlns:a16="http://schemas.microsoft.com/office/drawing/2014/main" id="{B8C3B96C-2D2D-681E-EA4F-D04A41A6FA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16" name="Rektangel 15">
            <a:extLst>
              <a:ext uri="{FF2B5EF4-FFF2-40B4-BE49-F238E27FC236}">
                <a16:creationId xmlns:a16="http://schemas.microsoft.com/office/drawing/2014/main" id="{D25F0228-460D-0580-52A8-0D63456485DD}"/>
              </a:ext>
            </a:extLst>
          </p:cNvPr>
          <p:cNvSpPr/>
          <p:nvPr/>
        </p:nvSpPr>
        <p:spPr>
          <a:xfrm>
            <a:off x="0" y="1907"/>
            <a:ext cx="18423177" cy="10285093"/>
          </a:xfrm>
          <a:prstGeom prst="rect">
            <a:avLst/>
          </a:prstGeom>
          <a:solidFill>
            <a:schemeClr val="tx1">
              <a:alpha val="290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pic>
        <p:nvPicPr>
          <p:cNvPr id="32" name="Bildobjekt 31" descr="En bild som visar siluett&#10;&#10;Automatiskt genererad beskrivning">
            <a:extLst>
              <a:ext uri="{FF2B5EF4-FFF2-40B4-BE49-F238E27FC236}">
                <a16:creationId xmlns:a16="http://schemas.microsoft.com/office/drawing/2014/main" id="{3CEB65A8-DD4A-09A4-0302-EA1B3CB8B61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rot="16200000">
            <a:off x="7142961" y="-685739"/>
            <a:ext cx="12108238" cy="11644886"/>
          </a:xfrm>
          <a:prstGeom prst="rect">
            <a:avLst/>
          </a:prstGeom>
        </p:spPr>
      </p:pic>
      <p:sp>
        <p:nvSpPr>
          <p:cNvPr id="12" name="TextBox 12">
            <a:extLst>
              <a:ext uri="{FF2B5EF4-FFF2-40B4-BE49-F238E27FC236}">
                <a16:creationId xmlns:a16="http://schemas.microsoft.com/office/drawing/2014/main" id="{9E9698FB-2E50-1C8B-0730-2BD723966F38}"/>
              </a:ext>
            </a:extLst>
          </p:cNvPr>
          <p:cNvSpPr txBox="1"/>
          <p:nvPr/>
        </p:nvSpPr>
        <p:spPr>
          <a:xfrm>
            <a:off x="9978912" y="4502546"/>
            <a:ext cx="7830455" cy="1477328"/>
          </a:xfrm>
          <a:prstGeom prst="rect">
            <a:avLst/>
          </a:prstGeom>
        </p:spPr>
        <p:txBody>
          <a:bodyPr wrap="square" lIns="0" tIns="0" rIns="0" bIns="0" rtlCol="0" anchor="t">
            <a:spAutoFit/>
          </a:bodyPr>
          <a:lstStyle/>
          <a:p>
            <a:pPr algn="r"/>
            <a:r>
              <a:rPr lang="sv-FI" sz="4800" b="1">
                <a:solidFill>
                  <a:schemeClr val="bg1"/>
                </a:solidFill>
                <a:latin typeface="FUTURA MEDIUM" panose="020B0602020204020303" pitchFamily="34" charset="-79"/>
                <a:ea typeface="Proxima Nova Bold"/>
                <a:cs typeface="FUTURA MEDIUM" panose="020B0602020204020303" pitchFamily="34" charset="-79"/>
                <a:sym typeface="Proxima Nova Bold"/>
              </a:rPr>
              <a:t>Skissa och beskriv </a:t>
            </a:r>
            <a:endParaRPr lang="sv-FI" sz="4800" b="1">
              <a:solidFill>
                <a:schemeClr val="bg1"/>
              </a:solidFill>
              <a:latin typeface="FUTURA MEDIUM" panose="020B0602020204020303" pitchFamily="34" charset="-79"/>
              <a:ea typeface="Proxima Nova Bold"/>
              <a:cs typeface="FUTURA MEDIUM" panose="020B0602020204020303" pitchFamily="34" charset="-79"/>
            </a:endParaRPr>
          </a:p>
          <a:p>
            <a:pPr algn="r"/>
            <a:r>
              <a:rPr lang="sv-FI" sz="4800" b="1">
                <a:solidFill>
                  <a:schemeClr val="bg1"/>
                </a:solidFill>
                <a:latin typeface="FUTURA MEDIUM" panose="020B0602020204020303" pitchFamily="34" charset="-79"/>
                <a:ea typeface="Proxima Nova Bold"/>
                <a:cs typeface="FUTURA MEDIUM" panose="020B0602020204020303" pitchFamily="34" charset="-79"/>
                <a:sym typeface="Proxima Nova Bold"/>
              </a:rPr>
              <a:t>dina </a:t>
            </a:r>
            <a:r>
              <a:rPr lang="sv-FI" sz="4800" b="1">
                <a:solidFill>
                  <a:srgbClr val="92E2D2"/>
                </a:solidFill>
                <a:latin typeface="FUTURA MEDIUM" panose="020B0602020204020303" pitchFamily="34" charset="-79"/>
                <a:ea typeface="Proxima Nova Bold"/>
                <a:cs typeface="FUTURA MEDIUM" panose="020B0602020204020303" pitchFamily="34" charset="-79"/>
                <a:sym typeface="Proxima Nova Bold"/>
              </a:rPr>
              <a:t>AI-skor</a:t>
            </a:r>
            <a:endParaRPr lang="sv-FI" sz="4800" b="1">
              <a:solidFill>
                <a:srgbClr val="92E2D2"/>
              </a:solidFill>
              <a:latin typeface="FUTURA MEDIUM" panose="020B0602020204020303" pitchFamily="34" charset="-79"/>
              <a:ea typeface="Proxima Nova Bold"/>
              <a:cs typeface="FUTURA MEDIUM" panose="020B0602020204020303" pitchFamily="34" charset="-79"/>
            </a:endParaRPr>
          </a:p>
        </p:txBody>
      </p:sp>
      <p:grpSp>
        <p:nvGrpSpPr>
          <p:cNvPr id="37" name="Grupp 36">
            <a:extLst>
              <a:ext uri="{FF2B5EF4-FFF2-40B4-BE49-F238E27FC236}">
                <a16:creationId xmlns:a16="http://schemas.microsoft.com/office/drawing/2014/main" id="{3FE682AC-B510-D5E0-C96A-8EC9F3E8F438}"/>
              </a:ext>
            </a:extLst>
          </p:cNvPr>
          <p:cNvGrpSpPr/>
          <p:nvPr/>
        </p:nvGrpSpPr>
        <p:grpSpPr>
          <a:xfrm>
            <a:off x="-130628" y="4004406"/>
            <a:ext cx="5108028" cy="6123931"/>
            <a:chOff x="233961" y="2862414"/>
            <a:chExt cx="4229964" cy="5038939"/>
          </a:xfrm>
        </p:grpSpPr>
        <p:pic>
          <p:nvPicPr>
            <p:cNvPr id="38" name="Bildobjekt 37" descr="En bild som visar tecknad serie, leksak&#10;&#10;Automatiskt genererad beskrivning">
              <a:extLst>
                <a:ext uri="{FF2B5EF4-FFF2-40B4-BE49-F238E27FC236}">
                  <a16:creationId xmlns:a16="http://schemas.microsoft.com/office/drawing/2014/main" id="{FED7D93E-BF02-9CD9-638D-E957A1DC20C7}"/>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67000"/>
                      </a14:imgEffect>
                    </a14:imgLayer>
                  </a14:imgProps>
                </a:ext>
                <a:ext uri="{28A0092B-C50C-407E-A947-70E740481C1C}">
                  <a14:useLocalDpi xmlns:a14="http://schemas.microsoft.com/office/drawing/2010/main"/>
                </a:ext>
              </a:extLst>
            </a:blip>
            <a:srcRect/>
            <a:stretch/>
          </p:blipFill>
          <p:spPr>
            <a:xfrm flipH="1">
              <a:off x="233961" y="2862414"/>
              <a:ext cx="4229964" cy="5038939"/>
            </a:xfrm>
            <a:prstGeom prst="rect">
              <a:avLst/>
            </a:prstGeom>
          </p:spPr>
        </p:pic>
        <p:grpSp>
          <p:nvGrpSpPr>
            <p:cNvPr id="39" name="Grupp 38">
              <a:extLst>
                <a:ext uri="{FF2B5EF4-FFF2-40B4-BE49-F238E27FC236}">
                  <a16:creationId xmlns:a16="http://schemas.microsoft.com/office/drawing/2014/main" id="{A331A598-EE94-0876-197A-2F3ECD98730B}"/>
                </a:ext>
              </a:extLst>
            </p:cNvPr>
            <p:cNvGrpSpPr/>
            <p:nvPr/>
          </p:nvGrpSpPr>
          <p:grpSpPr>
            <a:xfrm flipH="1">
              <a:off x="846665" y="3505200"/>
              <a:ext cx="3047999" cy="2388215"/>
              <a:chOff x="14971263" y="2652189"/>
              <a:chExt cx="2814158" cy="2292960"/>
            </a:xfrm>
          </p:grpSpPr>
          <p:sp>
            <p:nvSpPr>
              <p:cNvPr id="40" name="Freeform 5">
                <a:extLst>
                  <a:ext uri="{FF2B5EF4-FFF2-40B4-BE49-F238E27FC236}">
                    <a16:creationId xmlns:a16="http://schemas.microsoft.com/office/drawing/2014/main" id="{4921B547-F79B-CA37-74B0-7A36908BFBEC}"/>
                  </a:ext>
                </a:extLst>
              </p:cNvPr>
              <p:cNvSpPr/>
              <p:nvPr/>
            </p:nvSpPr>
            <p:spPr>
              <a:xfrm>
                <a:off x="14971263" y="2652189"/>
                <a:ext cx="2814158" cy="2292960"/>
              </a:xfrm>
              <a:custGeom>
                <a:avLst/>
                <a:gdLst/>
                <a:ahLst/>
                <a:cxnLst/>
                <a:rect l="l" t="t" r="r" b="b"/>
                <a:pathLst>
                  <a:path w="2814158" h="2292960">
                    <a:moveTo>
                      <a:pt x="0" y="0"/>
                    </a:moveTo>
                    <a:lnTo>
                      <a:pt x="2814158" y="0"/>
                    </a:lnTo>
                    <a:lnTo>
                      <a:pt x="2814158" y="2292959"/>
                    </a:lnTo>
                    <a:lnTo>
                      <a:pt x="0" y="2292959"/>
                    </a:lnTo>
                    <a:lnTo>
                      <a:pt x="0" y="0"/>
                    </a:lnTo>
                    <a:close/>
                  </a:path>
                </a:pathLst>
              </a:custGeom>
              <a:blipFill>
                <a:blip r:embed="rId8" cstate="hqprint">
                  <a:extLst>
                    <a:ext uri="{28A0092B-C50C-407E-A947-70E740481C1C}">
                      <a14:useLocalDpi xmlns:a14="http://schemas.microsoft.com/office/drawing/2010/main"/>
                    </a:ext>
                  </a:extLst>
                </a:blip>
                <a:stretch>
                  <a:fillRect/>
                </a:stretch>
              </a:blipFill>
            </p:spPr>
            <p:txBody>
              <a:bodyPr/>
              <a:lstStyle/>
              <a:p>
                <a:endParaRPr lang="sv-FI"/>
              </a:p>
            </p:txBody>
          </p:sp>
          <p:sp>
            <p:nvSpPr>
              <p:cNvPr id="41" name="Freeform 8">
                <a:extLst>
                  <a:ext uri="{FF2B5EF4-FFF2-40B4-BE49-F238E27FC236}">
                    <a16:creationId xmlns:a16="http://schemas.microsoft.com/office/drawing/2014/main" id="{E8C7D432-9AE7-123E-90CC-D5D4F35A59C3}"/>
                  </a:ext>
                </a:extLst>
              </p:cNvPr>
              <p:cNvSpPr/>
              <p:nvPr/>
            </p:nvSpPr>
            <p:spPr>
              <a:xfrm>
                <a:off x="15520484" y="3957331"/>
                <a:ext cx="1623351" cy="58643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FI"/>
              </a:p>
            </p:txBody>
          </p:sp>
          <p:grpSp>
            <p:nvGrpSpPr>
              <p:cNvPr id="42" name="Group 10">
                <a:extLst>
                  <a:ext uri="{FF2B5EF4-FFF2-40B4-BE49-F238E27FC236}">
                    <a16:creationId xmlns:a16="http://schemas.microsoft.com/office/drawing/2014/main" id="{DB47A413-7495-D545-770B-1EE0D6CEF635}"/>
                  </a:ext>
                </a:extLst>
              </p:cNvPr>
              <p:cNvGrpSpPr/>
              <p:nvPr/>
            </p:nvGrpSpPr>
            <p:grpSpPr>
              <a:xfrm>
                <a:off x="15559807" y="4009191"/>
                <a:ext cx="501764" cy="501764"/>
                <a:chOff x="0" y="0"/>
                <a:chExt cx="812800" cy="812800"/>
              </a:xfrm>
            </p:grpSpPr>
            <p:sp>
              <p:nvSpPr>
                <p:cNvPr id="47" name="Freeform 11">
                  <a:extLst>
                    <a:ext uri="{FF2B5EF4-FFF2-40B4-BE49-F238E27FC236}">
                      <a16:creationId xmlns:a16="http://schemas.microsoft.com/office/drawing/2014/main" id="{4FEAF026-FF65-C704-0DAE-4B5A1243F82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48" name="TextBox 12">
                  <a:extLst>
                    <a:ext uri="{FF2B5EF4-FFF2-40B4-BE49-F238E27FC236}">
                      <a16:creationId xmlns:a16="http://schemas.microsoft.com/office/drawing/2014/main" id="{29882714-4765-CE94-7B0F-8614C03A2A9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3" name="Group 13">
                <a:extLst>
                  <a:ext uri="{FF2B5EF4-FFF2-40B4-BE49-F238E27FC236}">
                    <a16:creationId xmlns:a16="http://schemas.microsoft.com/office/drawing/2014/main" id="{3F22B8ED-BD8D-76A8-3689-47E3E9CD1CD6}"/>
                  </a:ext>
                </a:extLst>
              </p:cNvPr>
              <p:cNvGrpSpPr/>
              <p:nvPr/>
            </p:nvGrpSpPr>
            <p:grpSpPr>
              <a:xfrm>
                <a:off x="16632545" y="3985906"/>
                <a:ext cx="501764" cy="501764"/>
                <a:chOff x="0" y="0"/>
                <a:chExt cx="812800" cy="812800"/>
              </a:xfrm>
            </p:grpSpPr>
            <p:sp>
              <p:nvSpPr>
                <p:cNvPr id="45" name="Freeform 14">
                  <a:extLst>
                    <a:ext uri="{FF2B5EF4-FFF2-40B4-BE49-F238E27FC236}">
                      <a16:creationId xmlns:a16="http://schemas.microsoft.com/office/drawing/2014/main" id="{87A7512E-EA1A-7755-FCAB-DC572FC9121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46" name="TextBox 15">
                  <a:extLst>
                    <a:ext uri="{FF2B5EF4-FFF2-40B4-BE49-F238E27FC236}">
                      <a16:creationId xmlns:a16="http://schemas.microsoft.com/office/drawing/2014/main" id="{84E6F2E9-CA7A-82CD-B7FE-8510417A894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sp>
        <p:nvSpPr>
          <p:cNvPr id="49" name="Freeform 3">
            <a:extLst>
              <a:ext uri="{FF2B5EF4-FFF2-40B4-BE49-F238E27FC236}">
                <a16:creationId xmlns:a16="http://schemas.microsoft.com/office/drawing/2014/main" id="{67277B08-75B2-B6E3-7132-A641985BAF70}"/>
              </a:ext>
            </a:extLst>
          </p:cNvPr>
          <p:cNvSpPr/>
          <p:nvPr/>
        </p:nvSpPr>
        <p:spPr>
          <a:xfrm>
            <a:off x="1188721" y="6292658"/>
            <a:ext cx="2590800" cy="1028666"/>
          </a:xfrm>
          <a:custGeom>
            <a:avLst/>
            <a:gdLst/>
            <a:ahLst/>
            <a:cxnLst/>
            <a:rect l="l" t="t" r="r" b="b"/>
            <a:pathLst>
              <a:path w="1924405" h="776979">
                <a:moveTo>
                  <a:pt x="0" y="0"/>
                </a:moveTo>
                <a:lnTo>
                  <a:pt x="1924406" y="0"/>
                </a:lnTo>
                <a:lnTo>
                  <a:pt x="1924406" y="776979"/>
                </a:lnTo>
                <a:lnTo>
                  <a:pt x="0" y="7769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sv-FI"/>
          </a:p>
        </p:txBody>
      </p:sp>
      <p:pic>
        <p:nvPicPr>
          <p:cNvPr id="7" name="Bildobjekt 6" descr="En bild som visar Grafik, design, konst&#10;&#10;Automatiskt genererad beskrivning">
            <a:extLst>
              <a:ext uri="{FF2B5EF4-FFF2-40B4-BE49-F238E27FC236}">
                <a16:creationId xmlns:a16="http://schemas.microsoft.com/office/drawing/2014/main" id="{A28A1945-6CF4-DB19-0AC5-18F35416AD9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10019" y="2957512"/>
            <a:ext cx="7772400" cy="4371975"/>
          </a:xfrm>
          <a:prstGeom prst="rect">
            <a:avLst/>
          </a:prstGeom>
        </p:spPr>
      </p:pic>
    </p:spTree>
    <p:extLst>
      <p:ext uri="{BB962C8B-B14F-4D97-AF65-F5344CB8AC3E}">
        <p14:creationId xmlns:p14="http://schemas.microsoft.com/office/powerpoint/2010/main" val="26381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6B5B37FA-5381-48E2-1803-68A8E467EEA8}"/>
            </a:ext>
          </a:extLst>
        </p:cNvPr>
        <p:cNvGrpSpPr/>
        <p:nvPr/>
      </p:nvGrpSpPr>
      <p:grpSpPr>
        <a:xfrm>
          <a:off x="0" y="0"/>
          <a:ext cx="0" cy="0"/>
          <a:chOff x="0" y="0"/>
          <a:chExt cx="0" cy="0"/>
        </a:xfrm>
      </p:grpSpPr>
      <p:pic>
        <p:nvPicPr>
          <p:cNvPr id="19" name="Bildobjekt 18" descr="En bild som visar Mobiltelefon, pryl, tecknad serie, Mobil enhet&#10;&#10;Automatiskt genererad beskrivning">
            <a:extLst>
              <a:ext uri="{FF2B5EF4-FFF2-40B4-BE49-F238E27FC236}">
                <a16:creationId xmlns:a16="http://schemas.microsoft.com/office/drawing/2014/main" id="{D8404DA8-727F-38C2-5451-BEAD0FBC83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315095" y="1116776"/>
            <a:ext cx="12301545" cy="7268112"/>
          </a:xfrm>
          <a:prstGeom prst="rect">
            <a:avLst/>
          </a:prstGeom>
          <a:effectLst>
            <a:glow>
              <a:srgbClr val="B1ECF7">
                <a:alpha val="21766"/>
              </a:srgbClr>
            </a:glow>
            <a:reflection blurRad="822321" stA="51000" endPos="65037" dir="5400000" sy="-100000" algn="bl" rotWithShape="0"/>
          </a:effectLst>
        </p:spPr>
      </p:pic>
      <p:pic>
        <p:nvPicPr>
          <p:cNvPr id="12" name="Bildobjekt 11" descr="En bild som visar cirkel, Grafik, konst&#10;&#10;Automatiskt genererad beskrivning">
            <a:extLst>
              <a:ext uri="{FF2B5EF4-FFF2-40B4-BE49-F238E27FC236}">
                <a16:creationId xmlns:a16="http://schemas.microsoft.com/office/drawing/2014/main" id="{AE74B29F-D313-3390-3F9F-FE8FF1DEB9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52357" y="642579"/>
            <a:ext cx="6378498" cy="3587905"/>
          </a:xfrm>
          <a:prstGeom prst="rect">
            <a:avLst/>
          </a:prstGeom>
        </p:spPr>
      </p:pic>
      <p:sp>
        <p:nvSpPr>
          <p:cNvPr id="9" name="TextBox 9">
            <a:extLst>
              <a:ext uri="{FF2B5EF4-FFF2-40B4-BE49-F238E27FC236}">
                <a16:creationId xmlns:a16="http://schemas.microsoft.com/office/drawing/2014/main" id="{35DC2094-039E-3710-15D4-2AB5F598553E}"/>
              </a:ext>
            </a:extLst>
          </p:cNvPr>
          <p:cNvSpPr txBox="1"/>
          <p:nvPr/>
        </p:nvSpPr>
        <p:spPr>
          <a:xfrm>
            <a:off x="1458494" y="4705831"/>
            <a:ext cx="6313907" cy="1969770"/>
          </a:xfrm>
          <a:prstGeom prst="rect">
            <a:avLst/>
          </a:prstGeom>
        </p:spPr>
        <p:txBody>
          <a:bodyPr wrap="square" lIns="0" tIns="0" rIns="0" bIns="0" rtlCol="0" anchor="t">
            <a:spAutoFit/>
          </a:bodyPr>
          <a:lstStyle/>
          <a:p>
            <a:pPr algn="r"/>
            <a:r>
              <a:rPr lang="sv-FI" sz="6400">
                <a:solidFill>
                  <a:schemeClr val="bg1"/>
                </a:solidFill>
                <a:latin typeface="Futura Medium" panose="020B0602020204020303" pitchFamily="34" charset="-79"/>
                <a:ea typeface="Proxima Nova"/>
                <a:cs typeface="Futura Medium" panose="020B0602020204020303" pitchFamily="34" charset="-79"/>
                <a:sym typeface="Proxima Nova"/>
              </a:rPr>
              <a:t>Vi frågar en </a:t>
            </a:r>
          </a:p>
          <a:p>
            <a:pPr algn="r"/>
            <a:r>
              <a:rPr lang="sv-FI" sz="6400">
                <a:solidFill>
                  <a:srgbClr val="92E2D2"/>
                </a:solidFill>
                <a:latin typeface="Futura Medium" panose="020B0602020204020303" pitchFamily="34" charset="-79"/>
                <a:ea typeface="Proxima Nova"/>
                <a:cs typeface="Futura Medium" panose="020B0602020204020303" pitchFamily="34" charset="-79"/>
                <a:sym typeface="Proxima Nova"/>
              </a:rPr>
              <a:t>AI-bildgenerator!</a:t>
            </a:r>
            <a:endParaRPr lang="sv-FI" sz="6400">
              <a:solidFill>
                <a:srgbClr val="92E2D2"/>
              </a:solidFill>
              <a:latin typeface="Futura Medium" panose="020B0602020204020303" pitchFamily="34" charset="-79"/>
              <a:ea typeface="Proxima Nova"/>
              <a:cs typeface="Futura Medium" panose="020B0602020204020303" pitchFamily="34" charset="-79"/>
            </a:endParaRPr>
          </a:p>
        </p:txBody>
      </p:sp>
      <p:pic>
        <p:nvPicPr>
          <p:cNvPr id="20" name="Bildobjekt 19" descr="En bild som visar skiss, clipart, illustration, design&#10;&#10;Automatiskt genererad beskrivning">
            <a:extLst>
              <a:ext uri="{FF2B5EF4-FFF2-40B4-BE49-F238E27FC236}">
                <a16:creationId xmlns:a16="http://schemas.microsoft.com/office/drawing/2014/main" id="{3CD6B725-0CA3-FBBB-97E8-A7BA3C4089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47590" y="1302254"/>
            <a:ext cx="4032985" cy="2268554"/>
          </a:xfrm>
          <a:prstGeom prst="rect">
            <a:avLst/>
          </a:prstGeom>
        </p:spPr>
      </p:pic>
    </p:spTree>
    <p:extLst>
      <p:ext uri="{BB962C8B-B14F-4D97-AF65-F5344CB8AC3E}">
        <p14:creationId xmlns:p14="http://schemas.microsoft.com/office/powerpoint/2010/main" val="292123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946E1CC9-CC4E-D3E0-1525-473C3B613B2C}"/>
            </a:ext>
          </a:extLst>
        </p:cNvPr>
        <p:cNvGrpSpPr/>
        <p:nvPr/>
      </p:nvGrpSpPr>
      <p:grpSpPr>
        <a:xfrm>
          <a:off x="0" y="0"/>
          <a:ext cx="0" cy="0"/>
          <a:chOff x="0" y="0"/>
          <a:chExt cx="0" cy="0"/>
        </a:xfrm>
      </p:grpSpPr>
      <p:pic>
        <p:nvPicPr>
          <p:cNvPr id="19" name="Bildobjekt 18" descr="En bild som visar Mobiltelefon, pryl, tecknad serie, Mobil enhet&#10;&#10;Automatiskt genererad beskrivning">
            <a:extLst>
              <a:ext uri="{FF2B5EF4-FFF2-40B4-BE49-F238E27FC236}">
                <a16:creationId xmlns:a16="http://schemas.microsoft.com/office/drawing/2014/main" id="{CE522C03-B670-4B48-22A4-E7A84C4926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315095" y="1116776"/>
            <a:ext cx="12301545" cy="7268112"/>
          </a:xfrm>
          <a:prstGeom prst="rect">
            <a:avLst/>
          </a:prstGeom>
          <a:effectLst>
            <a:glow>
              <a:srgbClr val="B1ECF7">
                <a:alpha val="21766"/>
              </a:srgbClr>
            </a:glow>
            <a:reflection blurRad="822321" stA="51000" endPos="65037" dir="5400000" sy="-100000" algn="bl" rotWithShape="0"/>
          </a:effectLst>
        </p:spPr>
      </p:pic>
      <p:pic>
        <p:nvPicPr>
          <p:cNvPr id="12" name="Bildobjekt 11" descr="En bild som visar cirkel, Grafik, konst&#10;&#10;Automatiskt genererad beskrivning">
            <a:extLst>
              <a:ext uri="{FF2B5EF4-FFF2-40B4-BE49-F238E27FC236}">
                <a16:creationId xmlns:a16="http://schemas.microsoft.com/office/drawing/2014/main" id="{60A62A54-1E0D-164A-79AA-838145CC1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52357" y="642579"/>
            <a:ext cx="6378498" cy="3587905"/>
          </a:xfrm>
          <a:prstGeom prst="rect">
            <a:avLst/>
          </a:prstGeom>
        </p:spPr>
      </p:pic>
      <p:sp>
        <p:nvSpPr>
          <p:cNvPr id="9" name="TextBox 9">
            <a:extLst>
              <a:ext uri="{FF2B5EF4-FFF2-40B4-BE49-F238E27FC236}">
                <a16:creationId xmlns:a16="http://schemas.microsoft.com/office/drawing/2014/main" id="{1E572DB3-CBF0-4F83-31B3-91B524FC361A}"/>
              </a:ext>
            </a:extLst>
          </p:cNvPr>
          <p:cNvSpPr txBox="1"/>
          <p:nvPr/>
        </p:nvSpPr>
        <p:spPr>
          <a:xfrm>
            <a:off x="1458494" y="4705831"/>
            <a:ext cx="6313907" cy="1969770"/>
          </a:xfrm>
          <a:prstGeom prst="rect">
            <a:avLst/>
          </a:prstGeom>
        </p:spPr>
        <p:txBody>
          <a:bodyPr wrap="square" lIns="0" tIns="0" rIns="0" bIns="0" rtlCol="0" anchor="t">
            <a:spAutoFit/>
          </a:bodyPr>
          <a:lstStyle/>
          <a:p>
            <a:pPr algn="r"/>
            <a:r>
              <a:rPr lang="sv-FI" sz="6400">
                <a:solidFill>
                  <a:schemeClr val="bg1"/>
                </a:solidFill>
                <a:latin typeface="Futura Medium" panose="020B0602020204020303" pitchFamily="34" charset="-79"/>
                <a:ea typeface="Proxima Nova"/>
                <a:cs typeface="Futura Medium" panose="020B0602020204020303" pitchFamily="34" charset="-79"/>
                <a:sym typeface="Proxima Nova"/>
              </a:rPr>
              <a:t>Vi frågar en </a:t>
            </a:r>
          </a:p>
          <a:p>
            <a:pPr algn="r"/>
            <a:r>
              <a:rPr lang="sv-FI" sz="6400">
                <a:solidFill>
                  <a:srgbClr val="92E2D2"/>
                </a:solidFill>
                <a:latin typeface="Futura Medium" panose="020B0602020204020303" pitchFamily="34" charset="-79"/>
                <a:ea typeface="Proxima Nova"/>
                <a:cs typeface="Futura Medium" panose="020B0602020204020303" pitchFamily="34" charset="-79"/>
                <a:sym typeface="Proxima Nova"/>
              </a:rPr>
              <a:t>AI-bildgenerator!</a:t>
            </a:r>
            <a:endParaRPr lang="sv-FI" sz="6400">
              <a:solidFill>
                <a:srgbClr val="92E2D2"/>
              </a:solidFill>
              <a:latin typeface="Futura Medium" panose="020B0602020204020303" pitchFamily="34" charset="-79"/>
              <a:ea typeface="Proxima Nova"/>
              <a:cs typeface="Futura Medium" panose="020B0602020204020303" pitchFamily="34" charset="-79"/>
            </a:endParaRPr>
          </a:p>
        </p:txBody>
      </p:sp>
      <p:pic>
        <p:nvPicPr>
          <p:cNvPr id="2" name="Bildobjekt 1" descr="En bild som visar Grafik, design, konst&#10;&#10;Automatiskt genererad beskrivning">
            <a:extLst>
              <a:ext uri="{FF2B5EF4-FFF2-40B4-BE49-F238E27FC236}">
                <a16:creationId xmlns:a16="http://schemas.microsoft.com/office/drawing/2014/main" id="{CF5CFA40-D16B-B6EA-C8C8-5A8857CA93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28016" y="1005266"/>
            <a:ext cx="4666322" cy="2624806"/>
          </a:xfrm>
          <a:prstGeom prst="rect">
            <a:avLst/>
          </a:prstGeom>
        </p:spPr>
      </p:pic>
    </p:spTree>
    <p:extLst>
      <p:ext uri="{BB962C8B-B14F-4D97-AF65-F5344CB8AC3E}">
        <p14:creationId xmlns:p14="http://schemas.microsoft.com/office/powerpoint/2010/main" val="3251052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extBox 4"/>
          <p:cNvSpPr txBox="1"/>
          <p:nvPr/>
        </p:nvSpPr>
        <p:spPr>
          <a:xfrm>
            <a:off x="6587027" y="5121512"/>
            <a:ext cx="8953500" cy="1524007"/>
          </a:xfrm>
          <a:prstGeom prst="rect">
            <a:avLst/>
          </a:prstGeom>
        </p:spPr>
        <p:txBody>
          <a:bodyPr lIns="0" tIns="0" rIns="0" bIns="0" rtlCol="0" anchor="t">
            <a:spAutoFit/>
          </a:bodyPr>
          <a:lstStyle/>
          <a:p>
            <a:pPr algn="ctr">
              <a:lnSpc>
                <a:spcPts val="12880"/>
              </a:lnSpc>
            </a:pPr>
            <a:r>
              <a:rPr lang="en-US" sz="9200" b="1">
                <a:solidFill>
                  <a:schemeClr val="bg1"/>
                </a:solidFill>
                <a:latin typeface="FUTURA MEDIUM" panose="020B0602020204020303" pitchFamily="34" charset="-79"/>
                <a:ea typeface="Proxima Nova Bold"/>
                <a:cs typeface="FUTURA MEDIUM" panose="020B0602020204020303" pitchFamily="34" charset="-79"/>
                <a:sym typeface="Proxima Nova Bold"/>
              </a:rPr>
              <a:t> ELLER             ?</a:t>
            </a:r>
          </a:p>
        </p:txBody>
      </p:sp>
      <p:sp>
        <p:nvSpPr>
          <p:cNvPr id="5" name="TextBox 5"/>
          <p:cNvSpPr txBox="1"/>
          <p:nvPr/>
        </p:nvSpPr>
        <p:spPr>
          <a:xfrm>
            <a:off x="631988" y="8025060"/>
            <a:ext cx="17662294" cy="820866"/>
          </a:xfrm>
          <a:prstGeom prst="rect">
            <a:avLst/>
          </a:prstGeom>
        </p:spPr>
        <p:txBody>
          <a:bodyPr wrap="square" lIns="0" tIns="0" rIns="0" bIns="0" rtlCol="0" anchor="t">
            <a:spAutoFit/>
          </a:bodyPr>
          <a:lstStyle/>
          <a:p>
            <a:pPr algn="ctr">
              <a:lnSpc>
                <a:spcPts val="7279"/>
              </a:lnSpc>
            </a:pPr>
            <a:r>
              <a:rPr lang="sv-FI" sz="4000">
                <a:solidFill>
                  <a:schemeClr val="bg1"/>
                </a:solidFill>
                <a:latin typeface="Georgia" panose="02040502050405020303" pitchFamily="18" charset="0"/>
                <a:ea typeface="Proxima Nova Bold"/>
                <a:cs typeface="Futura Medium" panose="020B0602020204020303" pitchFamily="34" charset="-79"/>
                <a:sym typeface="Proxima Nova Bold"/>
              </a:rPr>
              <a:t>Ropa ut det rätta svaret då du sett bilden!</a:t>
            </a:r>
            <a:endParaRPr lang="sv-FI" sz="4000">
              <a:solidFill>
                <a:schemeClr val="bg1"/>
              </a:solidFill>
              <a:latin typeface="Georgia" panose="02040502050405020303" pitchFamily="18" charset="0"/>
              <a:ea typeface="Calibri"/>
              <a:cs typeface="Futura Medium" panose="020B0602020204020303" pitchFamily="34" charset="-79"/>
            </a:endParaRPr>
          </a:p>
        </p:txBody>
      </p:sp>
      <p:sp>
        <p:nvSpPr>
          <p:cNvPr id="8" name="TextBox 7">
            <a:extLst>
              <a:ext uri="{FF2B5EF4-FFF2-40B4-BE49-F238E27FC236}">
                <a16:creationId xmlns:a16="http://schemas.microsoft.com/office/drawing/2014/main" id="{DD4495DB-25A8-D7CA-E96B-84D8263EB55E}"/>
              </a:ext>
            </a:extLst>
          </p:cNvPr>
          <p:cNvSpPr txBox="1"/>
          <p:nvPr/>
        </p:nvSpPr>
        <p:spPr>
          <a:xfrm>
            <a:off x="2518612" y="1305426"/>
            <a:ext cx="1387240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FI" sz="6000" b="1">
                <a:solidFill>
                  <a:srgbClr val="92E2D2"/>
                </a:solidFill>
                <a:latin typeface="FUTURA MEDIUM" panose="020B0602020204020303" pitchFamily="34" charset="-79"/>
                <a:cs typeface="FUTURA MEDIUM" panose="020B0602020204020303" pitchFamily="34" charset="-79"/>
              </a:rPr>
              <a:t>Maskininlärning</a:t>
            </a:r>
            <a:r>
              <a:rPr lang="sv-FI" sz="6000" b="1">
                <a:solidFill>
                  <a:schemeClr val="bg1"/>
                </a:solidFill>
                <a:latin typeface="FUTURA MEDIUM" panose="020B0602020204020303" pitchFamily="34" charset="-79"/>
                <a:cs typeface="FUTURA MEDIUM" panose="020B0602020204020303" pitchFamily="34" charset="-79"/>
              </a:rPr>
              <a:t> används ofta för att känna igen eller klassificera. </a:t>
            </a:r>
            <a:endParaRPr lang="sv-FI" sz="6000">
              <a:solidFill>
                <a:schemeClr val="bg1"/>
              </a:solidFill>
              <a:latin typeface="Futura Medium" panose="020B0602020204020303" pitchFamily="34" charset="-79"/>
              <a:ea typeface="Calibri"/>
              <a:cs typeface="Futura Medium" panose="020B0602020204020303" pitchFamily="34" charset="-79"/>
            </a:endParaRPr>
          </a:p>
        </p:txBody>
      </p:sp>
      <p:pic>
        <p:nvPicPr>
          <p:cNvPr id="10" name="Bildobjekt 9" descr="En bild som visar tecknad serie&#10;&#10;Automatiskt genererad beskrivning">
            <a:extLst>
              <a:ext uri="{FF2B5EF4-FFF2-40B4-BE49-F238E27FC236}">
                <a16:creationId xmlns:a16="http://schemas.microsoft.com/office/drawing/2014/main" id="{C4FB1617-C58D-B818-884F-9484F2CDAD0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75436" y1="65778" x2="73826" y2="86000"/>
                      </a14:backgroundRemoval>
                    </a14:imgEffect>
                  </a14:imgLayer>
                </a14:imgProps>
              </a:ext>
              <a:ext uri="{28A0092B-C50C-407E-A947-70E740481C1C}">
                <a14:useLocalDpi xmlns:a14="http://schemas.microsoft.com/office/drawing/2010/main"/>
              </a:ext>
            </a:extLst>
          </a:blip>
          <a:srcRect/>
          <a:stretch/>
        </p:blipFill>
        <p:spPr>
          <a:xfrm>
            <a:off x="10562830" y="3935936"/>
            <a:ext cx="3523787" cy="4259767"/>
          </a:xfrm>
          <a:prstGeom prst="rect">
            <a:avLst/>
          </a:prstGeom>
        </p:spPr>
      </p:pic>
      <p:pic>
        <p:nvPicPr>
          <p:cNvPr id="3" name="Bildobjekt 2" descr="En bild som visar hund, däggdjur, mule, tecknad serie&#10;&#10;Automatiskt genererad beskrivning">
            <a:extLst>
              <a:ext uri="{FF2B5EF4-FFF2-40B4-BE49-F238E27FC236}">
                <a16:creationId xmlns:a16="http://schemas.microsoft.com/office/drawing/2014/main" id="{C9135B5B-A00A-45C7-52CE-3D7B8347BE8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557052" y="2995696"/>
            <a:ext cx="4488963" cy="57756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Bildobjekt 4" descr="En bild som visar husdjur, hund, däggdjur, valp&#10;&#10;Automatiskt genererad beskrivning">
            <a:extLst>
              <a:ext uri="{FF2B5EF4-FFF2-40B4-BE49-F238E27FC236}">
                <a16:creationId xmlns:a16="http://schemas.microsoft.com/office/drawing/2014/main" id="{0CB1769A-B254-ABDC-121E-078D2965AE3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770095" y="1876829"/>
            <a:ext cx="6107518" cy="5935301"/>
          </a:xfrm>
          <a:prstGeom prst="rect">
            <a:avLst/>
          </a:prstGeom>
          <a:effectLst>
            <a:glow>
              <a:schemeClr val="accent1">
                <a:alpha val="40000"/>
              </a:schemeClr>
            </a:glow>
            <a:reflection blurRad="748589" stA="18000" endPos="26541" dir="5400000" sy="-100000" algn="bl" rotWithShape="0"/>
          </a:effectLst>
        </p:spPr>
      </p:pic>
      <p:sp>
        <p:nvSpPr>
          <p:cNvPr id="10" name="TextBox 4">
            <a:extLst>
              <a:ext uri="{FF2B5EF4-FFF2-40B4-BE49-F238E27FC236}">
                <a16:creationId xmlns:a16="http://schemas.microsoft.com/office/drawing/2014/main" id="{A09B7E3F-388F-DA51-73EE-8760BCF430EE}"/>
              </a:ext>
            </a:extLst>
          </p:cNvPr>
          <p:cNvSpPr txBox="1"/>
          <p:nvPr/>
        </p:nvSpPr>
        <p:spPr>
          <a:xfrm>
            <a:off x="1569830" y="4418229"/>
            <a:ext cx="8953500" cy="1406988"/>
          </a:xfrm>
          <a:prstGeom prst="rect">
            <a:avLst/>
          </a:prstGeom>
        </p:spPr>
        <p:txBody>
          <a:bodyPr lIns="0" tIns="0" rIns="0" bIns="0" rtlCol="0" anchor="t">
            <a:spAutoFit/>
          </a:bodyPr>
          <a:lstStyle/>
          <a:p>
            <a:pPr algn="ctr">
              <a:lnSpc>
                <a:spcPts val="12880"/>
              </a:lnSpc>
            </a:pPr>
            <a:r>
              <a:rPr lang="en-US" sz="5400" b="1">
                <a:solidFill>
                  <a:schemeClr val="bg1"/>
                </a:solidFill>
                <a:latin typeface="FUTURA MEDIUM" panose="020B0602020204020303" pitchFamily="34" charset="-79"/>
                <a:ea typeface="Proxima Nova Bold"/>
                <a:cs typeface="FUTURA MEDIUM" panose="020B0602020204020303" pitchFamily="34" charset="-79"/>
                <a:sym typeface="Proxima Nova Bold"/>
              </a:rPr>
              <a:t> ELLER            ?</a:t>
            </a:r>
          </a:p>
        </p:txBody>
      </p:sp>
      <p:pic>
        <p:nvPicPr>
          <p:cNvPr id="11" name="Bildobjekt 10" descr="En bild som visar tecknad serie&#10;&#10;Automatiskt genererad beskrivning">
            <a:extLst>
              <a:ext uri="{FF2B5EF4-FFF2-40B4-BE49-F238E27FC236}">
                <a16:creationId xmlns:a16="http://schemas.microsoft.com/office/drawing/2014/main" id="{04E711DF-3A94-EC79-5681-A7DC2CEC8E3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75436" y1="65778" x2="73826" y2="86000"/>
                      </a14:backgroundRemoval>
                    </a14:imgEffect>
                  </a14:imgLayer>
                </a14:imgProps>
              </a:ext>
              <a:ext uri="{28A0092B-C50C-407E-A947-70E740481C1C}">
                <a14:useLocalDpi xmlns:a14="http://schemas.microsoft.com/office/drawing/2010/main"/>
              </a:ext>
            </a:extLst>
          </a:blip>
          <a:srcRect/>
          <a:stretch/>
        </p:blipFill>
        <p:spPr>
          <a:xfrm>
            <a:off x="5778758" y="4076836"/>
            <a:ext cx="2068309" cy="2500297"/>
          </a:xfrm>
          <a:prstGeom prst="rect">
            <a:avLst/>
          </a:prstGeom>
        </p:spPr>
      </p:pic>
      <p:pic>
        <p:nvPicPr>
          <p:cNvPr id="12" name="Bildobjekt 11" descr="En bild som visar hund, däggdjur, mule, tecknad serie&#10;&#10;Automatiskt genererad beskrivning">
            <a:extLst>
              <a:ext uri="{FF2B5EF4-FFF2-40B4-BE49-F238E27FC236}">
                <a16:creationId xmlns:a16="http://schemas.microsoft.com/office/drawing/2014/main" id="{273A36F7-86F5-4C8F-8B98-2031CB4412B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379852" y="3708088"/>
            <a:ext cx="2475878" cy="3185542"/>
          </a:xfrm>
          <a:prstGeom prst="rect">
            <a:avLst/>
          </a:prstGeom>
        </p:spPr>
      </p:pic>
      <p:pic>
        <p:nvPicPr>
          <p:cNvPr id="13" name="Bildobjekt 12" descr="En bild som visar cirkel, gem, svart och vit, stationär&#10;&#10;Automatiskt genererad beskrivning">
            <a:extLst>
              <a:ext uri="{FF2B5EF4-FFF2-40B4-BE49-F238E27FC236}">
                <a16:creationId xmlns:a16="http://schemas.microsoft.com/office/drawing/2014/main" id="{648183EF-9244-BFB8-9084-100EA54163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76356">
            <a:off x="10546370" y="5761583"/>
            <a:ext cx="10563138" cy="5941765"/>
          </a:xfrm>
          <a:prstGeom prst="rect">
            <a:avLst/>
          </a:prstGeom>
        </p:spPr>
      </p:pic>
      <p:pic>
        <p:nvPicPr>
          <p:cNvPr id="14" name="Bildobjekt 13">
            <a:extLst>
              <a:ext uri="{FF2B5EF4-FFF2-40B4-BE49-F238E27FC236}">
                <a16:creationId xmlns:a16="http://schemas.microsoft.com/office/drawing/2014/main" id="{8D9CF94A-ABF7-883F-4141-D17DF515E6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487259">
            <a:off x="611775" y="-1003315"/>
            <a:ext cx="8687057" cy="488646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D7947704-F3E0-75C1-6EBF-51821529D05F}"/>
            </a:ext>
          </a:extLst>
        </p:cNvPr>
        <p:cNvGrpSpPr/>
        <p:nvPr/>
      </p:nvGrpSpPr>
      <p:grpSpPr>
        <a:xfrm>
          <a:off x="0" y="0"/>
          <a:ext cx="0" cy="0"/>
          <a:chOff x="0" y="0"/>
          <a:chExt cx="0" cy="0"/>
        </a:xfrm>
      </p:grpSpPr>
      <p:pic>
        <p:nvPicPr>
          <p:cNvPr id="5" name="Bildobjekt 4" descr="En bild som visar husdjur, hund, däggdjur, valp&#10;&#10;Automatiskt genererad beskrivning">
            <a:extLst>
              <a:ext uri="{FF2B5EF4-FFF2-40B4-BE49-F238E27FC236}">
                <a16:creationId xmlns:a16="http://schemas.microsoft.com/office/drawing/2014/main" id="{9742B6C1-ED24-84AA-0AF8-A842F39FDB7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980023" y="2194560"/>
            <a:ext cx="5773783" cy="5617570"/>
          </a:xfrm>
          <a:prstGeom prst="rect">
            <a:avLst/>
          </a:prstGeom>
          <a:effectLst>
            <a:glow>
              <a:schemeClr val="accent1">
                <a:alpha val="40000"/>
              </a:schemeClr>
            </a:glow>
            <a:reflection blurRad="748589" stA="18000" endPos="26541" dir="5400000" sy="-100000" algn="bl" rotWithShape="0"/>
          </a:effectLst>
        </p:spPr>
      </p:pic>
      <p:pic>
        <p:nvPicPr>
          <p:cNvPr id="2" name="Bildobjekt 1" descr="En bild som visar cirkel, gem, svart och vit, stationär&#10;&#10;Automatiskt genererad beskrivning">
            <a:extLst>
              <a:ext uri="{FF2B5EF4-FFF2-40B4-BE49-F238E27FC236}">
                <a16:creationId xmlns:a16="http://schemas.microsoft.com/office/drawing/2014/main" id="{E32141F9-3BF6-6D7F-E996-561AC686FF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76356">
            <a:off x="10546370" y="5761583"/>
            <a:ext cx="10563138" cy="5941765"/>
          </a:xfrm>
          <a:prstGeom prst="rect">
            <a:avLst/>
          </a:prstGeom>
        </p:spPr>
      </p:pic>
      <p:pic>
        <p:nvPicPr>
          <p:cNvPr id="3" name="Bildobjekt 2">
            <a:extLst>
              <a:ext uri="{FF2B5EF4-FFF2-40B4-BE49-F238E27FC236}">
                <a16:creationId xmlns:a16="http://schemas.microsoft.com/office/drawing/2014/main" id="{D7617A9F-2F98-AB23-E84C-5C6C949A54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87259">
            <a:off x="611775" y="-1003315"/>
            <a:ext cx="8687057" cy="4886469"/>
          </a:xfrm>
          <a:prstGeom prst="rect">
            <a:avLst/>
          </a:prstGeom>
        </p:spPr>
      </p:pic>
      <p:sp>
        <p:nvSpPr>
          <p:cNvPr id="4" name="TextBox 4">
            <a:extLst>
              <a:ext uri="{FF2B5EF4-FFF2-40B4-BE49-F238E27FC236}">
                <a16:creationId xmlns:a16="http://schemas.microsoft.com/office/drawing/2014/main" id="{34E5BBF1-DE56-ADBE-E067-CD71C9982237}"/>
              </a:ext>
            </a:extLst>
          </p:cNvPr>
          <p:cNvSpPr txBox="1"/>
          <p:nvPr/>
        </p:nvSpPr>
        <p:spPr>
          <a:xfrm>
            <a:off x="1569830" y="4418229"/>
            <a:ext cx="8953500" cy="1406988"/>
          </a:xfrm>
          <a:prstGeom prst="rect">
            <a:avLst/>
          </a:prstGeom>
        </p:spPr>
        <p:txBody>
          <a:bodyPr lIns="0" tIns="0" rIns="0" bIns="0" rtlCol="0" anchor="t">
            <a:spAutoFit/>
          </a:bodyPr>
          <a:lstStyle/>
          <a:p>
            <a:pPr algn="ctr">
              <a:lnSpc>
                <a:spcPts val="12880"/>
              </a:lnSpc>
            </a:pPr>
            <a:r>
              <a:rPr lang="en-US" sz="5400" b="1">
                <a:solidFill>
                  <a:schemeClr val="bg1"/>
                </a:solidFill>
                <a:latin typeface="FUTURA MEDIUM" panose="020B0602020204020303" pitchFamily="34" charset="-79"/>
                <a:ea typeface="Proxima Nova Bold"/>
                <a:cs typeface="FUTURA MEDIUM" panose="020B0602020204020303" pitchFamily="34" charset="-79"/>
                <a:sym typeface="Proxima Nova Bold"/>
              </a:rPr>
              <a:t> ELLER            ?</a:t>
            </a:r>
          </a:p>
        </p:txBody>
      </p:sp>
      <p:pic>
        <p:nvPicPr>
          <p:cNvPr id="6" name="Bildobjekt 5" descr="En bild som visar tecknad serie&#10;&#10;Automatiskt genererad beskrivning">
            <a:extLst>
              <a:ext uri="{FF2B5EF4-FFF2-40B4-BE49-F238E27FC236}">
                <a16:creationId xmlns:a16="http://schemas.microsoft.com/office/drawing/2014/main" id="{01421AA4-B9AF-400A-6591-F9B885A1799E}"/>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0" b="100000" l="0" r="100000">
                        <a14:foregroundMark x1="75436" y1="65778" x2="73826" y2="86000"/>
                      </a14:backgroundRemoval>
                    </a14:imgEffect>
                  </a14:imgLayer>
                </a14:imgProps>
              </a:ext>
              <a:ext uri="{28A0092B-C50C-407E-A947-70E740481C1C}">
                <a14:useLocalDpi xmlns:a14="http://schemas.microsoft.com/office/drawing/2010/main"/>
              </a:ext>
            </a:extLst>
          </a:blip>
          <a:srcRect/>
          <a:stretch/>
        </p:blipFill>
        <p:spPr>
          <a:xfrm>
            <a:off x="5778758" y="4076836"/>
            <a:ext cx="2068309" cy="2500297"/>
          </a:xfrm>
          <a:prstGeom prst="rect">
            <a:avLst/>
          </a:prstGeom>
        </p:spPr>
      </p:pic>
      <p:pic>
        <p:nvPicPr>
          <p:cNvPr id="7" name="Bildobjekt 6" descr="En bild som visar hund, däggdjur, mule, tecknad serie&#10;&#10;Automatiskt genererad beskrivning">
            <a:extLst>
              <a:ext uri="{FF2B5EF4-FFF2-40B4-BE49-F238E27FC236}">
                <a16:creationId xmlns:a16="http://schemas.microsoft.com/office/drawing/2014/main" id="{C811AB36-6382-CC2A-3C78-C3A5A41B86E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379852" y="3708088"/>
            <a:ext cx="2475878" cy="3185542"/>
          </a:xfrm>
          <a:prstGeom prst="rect">
            <a:avLst/>
          </a:prstGeom>
        </p:spPr>
      </p:pic>
    </p:spTree>
    <p:extLst>
      <p:ext uri="{BB962C8B-B14F-4D97-AF65-F5344CB8AC3E}">
        <p14:creationId xmlns:p14="http://schemas.microsoft.com/office/powerpoint/2010/main" val="372314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F310D7-1935-B7D2-04C6-B58B3905D72D}"/>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90E17CD1-737A-7C6A-6C95-AD013CFBEA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17" name="Rektangel 16">
            <a:extLst>
              <a:ext uri="{FF2B5EF4-FFF2-40B4-BE49-F238E27FC236}">
                <a16:creationId xmlns:a16="http://schemas.microsoft.com/office/drawing/2014/main" id="{3A8ABA8B-A571-E6D2-C01B-6F904996DE76}"/>
              </a:ext>
            </a:extLst>
          </p:cNvPr>
          <p:cNvSpPr/>
          <p:nvPr/>
        </p:nvSpPr>
        <p:spPr>
          <a:xfrm>
            <a:off x="0" y="1907"/>
            <a:ext cx="18423177" cy="10285093"/>
          </a:xfrm>
          <a:prstGeom prst="rect">
            <a:avLst/>
          </a:prstGeom>
          <a:solidFill>
            <a:schemeClr val="tx1">
              <a:alpha val="320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5" name="TextBox 8">
            <a:extLst>
              <a:ext uri="{FF2B5EF4-FFF2-40B4-BE49-F238E27FC236}">
                <a16:creationId xmlns:a16="http://schemas.microsoft.com/office/drawing/2014/main" id="{EA036C52-85C2-7B07-B95F-8A8A0D4B749A}"/>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3" name="TextBox 5">
            <a:extLst>
              <a:ext uri="{FF2B5EF4-FFF2-40B4-BE49-F238E27FC236}">
                <a16:creationId xmlns:a16="http://schemas.microsoft.com/office/drawing/2014/main" id="{198CD989-BABC-0C8D-E736-E850D79B1FF0}"/>
              </a:ext>
            </a:extLst>
          </p:cNvPr>
          <p:cNvSpPr txBox="1"/>
          <p:nvPr/>
        </p:nvSpPr>
        <p:spPr>
          <a:xfrm>
            <a:off x="1977462" y="3972377"/>
            <a:ext cx="14429676" cy="1767150"/>
          </a:xfrm>
          <a:prstGeom prst="rect">
            <a:avLst/>
          </a:prstGeom>
        </p:spPr>
        <p:txBody>
          <a:bodyPr wrap="square" lIns="0" tIns="0" rIns="0" bIns="0" rtlCol="0" anchor="t">
            <a:spAutoFit/>
          </a:bodyPr>
          <a:lstStyle/>
          <a:p>
            <a:pPr algn="ctr">
              <a:lnSpc>
                <a:spcPts val="15266"/>
              </a:lnSpc>
            </a:pPr>
            <a:r>
              <a:rPr lang="sv-FI" sz="9600" b="1">
                <a:solidFill>
                  <a:schemeClr val="bg1"/>
                </a:solidFill>
                <a:latin typeface="FUTURA MEDIUM" panose="020B0602020204020303" pitchFamily="34" charset="-79"/>
                <a:cs typeface="FUTURA MEDIUM" panose="020B0602020204020303" pitchFamily="34" charset="-79"/>
                <a:sym typeface="Proxima Nova Bold"/>
              </a:rPr>
              <a:t>Artificiell intelligens </a:t>
            </a:r>
          </a:p>
        </p:txBody>
      </p:sp>
      <p:pic>
        <p:nvPicPr>
          <p:cNvPr id="4" name="Bildobjekt 3" descr="En bild som visar svart, skärmbild, design&#10;&#10;Automatiskt genererad beskrivning">
            <a:extLst>
              <a:ext uri="{FF2B5EF4-FFF2-40B4-BE49-F238E27FC236}">
                <a16:creationId xmlns:a16="http://schemas.microsoft.com/office/drawing/2014/main" id="{DCB4A164-22B4-F3E1-81C2-BDE9A34DFA4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8060124" y="5935522"/>
            <a:ext cx="2264352" cy="1704013"/>
          </a:xfrm>
          <a:prstGeom prst="rect">
            <a:avLst/>
          </a:prstGeom>
        </p:spPr>
      </p:pic>
      <p:pic>
        <p:nvPicPr>
          <p:cNvPr id="6" name="Bildobjekt 5" descr="En bild som visar tecknad serie, leksak&#10;&#10;Automatiskt genererad beskrivning">
            <a:extLst>
              <a:ext uri="{FF2B5EF4-FFF2-40B4-BE49-F238E27FC236}">
                <a16:creationId xmlns:a16="http://schemas.microsoft.com/office/drawing/2014/main" id="{32993D26-E580-59D3-7871-DF95A61A213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541640" y="4550178"/>
            <a:ext cx="6382632" cy="5734915"/>
          </a:xfrm>
          <a:prstGeom prst="rect">
            <a:avLst/>
          </a:prstGeom>
        </p:spPr>
      </p:pic>
    </p:spTree>
    <p:extLst>
      <p:ext uri="{BB962C8B-B14F-4D97-AF65-F5344CB8AC3E}">
        <p14:creationId xmlns:p14="http://schemas.microsoft.com/office/powerpoint/2010/main" val="402828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ADFD0131-00AC-2AC7-EF45-C3DA7D713518}"/>
            </a:ext>
          </a:extLst>
        </p:cNvPr>
        <p:cNvGrpSpPr/>
        <p:nvPr/>
      </p:nvGrpSpPr>
      <p:grpSpPr>
        <a:xfrm>
          <a:off x="0" y="0"/>
          <a:ext cx="0" cy="0"/>
          <a:chOff x="0" y="0"/>
          <a:chExt cx="0" cy="0"/>
        </a:xfrm>
      </p:grpSpPr>
      <p:pic>
        <p:nvPicPr>
          <p:cNvPr id="5" name="Bildobjekt 4" descr="En bild som visar husdjur, hund, däggdjur, valp&#10;&#10;Automatiskt genererad beskrivning">
            <a:extLst>
              <a:ext uri="{FF2B5EF4-FFF2-40B4-BE49-F238E27FC236}">
                <a16:creationId xmlns:a16="http://schemas.microsoft.com/office/drawing/2014/main" id="{0A73E850-161F-CBFA-2157-CA488C955EE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980023" y="2194560"/>
            <a:ext cx="5773783" cy="5617570"/>
          </a:xfrm>
          <a:prstGeom prst="rect">
            <a:avLst/>
          </a:prstGeom>
          <a:effectLst>
            <a:glow>
              <a:schemeClr val="accent1">
                <a:alpha val="40000"/>
              </a:schemeClr>
            </a:glow>
            <a:reflection blurRad="748589" stA="18000" endPos="26541" dir="5400000" sy="-100000" algn="bl" rotWithShape="0"/>
          </a:effectLst>
        </p:spPr>
      </p:pic>
      <p:pic>
        <p:nvPicPr>
          <p:cNvPr id="2" name="Bildobjekt 1" descr="En bild som visar cirkel, gem, svart och vit, stationär&#10;&#10;Automatiskt genererad beskrivning">
            <a:extLst>
              <a:ext uri="{FF2B5EF4-FFF2-40B4-BE49-F238E27FC236}">
                <a16:creationId xmlns:a16="http://schemas.microsoft.com/office/drawing/2014/main" id="{822955F7-2C98-771B-EB96-9EA682F0CD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76356">
            <a:off x="10546370" y="5761583"/>
            <a:ext cx="10563138" cy="5941765"/>
          </a:xfrm>
          <a:prstGeom prst="rect">
            <a:avLst/>
          </a:prstGeom>
        </p:spPr>
      </p:pic>
      <p:pic>
        <p:nvPicPr>
          <p:cNvPr id="3" name="Bildobjekt 2">
            <a:extLst>
              <a:ext uri="{FF2B5EF4-FFF2-40B4-BE49-F238E27FC236}">
                <a16:creationId xmlns:a16="http://schemas.microsoft.com/office/drawing/2014/main" id="{E36469CD-1D02-577E-2F2B-FCFB0019B5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87259">
            <a:off x="611775" y="-1003315"/>
            <a:ext cx="8687057" cy="4886469"/>
          </a:xfrm>
          <a:prstGeom prst="rect">
            <a:avLst/>
          </a:prstGeom>
        </p:spPr>
      </p:pic>
      <p:sp>
        <p:nvSpPr>
          <p:cNvPr id="4" name="TextBox 4">
            <a:extLst>
              <a:ext uri="{FF2B5EF4-FFF2-40B4-BE49-F238E27FC236}">
                <a16:creationId xmlns:a16="http://schemas.microsoft.com/office/drawing/2014/main" id="{EA5EF403-547D-90BB-705B-76D4CDBA314C}"/>
              </a:ext>
            </a:extLst>
          </p:cNvPr>
          <p:cNvSpPr txBox="1"/>
          <p:nvPr/>
        </p:nvSpPr>
        <p:spPr>
          <a:xfrm>
            <a:off x="1569830" y="4418229"/>
            <a:ext cx="8953500" cy="1406988"/>
          </a:xfrm>
          <a:prstGeom prst="rect">
            <a:avLst/>
          </a:prstGeom>
        </p:spPr>
        <p:txBody>
          <a:bodyPr lIns="0" tIns="0" rIns="0" bIns="0" rtlCol="0" anchor="t">
            <a:spAutoFit/>
          </a:bodyPr>
          <a:lstStyle/>
          <a:p>
            <a:pPr algn="ctr">
              <a:lnSpc>
                <a:spcPts val="12880"/>
              </a:lnSpc>
            </a:pPr>
            <a:r>
              <a:rPr lang="en-US" sz="5400" b="1">
                <a:solidFill>
                  <a:schemeClr val="bg1"/>
                </a:solidFill>
                <a:latin typeface="FUTURA MEDIUM" panose="020B0602020204020303" pitchFamily="34" charset="-79"/>
                <a:ea typeface="Proxima Nova Bold"/>
                <a:cs typeface="FUTURA MEDIUM" panose="020B0602020204020303" pitchFamily="34" charset="-79"/>
                <a:sym typeface="Proxima Nova Bold"/>
              </a:rPr>
              <a:t> ELLER            ?</a:t>
            </a:r>
          </a:p>
        </p:txBody>
      </p:sp>
      <p:pic>
        <p:nvPicPr>
          <p:cNvPr id="6" name="Bildobjekt 5" descr="En bild som visar tecknad serie&#10;&#10;Automatiskt genererad beskrivning">
            <a:extLst>
              <a:ext uri="{FF2B5EF4-FFF2-40B4-BE49-F238E27FC236}">
                <a16:creationId xmlns:a16="http://schemas.microsoft.com/office/drawing/2014/main" id="{24D9ED5C-FA72-3F40-DF6B-3E5685647979}"/>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0" b="100000" l="0" r="100000">
                        <a14:foregroundMark x1="75436" y1="65778" x2="73826" y2="86000"/>
                      </a14:backgroundRemoval>
                    </a14:imgEffect>
                  </a14:imgLayer>
                </a14:imgProps>
              </a:ext>
              <a:ext uri="{28A0092B-C50C-407E-A947-70E740481C1C}">
                <a14:useLocalDpi xmlns:a14="http://schemas.microsoft.com/office/drawing/2010/main"/>
              </a:ext>
            </a:extLst>
          </a:blip>
          <a:srcRect/>
          <a:stretch/>
        </p:blipFill>
        <p:spPr>
          <a:xfrm>
            <a:off x="5778758" y="4076836"/>
            <a:ext cx="2068309" cy="2500297"/>
          </a:xfrm>
          <a:prstGeom prst="rect">
            <a:avLst/>
          </a:prstGeom>
        </p:spPr>
      </p:pic>
      <p:pic>
        <p:nvPicPr>
          <p:cNvPr id="7" name="Bildobjekt 6" descr="En bild som visar hund, däggdjur, mule, tecknad serie&#10;&#10;Automatiskt genererad beskrivning">
            <a:extLst>
              <a:ext uri="{FF2B5EF4-FFF2-40B4-BE49-F238E27FC236}">
                <a16:creationId xmlns:a16="http://schemas.microsoft.com/office/drawing/2014/main" id="{40B4BAF7-690C-BD2D-B047-73147E6CDFC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379852" y="3708088"/>
            <a:ext cx="2475878" cy="3185542"/>
          </a:xfrm>
          <a:prstGeom prst="rect">
            <a:avLst/>
          </a:prstGeom>
        </p:spPr>
      </p:pic>
    </p:spTree>
    <p:extLst>
      <p:ext uri="{BB962C8B-B14F-4D97-AF65-F5344CB8AC3E}">
        <p14:creationId xmlns:p14="http://schemas.microsoft.com/office/powerpoint/2010/main" val="902339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Bildobjekt 4" descr="En bild som visar husdjur, hund, däggdjur, valp&#10;&#10;Automatiskt genererad beskrivning">
            <a:extLst>
              <a:ext uri="{FF2B5EF4-FFF2-40B4-BE49-F238E27FC236}">
                <a16:creationId xmlns:a16="http://schemas.microsoft.com/office/drawing/2014/main" id="{BACB4685-8EF0-EE87-1398-DAABBDF6AA9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257108" y="3758837"/>
            <a:ext cx="5773783" cy="2769325"/>
          </a:xfrm>
          <a:prstGeom prst="rect">
            <a:avLst/>
          </a:prstGeom>
          <a:effectLst>
            <a:glow>
              <a:schemeClr val="accent1">
                <a:alpha val="40000"/>
              </a:schemeClr>
            </a:glow>
            <a:reflection blurRad="748589" stA="18000" endPos="26541" dir="5400000" sy="-100000" algn="bl" rotWithShape="0"/>
          </a:effectLst>
        </p:spPr>
      </p:pic>
      <p:pic>
        <p:nvPicPr>
          <p:cNvPr id="6" name="Bildobjekt 5" descr="En bild som visar cirkel, gem, svart och vit, stationär&#10;&#10;Automatiskt genererad beskrivning">
            <a:extLst>
              <a:ext uri="{FF2B5EF4-FFF2-40B4-BE49-F238E27FC236}">
                <a16:creationId xmlns:a16="http://schemas.microsoft.com/office/drawing/2014/main" id="{67A1E124-CE6F-9BED-30AC-6EEBC3871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76356">
            <a:off x="8516523" y="4449552"/>
            <a:ext cx="12526034" cy="7045894"/>
          </a:xfrm>
          <a:prstGeom prst="rect">
            <a:avLst/>
          </a:prstGeom>
        </p:spPr>
      </p:pic>
      <p:pic>
        <p:nvPicPr>
          <p:cNvPr id="7" name="Bildobjekt 6">
            <a:extLst>
              <a:ext uri="{FF2B5EF4-FFF2-40B4-BE49-F238E27FC236}">
                <a16:creationId xmlns:a16="http://schemas.microsoft.com/office/drawing/2014/main" id="{890EB1DD-E959-AC6B-F17B-40EF74F3A6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487259">
            <a:off x="-1846738" y="-1123529"/>
            <a:ext cx="10253990" cy="576786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E56816D-83AB-8837-2733-2DD373D67B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10" name="Rektangel 9">
            <a:extLst>
              <a:ext uri="{FF2B5EF4-FFF2-40B4-BE49-F238E27FC236}">
                <a16:creationId xmlns:a16="http://schemas.microsoft.com/office/drawing/2014/main" id="{C06DADAF-BBC3-4E5E-9D78-76D9758BE687}"/>
              </a:ext>
            </a:extLst>
          </p:cNvPr>
          <p:cNvSpPr/>
          <p:nvPr/>
        </p:nvSpPr>
        <p:spPr>
          <a:xfrm>
            <a:off x="0" y="1907"/>
            <a:ext cx="18423177" cy="10285093"/>
          </a:xfrm>
          <a:prstGeom prst="rect">
            <a:avLst/>
          </a:prstGeom>
          <a:solidFill>
            <a:schemeClr val="tx1">
              <a:alpha val="290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pic>
        <p:nvPicPr>
          <p:cNvPr id="8" name="Bildobjekt 7" descr="En bild som visar husdjur, hund, däggdjur, valp&#10;&#10;Automatiskt genererad beskrivning">
            <a:extLst>
              <a:ext uri="{FF2B5EF4-FFF2-40B4-BE49-F238E27FC236}">
                <a16:creationId xmlns:a16="http://schemas.microsoft.com/office/drawing/2014/main" id="{57A83118-7C83-1F09-C334-356F9CA033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6176" y="1316567"/>
            <a:ext cx="13794811" cy="4997923"/>
          </a:xfrm>
          <a:prstGeom prst="rect">
            <a:avLst/>
          </a:prstGeom>
          <a:ln w="57150">
            <a:solidFill>
              <a:srgbClr val="252324"/>
            </a:solidFill>
          </a:ln>
        </p:spPr>
      </p:pic>
      <p:grpSp>
        <p:nvGrpSpPr>
          <p:cNvPr id="13" name="Grupp 12">
            <a:extLst>
              <a:ext uri="{FF2B5EF4-FFF2-40B4-BE49-F238E27FC236}">
                <a16:creationId xmlns:a16="http://schemas.microsoft.com/office/drawing/2014/main" id="{7FC66E37-C5F1-5AD7-198B-3DB9588FFFAE}"/>
              </a:ext>
            </a:extLst>
          </p:cNvPr>
          <p:cNvGrpSpPr/>
          <p:nvPr/>
        </p:nvGrpSpPr>
        <p:grpSpPr>
          <a:xfrm>
            <a:off x="-133125" y="3638646"/>
            <a:ext cx="5108028" cy="6123931"/>
            <a:chOff x="233961" y="2862414"/>
            <a:chExt cx="4229964" cy="5038939"/>
          </a:xfrm>
        </p:grpSpPr>
        <p:pic>
          <p:nvPicPr>
            <p:cNvPr id="14" name="Bildobjekt 13" descr="En bild som visar tecknad serie, leksak&#10;&#10;Automatiskt genererad beskrivning">
              <a:extLst>
                <a:ext uri="{FF2B5EF4-FFF2-40B4-BE49-F238E27FC236}">
                  <a16:creationId xmlns:a16="http://schemas.microsoft.com/office/drawing/2014/main" id="{CD806B07-D8A1-CFB7-CBB3-7A13BE002F82}"/>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67000"/>
                      </a14:imgEffect>
                    </a14:imgLayer>
                  </a14:imgProps>
                </a:ext>
                <a:ext uri="{28A0092B-C50C-407E-A947-70E740481C1C}">
                  <a14:useLocalDpi xmlns:a14="http://schemas.microsoft.com/office/drawing/2010/main"/>
                </a:ext>
              </a:extLst>
            </a:blip>
            <a:srcRect/>
            <a:stretch/>
          </p:blipFill>
          <p:spPr>
            <a:xfrm flipH="1">
              <a:off x="233961" y="2862414"/>
              <a:ext cx="4229964" cy="5038939"/>
            </a:xfrm>
            <a:prstGeom prst="rect">
              <a:avLst/>
            </a:prstGeom>
          </p:spPr>
        </p:pic>
        <p:grpSp>
          <p:nvGrpSpPr>
            <p:cNvPr id="15" name="Grupp 14">
              <a:extLst>
                <a:ext uri="{FF2B5EF4-FFF2-40B4-BE49-F238E27FC236}">
                  <a16:creationId xmlns:a16="http://schemas.microsoft.com/office/drawing/2014/main" id="{152907D0-4F38-DF41-1F9B-2DFAF896F0BC}"/>
                </a:ext>
              </a:extLst>
            </p:cNvPr>
            <p:cNvGrpSpPr/>
            <p:nvPr/>
          </p:nvGrpSpPr>
          <p:grpSpPr>
            <a:xfrm flipH="1">
              <a:off x="846665" y="3505200"/>
              <a:ext cx="3047999" cy="2388215"/>
              <a:chOff x="14971263" y="2652189"/>
              <a:chExt cx="2814158" cy="2292960"/>
            </a:xfrm>
          </p:grpSpPr>
          <p:sp>
            <p:nvSpPr>
              <p:cNvPr id="16" name="Freeform 5">
                <a:extLst>
                  <a:ext uri="{FF2B5EF4-FFF2-40B4-BE49-F238E27FC236}">
                    <a16:creationId xmlns:a16="http://schemas.microsoft.com/office/drawing/2014/main" id="{0040933D-A4C1-EB06-B295-ED1C4BDD6911}"/>
                  </a:ext>
                </a:extLst>
              </p:cNvPr>
              <p:cNvSpPr/>
              <p:nvPr/>
            </p:nvSpPr>
            <p:spPr>
              <a:xfrm>
                <a:off x="14971263" y="2652189"/>
                <a:ext cx="2814158" cy="2292960"/>
              </a:xfrm>
              <a:custGeom>
                <a:avLst/>
                <a:gdLst/>
                <a:ahLst/>
                <a:cxnLst/>
                <a:rect l="l" t="t" r="r" b="b"/>
                <a:pathLst>
                  <a:path w="2814158" h="2292960">
                    <a:moveTo>
                      <a:pt x="0" y="0"/>
                    </a:moveTo>
                    <a:lnTo>
                      <a:pt x="2814158" y="0"/>
                    </a:lnTo>
                    <a:lnTo>
                      <a:pt x="2814158" y="2292959"/>
                    </a:lnTo>
                    <a:lnTo>
                      <a:pt x="0" y="2292959"/>
                    </a:lnTo>
                    <a:lnTo>
                      <a:pt x="0" y="0"/>
                    </a:lnTo>
                    <a:close/>
                  </a:path>
                </a:pathLst>
              </a:custGeom>
              <a:blipFill>
                <a:blip r:embed="rId7" cstate="hqprint">
                  <a:extLst>
                    <a:ext uri="{28A0092B-C50C-407E-A947-70E740481C1C}">
                      <a14:useLocalDpi xmlns:a14="http://schemas.microsoft.com/office/drawing/2010/main"/>
                    </a:ext>
                  </a:extLst>
                </a:blip>
                <a:stretch>
                  <a:fillRect/>
                </a:stretch>
              </a:blipFill>
            </p:spPr>
            <p:txBody>
              <a:bodyPr/>
              <a:lstStyle/>
              <a:p>
                <a:endParaRPr lang="sv-FI"/>
              </a:p>
            </p:txBody>
          </p:sp>
          <p:sp>
            <p:nvSpPr>
              <p:cNvPr id="17" name="Freeform 8">
                <a:extLst>
                  <a:ext uri="{FF2B5EF4-FFF2-40B4-BE49-F238E27FC236}">
                    <a16:creationId xmlns:a16="http://schemas.microsoft.com/office/drawing/2014/main" id="{DDC9A6E7-CD34-376E-6A92-96EB2D50747D}"/>
                  </a:ext>
                </a:extLst>
              </p:cNvPr>
              <p:cNvSpPr/>
              <p:nvPr/>
            </p:nvSpPr>
            <p:spPr>
              <a:xfrm>
                <a:off x="15520484" y="3957331"/>
                <a:ext cx="1623351" cy="58643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sv-FI"/>
              </a:p>
            </p:txBody>
          </p:sp>
          <p:grpSp>
            <p:nvGrpSpPr>
              <p:cNvPr id="18" name="Group 10">
                <a:extLst>
                  <a:ext uri="{FF2B5EF4-FFF2-40B4-BE49-F238E27FC236}">
                    <a16:creationId xmlns:a16="http://schemas.microsoft.com/office/drawing/2014/main" id="{953678FD-59A4-C5A6-BB17-2389A6889FF4}"/>
                  </a:ext>
                </a:extLst>
              </p:cNvPr>
              <p:cNvGrpSpPr/>
              <p:nvPr/>
            </p:nvGrpSpPr>
            <p:grpSpPr>
              <a:xfrm>
                <a:off x="15559807" y="4009191"/>
                <a:ext cx="501764" cy="501764"/>
                <a:chOff x="0" y="0"/>
                <a:chExt cx="812800" cy="812800"/>
              </a:xfrm>
            </p:grpSpPr>
            <p:sp>
              <p:nvSpPr>
                <p:cNvPr id="22" name="Freeform 11">
                  <a:extLst>
                    <a:ext uri="{FF2B5EF4-FFF2-40B4-BE49-F238E27FC236}">
                      <a16:creationId xmlns:a16="http://schemas.microsoft.com/office/drawing/2014/main" id="{E0CEB10D-852C-330F-C580-426FD85C5A1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23" name="TextBox 12">
                  <a:extLst>
                    <a:ext uri="{FF2B5EF4-FFF2-40B4-BE49-F238E27FC236}">
                      <a16:creationId xmlns:a16="http://schemas.microsoft.com/office/drawing/2014/main" id="{62B9F0FC-DD17-7F38-6967-B06B58A9C1B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9" name="Group 13">
                <a:extLst>
                  <a:ext uri="{FF2B5EF4-FFF2-40B4-BE49-F238E27FC236}">
                    <a16:creationId xmlns:a16="http://schemas.microsoft.com/office/drawing/2014/main" id="{12DAA5A0-A8E4-4C4B-EF1C-A1C879EDC3A2}"/>
                  </a:ext>
                </a:extLst>
              </p:cNvPr>
              <p:cNvGrpSpPr/>
              <p:nvPr/>
            </p:nvGrpSpPr>
            <p:grpSpPr>
              <a:xfrm>
                <a:off x="16632545" y="3985906"/>
                <a:ext cx="501764" cy="501764"/>
                <a:chOff x="0" y="0"/>
                <a:chExt cx="812800" cy="812800"/>
              </a:xfrm>
            </p:grpSpPr>
            <p:sp>
              <p:nvSpPr>
                <p:cNvPr id="20" name="Freeform 14">
                  <a:extLst>
                    <a:ext uri="{FF2B5EF4-FFF2-40B4-BE49-F238E27FC236}">
                      <a16:creationId xmlns:a16="http://schemas.microsoft.com/office/drawing/2014/main" id="{029F19F6-56FD-DF43-002E-7519ED3119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21" name="TextBox 15">
                  <a:extLst>
                    <a:ext uri="{FF2B5EF4-FFF2-40B4-BE49-F238E27FC236}">
                      <a16:creationId xmlns:a16="http://schemas.microsoft.com/office/drawing/2014/main" id="{3C7ABAE9-1FA5-FC56-4257-C036B93A261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sp>
        <p:nvSpPr>
          <p:cNvPr id="26" name="Freeform 7">
            <a:extLst>
              <a:ext uri="{FF2B5EF4-FFF2-40B4-BE49-F238E27FC236}">
                <a16:creationId xmlns:a16="http://schemas.microsoft.com/office/drawing/2014/main" id="{88511B9C-17E0-09A4-5A75-B7FA29BD7DE9}"/>
              </a:ext>
            </a:extLst>
          </p:cNvPr>
          <p:cNvSpPr/>
          <p:nvPr/>
        </p:nvSpPr>
        <p:spPr>
          <a:xfrm flipV="1">
            <a:off x="1353376" y="5923370"/>
            <a:ext cx="2243887" cy="1004946"/>
          </a:xfrm>
          <a:custGeom>
            <a:avLst/>
            <a:gdLst/>
            <a:ahLst/>
            <a:cxnLst/>
            <a:rect l="l" t="t" r="r" b="b"/>
            <a:pathLst>
              <a:path w="1715716" h="742047">
                <a:moveTo>
                  <a:pt x="0" y="0"/>
                </a:moveTo>
                <a:lnTo>
                  <a:pt x="1715716" y="0"/>
                </a:lnTo>
                <a:lnTo>
                  <a:pt x="1715716" y="742048"/>
                </a:lnTo>
                <a:lnTo>
                  <a:pt x="0" y="7420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sv-FI"/>
          </a:p>
        </p:txBody>
      </p:sp>
    </p:spTree>
    <p:extLst>
      <p:ext uri="{BB962C8B-B14F-4D97-AF65-F5344CB8AC3E}">
        <p14:creationId xmlns:p14="http://schemas.microsoft.com/office/powerpoint/2010/main" val="2182577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F8CBCD-9425-182A-96A7-FB8229B91F49}"/>
              </a:ext>
            </a:extLst>
          </p:cNvPr>
          <p:cNvSpPr txBox="1"/>
          <p:nvPr/>
        </p:nvSpPr>
        <p:spPr>
          <a:xfrm>
            <a:off x="8686800" y="3427258"/>
            <a:ext cx="7626848" cy="5539978"/>
          </a:xfrm>
          <a:prstGeom prst="rect">
            <a:avLst/>
          </a:prstGeom>
        </p:spPr>
        <p:txBody>
          <a:bodyPr wrap="square" lIns="0" tIns="0" rIns="0" bIns="0" rtlCol="0" anchor="t">
            <a:spAutoFit/>
          </a:bodyPr>
          <a:lstStyle/>
          <a:p>
            <a:r>
              <a:rPr lang="sv-FI" sz="6600" b="1">
                <a:solidFill>
                  <a:schemeClr val="bg1"/>
                </a:solidFill>
                <a:latin typeface="FUTURA MEDIUM" panose="020B0602020204020303" pitchFamily="34" charset="-79"/>
                <a:cs typeface="FUTURA MEDIUM" panose="020B0602020204020303" pitchFamily="34" charset="-79"/>
                <a:sym typeface="Proxima Nova Bold"/>
              </a:rPr>
              <a:t>Idag har vi bekantat oss med</a:t>
            </a:r>
            <a:r>
              <a:rPr lang="sv-FI" sz="6600" b="1">
                <a:solidFill>
                  <a:schemeClr val="bg1"/>
                </a:solidFill>
                <a:latin typeface="FUTURA MEDIUM" panose="020B0602020204020303" pitchFamily="34" charset="-79"/>
                <a:cs typeface="FUTURA MEDIUM" panose="020B0602020204020303" pitchFamily="34" charset="-79"/>
              </a:rPr>
              <a:t> </a:t>
            </a:r>
            <a:r>
              <a:rPr lang="sv-FI" sz="6600" b="1" i="1">
                <a:solidFill>
                  <a:srgbClr val="92E2D2"/>
                </a:solidFill>
                <a:latin typeface="FUTURA MEDIUM" panose="020B0602020204020303" pitchFamily="34" charset="-79"/>
                <a:cs typeface="FUTURA MEDIUM" panose="020B0602020204020303" pitchFamily="34" charset="-79"/>
              </a:rPr>
              <a:t>vad</a:t>
            </a:r>
            <a:r>
              <a:rPr lang="sv-FI" sz="6600" b="1" i="1">
                <a:solidFill>
                  <a:schemeClr val="bg1"/>
                </a:solidFill>
                <a:latin typeface="FUTURA MEDIUM" panose="020B0602020204020303" pitchFamily="34" charset="-79"/>
                <a:cs typeface="FUTURA MEDIUM" panose="020B0602020204020303" pitchFamily="34" charset="-79"/>
              </a:rPr>
              <a:t> </a:t>
            </a:r>
            <a:r>
              <a:rPr lang="sv-FI" sz="6600" b="1">
                <a:solidFill>
                  <a:schemeClr val="bg1"/>
                </a:solidFill>
                <a:latin typeface="FUTURA MEDIUM" panose="020B0602020204020303" pitchFamily="34" charset="-79"/>
                <a:cs typeface="FUTURA MEDIUM" panose="020B0602020204020303" pitchFamily="34" charset="-79"/>
              </a:rPr>
              <a:t>AI är </a:t>
            </a:r>
            <a:br>
              <a:rPr lang="sv-FI" sz="6600" b="1">
                <a:solidFill>
                  <a:schemeClr val="bg1"/>
                </a:solidFill>
                <a:latin typeface="FUTURA MEDIUM" panose="020B0602020204020303" pitchFamily="34" charset="-79"/>
                <a:cs typeface="FUTURA MEDIUM" panose="020B0602020204020303" pitchFamily="34" charset="-79"/>
              </a:rPr>
            </a:br>
            <a:r>
              <a:rPr lang="sv-FI" sz="6600" b="1">
                <a:solidFill>
                  <a:schemeClr val="bg1"/>
                </a:solidFill>
                <a:latin typeface="FUTURA MEDIUM" panose="020B0602020204020303" pitchFamily="34" charset="-79"/>
                <a:cs typeface="FUTURA MEDIUM" panose="020B0602020204020303" pitchFamily="34" charset="-79"/>
              </a:rPr>
              <a:t>och </a:t>
            </a:r>
            <a:r>
              <a:rPr lang="sv-FI" sz="6600" b="1" i="1">
                <a:solidFill>
                  <a:srgbClr val="92E2D2"/>
                </a:solidFill>
                <a:latin typeface="FUTURA MEDIUM" panose="020B0602020204020303" pitchFamily="34" charset="-79"/>
                <a:cs typeface="FUTURA MEDIUM" panose="020B0602020204020303" pitchFamily="34" charset="-79"/>
              </a:rPr>
              <a:t>var</a:t>
            </a:r>
            <a:r>
              <a:rPr lang="sv-FI" sz="6600" b="1" i="1">
                <a:solidFill>
                  <a:schemeClr val="bg1"/>
                </a:solidFill>
                <a:latin typeface="FUTURA MEDIUM" panose="020B0602020204020303" pitchFamily="34" charset="-79"/>
                <a:cs typeface="FUTURA MEDIUM" panose="020B0602020204020303" pitchFamily="34" charset="-79"/>
              </a:rPr>
              <a:t> </a:t>
            </a:r>
            <a:r>
              <a:rPr lang="sv-FI" sz="6600" b="1">
                <a:solidFill>
                  <a:schemeClr val="bg1"/>
                </a:solidFill>
                <a:latin typeface="FUTURA MEDIUM" panose="020B0602020204020303" pitchFamily="34" charset="-79"/>
                <a:cs typeface="FUTURA MEDIUM" panose="020B0602020204020303" pitchFamily="34" charset="-79"/>
              </a:rPr>
              <a:t>AI finns! </a:t>
            </a:r>
          </a:p>
          <a:p>
            <a:pPr marL="1143000" indent="-1143000" algn="ctr">
              <a:buFont typeface="Calibri"/>
              <a:buChar char="-"/>
            </a:pPr>
            <a:endParaRPr lang="en-US" sz="9600" b="1">
              <a:solidFill>
                <a:srgbClr val="141E20"/>
              </a:solidFill>
              <a:latin typeface="FUTURA MEDIUM" panose="020B0602020204020303" pitchFamily="34" charset="-79"/>
              <a:cs typeface="FUTURA MEDIUM" panose="020B0602020204020303" pitchFamily="34" charset="-79"/>
            </a:endParaRPr>
          </a:p>
        </p:txBody>
      </p:sp>
      <p:pic>
        <p:nvPicPr>
          <p:cNvPr id="10" name="Bildobjekt 9" descr="En bild som visar Mobiltelefon, pryl, tecknad serie, Mobil enhet&#10;&#10;Automatiskt genererad beskrivning">
            <a:extLst>
              <a:ext uri="{FF2B5EF4-FFF2-40B4-BE49-F238E27FC236}">
                <a16:creationId xmlns:a16="http://schemas.microsoft.com/office/drawing/2014/main" id="{44B5BE48-5373-65B1-13D8-6DF7233D62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643" y="1319764"/>
            <a:ext cx="12921088" cy="7268112"/>
          </a:xfrm>
          <a:prstGeom prst="rect">
            <a:avLst/>
          </a:prstGeom>
          <a:effectLst>
            <a:reflection blurRad="739007" stA="76000" endPos="33000" dir="5400000" sy="-100000" algn="bl" rotWithShape="0"/>
          </a:effectLst>
        </p:spPr>
      </p:pic>
    </p:spTree>
    <p:extLst>
      <p:ext uri="{BB962C8B-B14F-4D97-AF65-F5344CB8AC3E}">
        <p14:creationId xmlns:p14="http://schemas.microsoft.com/office/powerpoint/2010/main" val="1620682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extBox 4"/>
          <p:cNvSpPr txBox="1"/>
          <p:nvPr/>
        </p:nvSpPr>
        <p:spPr>
          <a:xfrm>
            <a:off x="7260648" y="1332860"/>
            <a:ext cx="7919750" cy="2014847"/>
          </a:xfrm>
          <a:prstGeom prst="rect">
            <a:avLst/>
          </a:prstGeom>
        </p:spPr>
        <p:txBody>
          <a:bodyPr wrap="square" lIns="0" tIns="0" rIns="0" bIns="0" rtlCol="0" anchor="t">
            <a:spAutoFit/>
          </a:bodyPr>
          <a:lstStyle/>
          <a:p>
            <a:pPr algn="ctr">
              <a:lnSpc>
                <a:spcPts val="8134"/>
              </a:lnSpc>
            </a:pPr>
            <a:r>
              <a:rPr lang="en-US" sz="6400" b="1">
                <a:solidFill>
                  <a:srgbClr val="92E2D2"/>
                </a:solidFill>
                <a:latin typeface="FUTURA MEDIUM" panose="020B0602020204020303" pitchFamily="34" charset="-79"/>
                <a:cs typeface="FUTURA MEDIUM" panose="020B0602020204020303" pitchFamily="34" charset="-79"/>
                <a:sym typeface="Proxima Nova Bold"/>
              </a:rPr>
              <a:t>Vad</a:t>
            </a:r>
            <a:r>
              <a:rPr lang="en-US" sz="6400" b="1">
                <a:solidFill>
                  <a:schemeClr val="bg1"/>
                </a:solidFill>
                <a:latin typeface="FUTURA MEDIUM" panose="020B0602020204020303" pitchFamily="34" charset="-79"/>
                <a:cs typeface="FUTURA MEDIUM" panose="020B0602020204020303" pitchFamily="34" charset="-79"/>
                <a:sym typeface="Proxima Nova Bold"/>
              </a:rPr>
              <a:t> </a:t>
            </a:r>
            <a:r>
              <a:rPr lang="en-US" sz="6400" b="1" err="1">
                <a:solidFill>
                  <a:schemeClr val="bg1"/>
                </a:solidFill>
                <a:latin typeface="FUTURA MEDIUM" panose="020B0602020204020303" pitchFamily="34" charset="-79"/>
                <a:cs typeface="FUTURA MEDIUM" panose="020B0602020204020303" pitchFamily="34" charset="-79"/>
                <a:sym typeface="Proxima Nova Bold"/>
              </a:rPr>
              <a:t>är</a:t>
            </a:r>
            <a:r>
              <a:rPr lang="en-US" sz="6400" b="1">
                <a:solidFill>
                  <a:schemeClr val="bg1"/>
                </a:solidFill>
                <a:latin typeface="FUTURA MEDIUM" panose="020B0602020204020303" pitchFamily="34" charset="-79"/>
                <a:cs typeface="FUTURA MEDIUM" panose="020B0602020204020303" pitchFamily="34" charset="-79"/>
                <a:sym typeface="Proxima Nova Bold"/>
              </a:rPr>
              <a:t> AI?</a:t>
            </a:r>
          </a:p>
          <a:p>
            <a:pPr algn="ctr">
              <a:lnSpc>
                <a:spcPts val="8134"/>
              </a:lnSpc>
            </a:pPr>
            <a:r>
              <a:rPr lang="en-US" sz="6400" b="1">
                <a:solidFill>
                  <a:srgbClr val="92E2D2"/>
                </a:solidFill>
                <a:latin typeface="FUTURA MEDIUM" panose="020B0602020204020303" pitchFamily="34" charset="-79"/>
                <a:cs typeface="FUTURA MEDIUM" panose="020B0602020204020303" pitchFamily="34" charset="-79"/>
                <a:sym typeface="Proxima Nova Bold"/>
              </a:rPr>
              <a:t>Var</a:t>
            </a:r>
            <a:r>
              <a:rPr lang="en-US" sz="6400" b="1">
                <a:solidFill>
                  <a:schemeClr val="bg1"/>
                </a:solidFill>
                <a:latin typeface="FUTURA MEDIUM" panose="020B0602020204020303" pitchFamily="34" charset="-79"/>
                <a:cs typeface="FUTURA MEDIUM" panose="020B0602020204020303" pitchFamily="34" charset="-79"/>
                <a:sym typeface="Proxima Nova Bold"/>
              </a:rPr>
              <a:t> </a:t>
            </a:r>
            <a:r>
              <a:rPr lang="en-US" sz="6400" b="1" err="1">
                <a:solidFill>
                  <a:schemeClr val="bg1"/>
                </a:solidFill>
                <a:latin typeface="FUTURA MEDIUM" panose="020B0602020204020303" pitchFamily="34" charset="-79"/>
                <a:cs typeface="FUTURA MEDIUM" panose="020B0602020204020303" pitchFamily="34" charset="-79"/>
                <a:sym typeface="Proxima Nova Bold"/>
              </a:rPr>
              <a:t>finns</a:t>
            </a:r>
            <a:r>
              <a:rPr lang="en-US" sz="6400" b="1">
                <a:solidFill>
                  <a:schemeClr val="bg1"/>
                </a:solidFill>
                <a:latin typeface="FUTURA MEDIUM" panose="020B0602020204020303" pitchFamily="34" charset="-79"/>
                <a:cs typeface="FUTURA MEDIUM" panose="020B0602020204020303" pitchFamily="34" charset="-79"/>
                <a:sym typeface="Proxima Nova Bold"/>
              </a:rPr>
              <a:t> AI?</a:t>
            </a:r>
            <a:endParaRPr lang="sv-SE" sz="6400">
              <a:solidFill>
                <a:schemeClr val="bg1"/>
              </a:solidFill>
              <a:latin typeface="Futura Medium" panose="020B0602020204020303" pitchFamily="34" charset="-79"/>
              <a:cs typeface="Futura Medium" panose="020B0602020204020303" pitchFamily="34" charset="-79"/>
            </a:endParaRPr>
          </a:p>
        </p:txBody>
      </p:sp>
      <p:sp>
        <p:nvSpPr>
          <p:cNvPr id="5" name="Freeform 5"/>
          <p:cNvSpPr/>
          <p:nvPr/>
        </p:nvSpPr>
        <p:spPr>
          <a:xfrm rot="3960000" flipV="1">
            <a:off x="6016156" y="4499799"/>
            <a:ext cx="3435988" cy="3641221"/>
          </a:xfrm>
          <a:custGeom>
            <a:avLst/>
            <a:gdLst/>
            <a:ahLst/>
            <a:cxnLst/>
            <a:rect l="l" t="t" r="r" b="b"/>
            <a:pathLst>
              <a:path w="3435988" h="3641221">
                <a:moveTo>
                  <a:pt x="0" y="3641220"/>
                </a:moveTo>
                <a:lnTo>
                  <a:pt x="3435988" y="3641220"/>
                </a:lnTo>
                <a:lnTo>
                  <a:pt x="3435988" y="0"/>
                </a:lnTo>
                <a:lnTo>
                  <a:pt x="0" y="0"/>
                </a:lnTo>
                <a:lnTo>
                  <a:pt x="0" y="364122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FI"/>
          </a:p>
        </p:txBody>
      </p:sp>
      <p:grpSp>
        <p:nvGrpSpPr>
          <p:cNvPr id="10" name="Group 10"/>
          <p:cNvGrpSpPr/>
          <p:nvPr/>
        </p:nvGrpSpPr>
        <p:grpSpPr>
          <a:xfrm>
            <a:off x="9697516" y="3620493"/>
            <a:ext cx="3046014" cy="3046014"/>
            <a:chOff x="0" y="0"/>
            <a:chExt cx="4061352" cy="4061352"/>
          </a:xfrm>
        </p:grpSpPr>
        <p:sp>
          <p:nvSpPr>
            <p:cNvPr id="11" name="Freeform 11"/>
            <p:cNvSpPr/>
            <p:nvPr/>
          </p:nvSpPr>
          <p:spPr>
            <a:xfrm>
              <a:off x="0" y="0"/>
              <a:ext cx="4061352" cy="4061352"/>
            </a:xfrm>
            <a:custGeom>
              <a:avLst/>
              <a:gdLst/>
              <a:ahLst/>
              <a:cxnLst/>
              <a:rect l="l" t="t" r="r" b="b"/>
              <a:pathLst>
                <a:path w="4061352" h="4061352">
                  <a:moveTo>
                    <a:pt x="0" y="0"/>
                  </a:moveTo>
                  <a:lnTo>
                    <a:pt x="4061352" y="0"/>
                  </a:lnTo>
                  <a:lnTo>
                    <a:pt x="4061352" y="4061352"/>
                  </a:lnTo>
                  <a:lnTo>
                    <a:pt x="0" y="40613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FI"/>
            </a:p>
          </p:txBody>
        </p:sp>
      </p:grpSp>
      <p:sp>
        <p:nvSpPr>
          <p:cNvPr id="12" name="TextBox 8">
            <a:extLst>
              <a:ext uri="{FF2B5EF4-FFF2-40B4-BE49-F238E27FC236}">
                <a16:creationId xmlns:a16="http://schemas.microsoft.com/office/drawing/2014/main" id="{BFEFA724-57C0-1343-6324-2EEDC02DCBEA}"/>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13" name="TextBox 9">
            <a:extLst>
              <a:ext uri="{FF2B5EF4-FFF2-40B4-BE49-F238E27FC236}">
                <a16:creationId xmlns:a16="http://schemas.microsoft.com/office/drawing/2014/main" id="{854E9EF2-C9AD-E574-8054-5BC42362FD45}"/>
              </a:ext>
            </a:extLst>
          </p:cNvPr>
          <p:cNvSpPr txBox="1"/>
          <p:nvPr/>
        </p:nvSpPr>
        <p:spPr>
          <a:xfrm>
            <a:off x="8250793" y="7104321"/>
            <a:ext cx="5939460" cy="1940659"/>
          </a:xfrm>
          <a:prstGeom prst="rect">
            <a:avLst/>
          </a:prstGeom>
        </p:spPr>
        <p:txBody>
          <a:bodyPr lIns="0" tIns="0" rIns="0" bIns="0" rtlCol="0" anchor="t">
            <a:spAutoFit/>
          </a:bodyPr>
          <a:lstStyle/>
          <a:p>
            <a:pPr algn="ctr">
              <a:lnSpc>
                <a:spcPts val="5231"/>
              </a:lnSpc>
            </a:pPr>
            <a:r>
              <a:rPr lang="sv-FI" sz="3700">
                <a:solidFill>
                  <a:schemeClr val="bg1"/>
                </a:solidFill>
                <a:latin typeface="Georgia" panose="02040502050405020303" pitchFamily="18" charset="0"/>
                <a:ea typeface="Proxima Nova"/>
                <a:cs typeface="Futura Medium" panose="020B0602020204020303" pitchFamily="34" charset="-79"/>
                <a:sym typeface="Proxima Nova"/>
              </a:rPr>
              <a:t>Länk till plattformen här</a:t>
            </a:r>
            <a:endParaRPr lang="sv-FI" sz="3700">
              <a:solidFill>
                <a:schemeClr val="bg1"/>
              </a:solidFill>
              <a:latin typeface="Georgia" panose="02040502050405020303" pitchFamily="18" charset="0"/>
              <a:ea typeface="Proxima Nova"/>
              <a:cs typeface="Futura Medium" panose="020B0602020204020303" pitchFamily="34" charset="-79"/>
            </a:endParaRPr>
          </a:p>
          <a:p>
            <a:pPr algn="ctr">
              <a:lnSpc>
                <a:spcPts val="5231"/>
              </a:lnSpc>
            </a:pPr>
            <a:r>
              <a:rPr lang="sv-FI" sz="3700">
                <a:solidFill>
                  <a:schemeClr val="bg1"/>
                </a:solidFill>
                <a:latin typeface="Georgia" panose="02040502050405020303" pitchFamily="18" charset="0"/>
                <a:ea typeface="Proxima Nova"/>
                <a:cs typeface="Futura Medium" panose="020B0602020204020303" pitchFamily="34" charset="-79"/>
                <a:sym typeface="Proxima Nova"/>
              </a:rPr>
              <a:t>Använd koden</a:t>
            </a:r>
            <a:endParaRPr lang="sv-FI" sz="3700">
              <a:solidFill>
                <a:schemeClr val="bg1"/>
              </a:solidFill>
              <a:latin typeface="Georgia" panose="02040502050405020303" pitchFamily="18" charset="0"/>
              <a:ea typeface="Proxima Nova"/>
              <a:cs typeface="Futura Medium" panose="020B0602020204020303" pitchFamily="34" charset="-79"/>
            </a:endParaRPr>
          </a:p>
          <a:p>
            <a:pPr algn="ctr">
              <a:lnSpc>
                <a:spcPts val="5231"/>
              </a:lnSpc>
            </a:pPr>
            <a:r>
              <a:rPr lang="sv-FI" sz="3700">
                <a:solidFill>
                  <a:schemeClr val="bg1"/>
                </a:solidFill>
                <a:latin typeface="Georgia" panose="02040502050405020303" pitchFamily="18" charset="0"/>
                <a:ea typeface="Proxima Nova"/>
                <a:cs typeface="Futura Medium" panose="020B0602020204020303" pitchFamily="34" charset="-79"/>
                <a:sym typeface="Proxima Nova"/>
              </a:rPr>
              <a:t>11 11 11 11</a:t>
            </a:r>
            <a:endParaRPr lang="sv-FI" sz="3700">
              <a:solidFill>
                <a:schemeClr val="bg1"/>
              </a:solidFill>
              <a:latin typeface="Georgia" panose="02040502050405020303" pitchFamily="18" charset="0"/>
              <a:ea typeface="Proxima Nova"/>
              <a:cs typeface="Futura Medium" panose="020B0602020204020303" pitchFamily="34" charset="-79"/>
            </a:endParaRPr>
          </a:p>
        </p:txBody>
      </p:sp>
      <p:pic>
        <p:nvPicPr>
          <p:cNvPr id="16" name="Bildobjekt 15">
            <a:extLst>
              <a:ext uri="{FF2B5EF4-FFF2-40B4-BE49-F238E27FC236}">
                <a16:creationId xmlns:a16="http://schemas.microsoft.com/office/drawing/2014/main" id="{C9E9DE79-85E4-4A76-8570-6CC853B54E9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696554" y="574557"/>
            <a:ext cx="5351228" cy="9137885"/>
          </a:xfrm>
          <a:prstGeom prst="rect">
            <a:avLst/>
          </a:prstGeom>
        </p:spPr>
      </p:pic>
      <p:pic>
        <p:nvPicPr>
          <p:cNvPr id="17" name="Bildobjekt 16">
            <a:extLst>
              <a:ext uri="{FF2B5EF4-FFF2-40B4-BE49-F238E27FC236}">
                <a16:creationId xmlns:a16="http://schemas.microsoft.com/office/drawing/2014/main" id="{1CA776AF-6CD2-A6F2-24A0-85EA3294DBC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0235957">
            <a:off x="13458496" y="6749201"/>
            <a:ext cx="5740117" cy="5956778"/>
          </a:xfrm>
          <a:prstGeom prst="rect">
            <a:avLst/>
          </a:prstGeom>
        </p:spPr>
      </p:pic>
      <p:pic>
        <p:nvPicPr>
          <p:cNvPr id="18" name="Bildobjekt 17">
            <a:extLst>
              <a:ext uri="{FF2B5EF4-FFF2-40B4-BE49-F238E27FC236}">
                <a16:creationId xmlns:a16="http://schemas.microsoft.com/office/drawing/2014/main" id="{2FCC6F1F-398A-002A-F441-2666BB69BF6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874796">
            <a:off x="-1183547" y="4680476"/>
            <a:ext cx="3893594" cy="3279866"/>
          </a:xfrm>
          <a:prstGeom prst="rect">
            <a:avLst/>
          </a:prstGeom>
        </p:spPr>
      </p:pic>
      <p:pic>
        <p:nvPicPr>
          <p:cNvPr id="19" name="Bildobjekt 18">
            <a:extLst>
              <a:ext uri="{FF2B5EF4-FFF2-40B4-BE49-F238E27FC236}">
                <a16:creationId xmlns:a16="http://schemas.microsoft.com/office/drawing/2014/main" id="{374D3FC0-6091-9785-9C3C-5ACA38E3EE3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rot="14776918">
            <a:off x="15358944" y="3320449"/>
            <a:ext cx="6448707" cy="6692114"/>
          </a:xfrm>
          <a:prstGeom prst="rect">
            <a:avLst/>
          </a:prstGeom>
        </p:spPr>
      </p:pic>
      <p:pic>
        <p:nvPicPr>
          <p:cNvPr id="20" name="Bildobjekt 19">
            <a:extLst>
              <a:ext uri="{FF2B5EF4-FFF2-40B4-BE49-F238E27FC236}">
                <a16:creationId xmlns:a16="http://schemas.microsoft.com/office/drawing/2014/main" id="{EB020D07-F87D-1237-BA8E-51A65F1BB27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20359141">
            <a:off x="-4221514" y="5523492"/>
            <a:ext cx="7629124" cy="7846187"/>
          </a:xfrm>
          <a:prstGeom prst="rect">
            <a:avLst/>
          </a:prstGeom>
        </p:spPr>
      </p:pic>
    </p:spTree>
    <p:extLst>
      <p:ext uri="{BB962C8B-B14F-4D97-AF65-F5344CB8AC3E}">
        <p14:creationId xmlns:p14="http://schemas.microsoft.com/office/powerpoint/2010/main" val="3351488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TextBox 8"/>
          <p:cNvSpPr txBox="1"/>
          <p:nvPr/>
        </p:nvSpPr>
        <p:spPr>
          <a:xfrm>
            <a:off x="2550938" y="3409993"/>
            <a:ext cx="13186124" cy="2333396"/>
          </a:xfrm>
          <a:prstGeom prst="rect">
            <a:avLst/>
          </a:prstGeom>
        </p:spPr>
        <p:txBody>
          <a:bodyPr lIns="0" tIns="0" rIns="0" bIns="0" rtlCol="0" anchor="t">
            <a:spAutoFit/>
          </a:bodyPr>
          <a:lstStyle/>
          <a:p>
            <a:pPr algn="ctr">
              <a:lnSpc>
                <a:spcPts val="21650"/>
              </a:lnSpc>
            </a:pPr>
            <a:r>
              <a:rPr lang="en-US" sz="8000" b="1">
                <a:solidFill>
                  <a:schemeClr val="bg1"/>
                </a:solidFill>
                <a:latin typeface="FUTURA MEDIUM" panose="020B0602020204020303" pitchFamily="34" charset="-79"/>
                <a:ea typeface="Proxima Nova Bold"/>
                <a:cs typeface="FUTURA MEDIUM" panose="020B0602020204020303" pitchFamily="34" charset="-79"/>
                <a:sym typeface="Proxima Nova Bold"/>
              </a:rPr>
              <a:t>Tack och </a:t>
            </a:r>
            <a:r>
              <a:rPr lang="en-US" sz="8000" b="1" err="1">
                <a:solidFill>
                  <a:schemeClr val="bg1"/>
                </a:solidFill>
                <a:latin typeface="FUTURA MEDIUM" panose="020B0602020204020303" pitchFamily="34" charset="-79"/>
                <a:ea typeface="Proxima Nova Bold"/>
                <a:cs typeface="FUTURA MEDIUM" panose="020B0602020204020303" pitchFamily="34" charset="-79"/>
                <a:sym typeface="Proxima Nova Bold"/>
              </a:rPr>
              <a:t>hej</a:t>
            </a:r>
            <a:r>
              <a:rPr lang="en-US" sz="8000" b="1">
                <a:solidFill>
                  <a:schemeClr val="bg1"/>
                </a:solidFill>
                <a:latin typeface="FUTURA MEDIUM" panose="020B0602020204020303" pitchFamily="34" charset="-79"/>
                <a:ea typeface="Proxima Nova Bold"/>
                <a:cs typeface="FUTURA MEDIUM" panose="020B0602020204020303" pitchFamily="34" charset="-79"/>
                <a:sym typeface="Proxima Nova Bold"/>
              </a:rPr>
              <a:t>!</a:t>
            </a:r>
          </a:p>
        </p:txBody>
      </p:sp>
      <p:pic>
        <p:nvPicPr>
          <p:cNvPr id="9" name="Bildobjekt 8" descr="En bild som visar tecknad serie, leksak&#10;&#10;Automatiskt genererad beskrivning">
            <a:extLst>
              <a:ext uri="{FF2B5EF4-FFF2-40B4-BE49-F238E27FC236}">
                <a16:creationId xmlns:a16="http://schemas.microsoft.com/office/drawing/2014/main" id="{83017D48-28D0-BE52-04BA-C27719B0492F}"/>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67000"/>
                    </a14:imgEffect>
                  </a14:imgLayer>
                </a14:imgProps>
              </a:ext>
              <a:ext uri="{28A0092B-C50C-407E-A947-70E740481C1C}">
                <a14:useLocalDpi xmlns:a14="http://schemas.microsoft.com/office/drawing/2010/main"/>
              </a:ext>
            </a:extLst>
          </a:blip>
          <a:srcRect/>
          <a:stretch/>
        </p:blipFill>
        <p:spPr>
          <a:xfrm rot="20574717">
            <a:off x="12689320" y="4348976"/>
            <a:ext cx="6642613" cy="9012816"/>
          </a:xfrm>
          <a:prstGeom prst="rect">
            <a:avLst/>
          </a:prstGeom>
        </p:spPr>
      </p:pic>
      <p:grpSp>
        <p:nvGrpSpPr>
          <p:cNvPr id="10" name="Grupp 9">
            <a:extLst>
              <a:ext uri="{FF2B5EF4-FFF2-40B4-BE49-F238E27FC236}">
                <a16:creationId xmlns:a16="http://schemas.microsoft.com/office/drawing/2014/main" id="{54A065FD-7CFD-F466-A63F-35B9C73C12E2}"/>
              </a:ext>
            </a:extLst>
          </p:cNvPr>
          <p:cNvGrpSpPr/>
          <p:nvPr/>
        </p:nvGrpSpPr>
        <p:grpSpPr>
          <a:xfrm rot="20574717">
            <a:off x="13286954" y="5519547"/>
            <a:ext cx="4786489" cy="4271642"/>
            <a:chOff x="14971263" y="2652189"/>
            <a:chExt cx="2814158" cy="2292960"/>
          </a:xfrm>
        </p:grpSpPr>
        <p:sp>
          <p:nvSpPr>
            <p:cNvPr id="11" name="Freeform 5">
              <a:extLst>
                <a:ext uri="{FF2B5EF4-FFF2-40B4-BE49-F238E27FC236}">
                  <a16:creationId xmlns:a16="http://schemas.microsoft.com/office/drawing/2014/main" id="{9D0CAA39-BC67-E790-5934-AD142E3CABC2}"/>
                </a:ext>
              </a:extLst>
            </p:cNvPr>
            <p:cNvSpPr/>
            <p:nvPr/>
          </p:nvSpPr>
          <p:spPr>
            <a:xfrm>
              <a:off x="14971263" y="2652189"/>
              <a:ext cx="2814158" cy="2292960"/>
            </a:xfrm>
            <a:custGeom>
              <a:avLst/>
              <a:gdLst/>
              <a:ahLst/>
              <a:cxnLst/>
              <a:rect l="l" t="t" r="r" b="b"/>
              <a:pathLst>
                <a:path w="2814158" h="2292960">
                  <a:moveTo>
                    <a:pt x="0" y="0"/>
                  </a:moveTo>
                  <a:lnTo>
                    <a:pt x="2814158" y="0"/>
                  </a:lnTo>
                  <a:lnTo>
                    <a:pt x="2814158" y="2292959"/>
                  </a:lnTo>
                  <a:lnTo>
                    <a:pt x="0" y="2292959"/>
                  </a:lnTo>
                  <a:lnTo>
                    <a:pt x="0" y="0"/>
                  </a:lnTo>
                  <a:close/>
                </a:path>
              </a:pathLst>
            </a:custGeom>
            <a:blipFill>
              <a:blip r:embed="rId4" cstate="hqprint">
                <a:extLst>
                  <a:ext uri="{28A0092B-C50C-407E-A947-70E740481C1C}">
                    <a14:useLocalDpi xmlns:a14="http://schemas.microsoft.com/office/drawing/2010/main"/>
                  </a:ext>
                </a:extLst>
              </a:blip>
              <a:stretch>
                <a:fillRect/>
              </a:stretch>
            </a:blipFill>
          </p:spPr>
          <p:txBody>
            <a:bodyPr/>
            <a:lstStyle/>
            <a:p>
              <a:endParaRPr lang="sv-FI"/>
            </a:p>
          </p:txBody>
        </p:sp>
        <p:sp>
          <p:nvSpPr>
            <p:cNvPr id="12" name="Freeform 8">
              <a:extLst>
                <a:ext uri="{FF2B5EF4-FFF2-40B4-BE49-F238E27FC236}">
                  <a16:creationId xmlns:a16="http://schemas.microsoft.com/office/drawing/2014/main" id="{249A527A-4219-9C70-7BB9-0CB83696A59C}"/>
                </a:ext>
              </a:extLst>
            </p:cNvPr>
            <p:cNvSpPr/>
            <p:nvPr/>
          </p:nvSpPr>
          <p:spPr>
            <a:xfrm>
              <a:off x="15520484" y="3957331"/>
              <a:ext cx="1623351" cy="58643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v-FI"/>
            </a:p>
          </p:txBody>
        </p:sp>
        <p:sp>
          <p:nvSpPr>
            <p:cNvPr id="13" name="TextBox 12">
              <a:extLst>
                <a:ext uri="{FF2B5EF4-FFF2-40B4-BE49-F238E27FC236}">
                  <a16:creationId xmlns:a16="http://schemas.microsoft.com/office/drawing/2014/main" id="{70B043CA-57D1-24EE-25FD-1B8A3BAEE2AD}"/>
                </a:ext>
              </a:extLst>
            </p:cNvPr>
            <p:cNvSpPr txBox="1"/>
            <p:nvPr/>
          </p:nvSpPr>
          <p:spPr>
            <a:xfrm>
              <a:off x="15606848" y="4032711"/>
              <a:ext cx="407683" cy="431203"/>
            </a:xfrm>
            <a:prstGeom prst="rect">
              <a:avLst/>
            </a:prstGeom>
          </p:spPr>
          <p:txBody>
            <a:bodyPr lIns="50800" tIns="50800" rIns="50800" bIns="50800" rtlCol="0" anchor="ctr"/>
            <a:lstStyle/>
            <a:p>
              <a:pPr algn="ctr">
                <a:lnSpc>
                  <a:spcPts val="2659"/>
                </a:lnSpc>
              </a:pPr>
              <a:endParaRPr/>
            </a:p>
          </p:txBody>
        </p:sp>
        <p:sp>
          <p:nvSpPr>
            <p:cNvPr id="14" name="TextBox 15">
              <a:extLst>
                <a:ext uri="{FF2B5EF4-FFF2-40B4-BE49-F238E27FC236}">
                  <a16:creationId xmlns:a16="http://schemas.microsoft.com/office/drawing/2014/main" id="{1D1BD239-6C22-952E-1BF0-D9758709AE21}"/>
                </a:ext>
              </a:extLst>
            </p:cNvPr>
            <p:cNvSpPr txBox="1"/>
            <p:nvPr/>
          </p:nvSpPr>
          <p:spPr>
            <a:xfrm>
              <a:off x="16679586" y="4009426"/>
              <a:ext cx="407683" cy="431203"/>
            </a:xfrm>
            <a:prstGeom prst="rect">
              <a:avLst/>
            </a:prstGeom>
          </p:spPr>
          <p:txBody>
            <a:bodyPr lIns="50800" tIns="50800" rIns="50800" bIns="50800" rtlCol="0" anchor="ctr"/>
            <a:lstStyle/>
            <a:p>
              <a:pPr algn="ctr">
                <a:lnSpc>
                  <a:spcPts val="2659"/>
                </a:lnSpc>
              </a:pPr>
              <a:endParaRPr/>
            </a:p>
          </p:txBody>
        </p:sp>
      </p:grpSp>
      <p:sp>
        <p:nvSpPr>
          <p:cNvPr id="15" name="TextBox 8">
            <a:extLst>
              <a:ext uri="{FF2B5EF4-FFF2-40B4-BE49-F238E27FC236}">
                <a16:creationId xmlns:a16="http://schemas.microsoft.com/office/drawing/2014/main" id="{466FE54B-AC04-B91A-372D-C62A12825A3C}"/>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16" name="Freeform 5">
            <a:extLst>
              <a:ext uri="{FF2B5EF4-FFF2-40B4-BE49-F238E27FC236}">
                <a16:creationId xmlns:a16="http://schemas.microsoft.com/office/drawing/2014/main" id="{07DEBDAE-4A09-0C6B-D146-7A930CD9624E}"/>
              </a:ext>
            </a:extLst>
          </p:cNvPr>
          <p:cNvSpPr/>
          <p:nvPr/>
        </p:nvSpPr>
        <p:spPr>
          <a:xfrm>
            <a:off x="7233799" y="8902860"/>
            <a:ext cx="3044452" cy="1016086"/>
          </a:xfrm>
          <a:custGeom>
            <a:avLst/>
            <a:gdLst/>
            <a:ahLst/>
            <a:cxnLst/>
            <a:rect l="l" t="t" r="r" b="b"/>
            <a:pathLst>
              <a:path w="3281189" h="1095097">
                <a:moveTo>
                  <a:pt x="0" y="0"/>
                </a:moveTo>
                <a:lnTo>
                  <a:pt x="3281190" y="0"/>
                </a:lnTo>
                <a:lnTo>
                  <a:pt x="3281190" y="1095097"/>
                </a:lnTo>
                <a:lnTo>
                  <a:pt x="0" y="1095097"/>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sv-FI"/>
          </a:p>
        </p:txBody>
      </p:sp>
      <p:sp>
        <p:nvSpPr>
          <p:cNvPr id="17" name="Freeform 6">
            <a:extLst>
              <a:ext uri="{FF2B5EF4-FFF2-40B4-BE49-F238E27FC236}">
                <a16:creationId xmlns:a16="http://schemas.microsoft.com/office/drawing/2014/main" id="{FABA06C0-C0F1-4B95-712E-B26E5CAC35A6}"/>
              </a:ext>
            </a:extLst>
          </p:cNvPr>
          <p:cNvSpPr/>
          <p:nvPr/>
        </p:nvSpPr>
        <p:spPr>
          <a:xfrm>
            <a:off x="10718685" y="9044141"/>
            <a:ext cx="2821244" cy="733523"/>
          </a:xfrm>
          <a:custGeom>
            <a:avLst/>
            <a:gdLst/>
            <a:ahLst/>
            <a:cxnLst/>
            <a:rect l="l" t="t" r="r" b="b"/>
            <a:pathLst>
              <a:path w="3040625" h="790562">
                <a:moveTo>
                  <a:pt x="0" y="0"/>
                </a:moveTo>
                <a:lnTo>
                  <a:pt x="3040625" y="0"/>
                </a:lnTo>
                <a:lnTo>
                  <a:pt x="3040625" y="790562"/>
                </a:lnTo>
                <a:lnTo>
                  <a:pt x="0" y="790562"/>
                </a:lnTo>
                <a:lnTo>
                  <a:pt x="0" y="0"/>
                </a:lnTo>
                <a:close/>
              </a:path>
            </a:pathLst>
          </a:custGeom>
          <a:blipFill>
            <a:blip r:embed="rId8"/>
            <a:stretch>
              <a:fillRect/>
            </a:stretch>
          </a:blipFill>
        </p:spPr>
        <p:txBody>
          <a:bodyPr/>
          <a:lstStyle/>
          <a:p>
            <a:endParaRPr lang="sv-FI"/>
          </a:p>
        </p:txBody>
      </p:sp>
      <p:sp>
        <p:nvSpPr>
          <p:cNvPr id="18" name="Freeform 7">
            <a:extLst>
              <a:ext uri="{FF2B5EF4-FFF2-40B4-BE49-F238E27FC236}">
                <a16:creationId xmlns:a16="http://schemas.microsoft.com/office/drawing/2014/main" id="{D7901952-9386-D494-2E7F-F363DEDE7548}"/>
              </a:ext>
            </a:extLst>
          </p:cNvPr>
          <p:cNvSpPr/>
          <p:nvPr/>
        </p:nvSpPr>
        <p:spPr>
          <a:xfrm>
            <a:off x="4658582" y="8881185"/>
            <a:ext cx="1948597" cy="896479"/>
          </a:xfrm>
          <a:custGeom>
            <a:avLst/>
            <a:gdLst/>
            <a:ahLst/>
            <a:cxnLst/>
            <a:rect l="l" t="t" r="r" b="b"/>
            <a:pathLst>
              <a:path w="2100119" h="966189">
                <a:moveTo>
                  <a:pt x="0" y="0"/>
                </a:moveTo>
                <a:lnTo>
                  <a:pt x="2100119" y="0"/>
                </a:lnTo>
                <a:lnTo>
                  <a:pt x="2100119" y="966189"/>
                </a:lnTo>
                <a:lnTo>
                  <a:pt x="0" y="966189"/>
                </a:lnTo>
                <a:lnTo>
                  <a:pt x="0" y="0"/>
                </a:lnTo>
                <a:close/>
              </a:path>
            </a:pathLst>
          </a:custGeom>
          <a:blipFill>
            <a:blip r:embed="rId9"/>
            <a:stretch>
              <a:fillRect/>
            </a:stretch>
          </a:blipFill>
        </p:spPr>
        <p:txBody>
          <a:bodyPr/>
          <a:lstStyle/>
          <a:p>
            <a:endParaRPr lang="sv-FI"/>
          </a:p>
        </p:txBody>
      </p:sp>
    </p:spTree>
    <p:extLst>
      <p:ext uri="{BB962C8B-B14F-4D97-AF65-F5344CB8AC3E}">
        <p14:creationId xmlns:p14="http://schemas.microsoft.com/office/powerpoint/2010/main" val="2818064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TextBox 8"/>
          <p:cNvSpPr txBox="1"/>
          <p:nvPr/>
        </p:nvSpPr>
        <p:spPr>
          <a:xfrm>
            <a:off x="8686800" y="3427258"/>
            <a:ext cx="7626848" cy="5539978"/>
          </a:xfrm>
          <a:prstGeom prst="rect">
            <a:avLst/>
          </a:prstGeom>
        </p:spPr>
        <p:txBody>
          <a:bodyPr wrap="square" lIns="0" tIns="0" rIns="0" bIns="0" rtlCol="0" anchor="t">
            <a:spAutoFit/>
          </a:bodyPr>
          <a:lstStyle/>
          <a:p>
            <a:r>
              <a:rPr lang="sv-FI" sz="6600" b="1">
                <a:solidFill>
                  <a:schemeClr val="bg1"/>
                </a:solidFill>
                <a:latin typeface="FUTURA MEDIUM" panose="020B0602020204020303" pitchFamily="34" charset="-79"/>
                <a:cs typeface="FUTURA MEDIUM" panose="020B0602020204020303" pitchFamily="34" charset="-79"/>
                <a:sym typeface="Proxima Nova Bold"/>
              </a:rPr>
              <a:t>Idag ska vi bekanta oss med</a:t>
            </a:r>
            <a:r>
              <a:rPr lang="sv-FI" sz="6600" b="1">
                <a:solidFill>
                  <a:schemeClr val="bg1"/>
                </a:solidFill>
                <a:latin typeface="FUTURA MEDIUM" panose="020B0602020204020303" pitchFamily="34" charset="-79"/>
                <a:cs typeface="FUTURA MEDIUM" panose="020B0602020204020303" pitchFamily="34" charset="-79"/>
              </a:rPr>
              <a:t> </a:t>
            </a:r>
            <a:r>
              <a:rPr lang="sv-FI" sz="6600" b="1" i="1">
                <a:solidFill>
                  <a:srgbClr val="92E2D2"/>
                </a:solidFill>
                <a:latin typeface="FUTURA MEDIUM" panose="020B0602020204020303" pitchFamily="34" charset="-79"/>
                <a:cs typeface="FUTURA MEDIUM" panose="020B0602020204020303" pitchFamily="34" charset="-79"/>
              </a:rPr>
              <a:t>vad</a:t>
            </a:r>
            <a:r>
              <a:rPr lang="sv-FI" sz="6600" b="1" i="1">
                <a:solidFill>
                  <a:schemeClr val="bg1"/>
                </a:solidFill>
                <a:latin typeface="FUTURA MEDIUM" panose="020B0602020204020303" pitchFamily="34" charset="-79"/>
                <a:cs typeface="FUTURA MEDIUM" panose="020B0602020204020303" pitchFamily="34" charset="-79"/>
              </a:rPr>
              <a:t> </a:t>
            </a:r>
            <a:r>
              <a:rPr lang="sv-FI" sz="6600" b="1">
                <a:solidFill>
                  <a:schemeClr val="bg1"/>
                </a:solidFill>
                <a:latin typeface="FUTURA MEDIUM" panose="020B0602020204020303" pitchFamily="34" charset="-79"/>
                <a:cs typeface="FUTURA MEDIUM" panose="020B0602020204020303" pitchFamily="34" charset="-79"/>
              </a:rPr>
              <a:t>AI är </a:t>
            </a:r>
            <a:br>
              <a:rPr lang="sv-FI" sz="6600" b="1">
                <a:solidFill>
                  <a:schemeClr val="bg1"/>
                </a:solidFill>
                <a:latin typeface="FUTURA MEDIUM" panose="020B0602020204020303" pitchFamily="34" charset="-79"/>
                <a:cs typeface="FUTURA MEDIUM" panose="020B0602020204020303" pitchFamily="34" charset="-79"/>
              </a:rPr>
            </a:br>
            <a:r>
              <a:rPr lang="sv-FI" sz="6600" b="1">
                <a:solidFill>
                  <a:schemeClr val="bg1"/>
                </a:solidFill>
                <a:latin typeface="FUTURA MEDIUM" panose="020B0602020204020303" pitchFamily="34" charset="-79"/>
                <a:cs typeface="FUTURA MEDIUM" panose="020B0602020204020303" pitchFamily="34" charset="-79"/>
              </a:rPr>
              <a:t>och </a:t>
            </a:r>
            <a:r>
              <a:rPr lang="sv-FI" sz="6600" b="1" i="1">
                <a:solidFill>
                  <a:srgbClr val="92E2D2"/>
                </a:solidFill>
                <a:latin typeface="FUTURA MEDIUM" panose="020B0602020204020303" pitchFamily="34" charset="-79"/>
                <a:cs typeface="FUTURA MEDIUM" panose="020B0602020204020303" pitchFamily="34" charset="-79"/>
              </a:rPr>
              <a:t>var</a:t>
            </a:r>
            <a:r>
              <a:rPr lang="sv-FI" sz="6600" b="1" i="1">
                <a:solidFill>
                  <a:schemeClr val="bg1"/>
                </a:solidFill>
                <a:latin typeface="FUTURA MEDIUM" panose="020B0602020204020303" pitchFamily="34" charset="-79"/>
                <a:cs typeface="FUTURA MEDIUM" panose="020B0602020204020303" pitchFamily="34" charset="-79"/>
              </a:rPr>
              <a:t> </a:t>
            </a:r>
            <a:r>
              <a:rPr lang="sv-FI" sz="6600" b="1">
                <a:solidFill>
                  <a:schemeClr val="bg1"/>
                </a:solidFill>
                <a:latin typeface="FUTURA MEDIUM" panose="020B0602020204020303" pitchFamily="34" charset="-79"/>
                <a:cs typeface="FUTURA MEDIUM" panose="020B0602020204020303" pitchFamily="34" charset="-79"/>
              </a:rPr>
              <a:t>AI finns! </a:t>
            </a:r>
          </a:p>
          <a:p>
            <a:pPr marL="1143000" indent="-1143000" algn="ctr">
              <a:buFont typeface="Calibri"/>
              <a:buChar char="-"/>
            </a:pPr>
            <a:endParaRPr lang="en-US" sz="9600" b="1">
              <a:solidFill>
                <a:srgbClr val="141E20"/>
              </a:solidFill>
              <a:latin typeface="FUTURA MEDIUM" panose="020B0602020204020303" pitchFamily="34" charset="-79"/>
              <a:cs typeface="FUTURA MEDIUM" panose="020B0602020204020303" pitchFamily="34" charset="-79"/>
            </a:endParaRPr>
          </a:p>
        </p:txBody>
      </p:sp>
      <p:pic>
        <p:nvPicPr>
          <p:cNvPr id="4" name="Bildobjekt 3" descr="En bild som visar Mobiltelefon, pryl, tecknad serie, Mobil enhet&#10;&#10;Automatiskt genererad beskrivning">
            <a:extLst>
              <a:ext uri="{FF2B5EF4-FFF2-40B4-BE49-F238E27FC236}">
                <a16:creationId xmlns:a16="http://schemas.microsoft.com/office/drawing/2014/main" id="{E9B4103F-9EC0-0594-CAC4-CFEE0333C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643" y="1319764"/>
            <a:ext cx="12921088" cy="7268112"/>
          </a:xfrm>
          <a:prstGeom prst="rect">
            <a:avLst/>
          </a:prstGeom>
          <a:effectLst>
            <a:reflection blurRad="739007" stA="76000" endPos="33000" dir="5400000" sy="-100000" algn="bl" rotWithShape="0"/>
          </a:effectLst>
        </p:spPr>
      </p:pic>
    </p:spTree>
    <p:extLst>
      <p:ext uri="{BB962C8B-B14F-4D97-AF65-F5344CB8AC3E}">
        <p14:creationId xmlns:p14="http://schemas.microsoft.com/office/powerpoint/2010/main" val="1737687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E6F03F90-3C2B-B3B3-A8C5-C902DF22929F}"/>
            </a:ext>
          </a:extLst>
        </p:cNvPr>
        <p:cNvGrpSpPr/>
        <p:nvPr/>
      </p:nvGrpSpPr>
      <p:grpSpPr>
        <a:xfrm>
          <a:off x="0" y="0"/>
          <a:ext cx="0" cy="0"/>
          <a:chOff x="0" y="0"/>
          <a:chExt cx="0" cy="0"/>
        </a:xfrm>
      </p:grpSpPr>
      <p:sp>
        <p:nvSpPr>
          <p:cNvPr id="14" name="TextBox 8">
            <a:extLst>
              <a:ext uri="{FF2B5EF4-FFF2-40B4-BE49-F238E27FC236}">
                <a16:creationId xmlns:a16="http://schemas.microsoft.com/office/drawing/2014/main" id="{CDD7CE99-B12A-8C24-ACB5-C1E4FE299E5C}"/>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4" name="TextBox 4">
            <a:extLst>
              <a:ext uri="{FF2B5EF4-FFF2-40B4-BE49-F238E27FC236}">
                <a16:creationId xmlns:a16="http://schemas.microsoft.com/office/drawing/2014/main" id="{03A8EBD1-DFBA-4301-CB55-A89E53C7B1E3}"/>
              </a:ext>
            </a:extLst>
          </p:cNvPr>
          <p:cNvSpPr txBox="1"/>
          <p:nvPr/>
        </p:nvSpPr>
        <p:spPr>
          <a:xfrm>
            <a:off x="283103" y="5723466"/>
            <a:ext cx="7919750" cy="2086212"/>
          </a:xfrm>
          <a:prstGeom prst="rect">
            <a:avLst/>
          </a:prstGeom>
        </p:spPr>
        <p:txBody>
          <a:bodyPr wrap="square" lIns="0" tIns="0" rIns="0" bIns="0" rtlCol="0" anchor="t">
            <a:spAutoFit/>
          </a:bodyPr>
          <a:lstStyle/>
          <a:p>
            <a:pPr algn="ctr">
              <a:lnSpc>
                <a:spcPts val="8134"/>
              </a:lnSpc>
            </a:pPr>
            <a:r>
              <a:rPr lang="en-US" sz="8200" b="1">
                <a:solidFill>
                  <a:schemeClr val="bg1"/>
                </a:solidFill>
                <a:latin typeface="FUTURA MEDIUM" panose="020B0602020204020303" pitchFamily="34" charset="-79"/>
                <a:cs typeface="FUTURA MEDIUM" panose="020B0602020204020303" pitchFamily="34" charset="-79"/>
                <a:sym typeface="Proxima Nova Bold"/>
              </a:rPr>
              <a:t>Vad </a:t>
            </a:r>
            <a:r>
              <a:rPr lang="en-US" sz="8200" b="1" err="1">
                <a:solidFill>
                  <a:schemeClr val="bg1"/>
                </a:solidFill>
                <a:latin typeface="FUTURA MEDIUM" panose="020B0602020204020303" pitchFamily="34" charset="-79"/>
                <a:cs typeface="FUTURA MEDIUM" panose="020B0602020204020303" pitchFamily="34" charset="-79"/>
                <a:sym typeface="Proxima Nova Bold"/>
              </a:rPr>
              <a:t>är</a:t>
            </a:r>
            <a:r>
              <a:rPr lang="en-US" sz="8200" b="1">
                <a:solidFill>
                  <a:schemeClr val="bg1"/>
                </a:solidFill>
                <a:latin typeface="FUTURA MEDIUM" panose="020B0602020204020303" pitchFamily="34" charset="-79"/>
                <a:cs typeface="FUTURA MEDIUM" panose="020B0602020204020303" pitchFamily="34" charset="-79"/>
                <a:sym typeface="Proxima Nova Bold"/>
              </a:rPr>
              <a:t> AI </a:t>
            </a:r>
          </a:p>
          <a:p>
            <a:pPr algn="ctr">
              <a:lnSpc>
                <a:spcPts val="8134"/>
              </a:lnSpc>
            </a:pPr>
            <a:r>
              <a:rPr lang="en-US" sz="8200" b="1">
                <a:solidFill>
                  <a:schemeClr val="bg1"/>
                </a:solidFill>
                <a:latin typeface="FUTURA MEDIUM" panose="020B0602020204020303" pitchFamily="34" charset="-79"/>
                <a:cs typeface="FUTURA MEDIUM" panose="020B0602020204020303" pitchFamily="34" charset="-79"/>
                <a:sym typeface="Proxima Nova Bold"/>
              </a:rPr>
              <a:t>Var </a:t>
            </a:r>
            <a:r>
              <a:rPr lang="en-US" sz="8200" b="1" err="1">
                <a:solidFill>
                  <a:schemeClr val="bg1"/>
                </a:solidFill>
                <a:latin typeface="FUTURA MEDIUM" panose="020B0602020204020303" pitchFamily="34" charset="-79"/>
                <a:cs typeface="FUTURA MEDIUM" panose="020B0602020204020303" pitchFamily="34" charset="-79"/>
                <a:sym typeface="Proxima Nova Bold"/>
              </a:rPr>
              <a:t>finns</a:t>
            </a:r>
            <a:r>
              <a:rPr lang="en-US" sz="8200" b="1">
                <a:solidFill>
                  <a:schemeClr val="bg1"/>
                </a:solidFill>
                <a:latin typeface="FUTURA MEDIUM" panose="020B0602020204020303" pitchFamily="34" charset="-79"/>
                <a:cs typeface="FUTURA MEDIUM" panose="020B0602020204020303" pitchFamily="34" charset="-79"/>
                <a:sym typeface="Proxima Nova Bold"/>
              </a:rPr>
              <a:t> AI</a:t>
            </a:r>
            <a:endParaRPr lang="sv-SE">
              <a:solidFill>
                <a:schemeClr val="bg1"/>
              </a:solidFill>
              <a:latin typeface="Futura Medium" panose="020B0602020204020303" pitchFamily="34" charset="-79"/>
              <a:cs typeface="Futura Medium" panose="020B0602020204020303" pitchFamily="34" charset="-79"/>
            </a:endParaRPr>
          </a:p>
        </p:txBody>
      </p:sp>
      <p:pic>
        <p:nvPicPr>
          <p:cNvPr id="26" name="Bildobjekt 25">
            <a:extLst>
              <a:ext uri="{FF2B5EF4-FFF2-40B4-BE49-F238E27FC236}">
                <a16:creationId xmlns:a16="http://schemas.microsoft.com/office/drawing/2014/main" id="{7D310FCF-7AE5-5BB0-D5DD-12C98B2378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25" y="1206587"/>
            <a:ext cx="7772400" cy="4371975"/>
          </a:xfrm>
          <a:prstGeom prst="rect">
            <a:avLst/>
          </a:prstGeom>
        </p:spPr>
      </p:pic>
      <p:grpSp>
        <p:nvGrpSpPr>
          <p:cNvPr id="2" name="Grupp 1">
            <a:extLst>
              <a:ext uri="{FF2B5EF4-FFF2-40B4-BE49-F238E27FC236}">
                <a16:creationId xmlns:a16="http://schemas.microsoft.com/office/drawing/2014/main" id="{133784F8-5A71-3FC1-068C-BF73145040A2}"/>
              </a:ext>
            </a:extLst>
          </p:cNvPr>
          <p:cNvGrpSpPr/>
          <p:nvPr/>
        </p:nvGrpSpPr>
        <p:grpSpPr>
          <a:xfrm>
            <a:off x="6130340" y="-3692620"/>
            <a:ext cx="15116481" cy="15318342"/>
            <a:chOff x="6130340" y="-3692620"/>
            <a:chExt cx="15116481" cy="15318342"/>
          </a:xfrm>
        </p:grpSpPr>
        <p:pic>
          <p:nvPicPr>
            <p:cNvPr id="3" name="Bildobjekt 2">
              <a:extLst>
                <a:ext uri="{FF2B5EF4-FFF2-40B4-BE49-F238E27FC236}">
                  <a16:creationId xmlns:a16="http://schemas.microsoft.com/office/drawing/2014/main" id="{1B3B6C60-C1C1-C867-8E9A-4A27FAD358F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3419716">
              <a:off x="11455518" y="6026152"/>
              <a:ext cx="5380104" cy="5583176"/>
            </a:xfrm>
            <a:prstGeom prst="rect">
              <a:avLst/>
            </a:prstGeom>
          </p:spPr>
        </p:pic>
        <p:pic>
          <p:nvPicPr>
            <p:cNvPr id="5" name="Bildobjekt 4">
              <a:extLst>
                <a:ext uri="{FF2B5EF4-FFF2-40B4-BE49-F238E27FC236}">
                  <a16:creationId xmlns:a16="http://schemas.microsoft.com/office/drawing/2014/main" id="{80C6C935-E1FD-F362-EE72-6DB04EADEFE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0202898">
              <a:off x="9432989" y="5233735"/>
              <a:ext cx="4713816" cy="3970801"/>
            </a:xfrm>
            <a:prstGeom prst="rect">
              <a:avLst/>
            </a:prstGeom>
          </p:spPr>
        </p:pic>
        <p:pic>
          <p:nvPicPr>
            <p:cNvPr id="6" name="Bildobjekt 5">
              <a:extLst>
                <a:ext uri="{FF2B5EF4-FFF2-40B4-BE49-F238E27FC236}">
                  <a16:creationId xmlns:a16="http://schemas.microsoft.com/office/drawing/2014/main" id="{108C6D93-9478-C045-AB90-FE11D43E722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2763424">
              <a:off x="8467565" y="-3692620"/>
              <a:ext cx="8604645" cy="8929428"/>
            </a:xfrm>
            <a:prstGeom prst="rect">
              <a:avLst/>
            </a:prstGeom>
          </p:spPr>
        </p:pic>
        <p:pic>
          <p:nvPicPr>
            <p:cNvPr id="8" name="Bildobjekt 7">
              <a:extLst>
                <a:ext uri="{FF2B5EF4-FFF2-40B4-BE49-F238E27FC236}">
                  <a16:creationId xmlns:a16="http://schemas.microsoft.com/office/drawing/2014/main" id="{FCD886B6-E493-D21F-52F5-210A74671E3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002263">
              <a:off x="7195768" y="7412014"/>
              <a:ext cx="2864515" cy="4213708"/>
            </a:xfrm>
            <a:prstGeom prst="rect">
              <a:avLst/>
            </a:prstGeom>
          </p:spPr>
        </p:pic>
        <p:pic>
          <p:nvPicPr>
            <p:cNvPr id="12" name="Bildobjekt 11">
              <a:extLst>
                <a:ext uri="{FF2B5EF4-FFF2-40B4-BE49-F238E27FC236}">
                  <a16:creationId xmlns:a16="http://schemas.microsoft.com/office/drawing/2014/main" id="{3FEA4D2E-C5D6-3601-E6C2-DEB5B731328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0334889">
              <a:off x="13617697" y="2843479"/>
              <a:ext cx="7629124" cy="7846187"/>
            </a:xfrm>
            <a:prstGeom prst="rect">
              <a:avLst/>
            </a:prstGeom>
          </p:spPr>
        </p:pic>
        <p:pic>
          <p:nvPicPr>
            <p:cNvPr id="13" name="Bildobjekt 12">
              <a:extLst>
                <a:ext uri="{FF2B5EF4-FFF2-40B4-BE49-F238E27FC236}">
                  <a16:creationId xmlns:a16="http://schemas.microsoft.com/office/drawing/2014/main" id="{BCBCBF4C-E648-7323-86C2-26FA864B0E9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1822372">
              <a:off x="15169477" y="726375"/>
              <a:ext cx="4724217" cy="5332400"/>
            </a:xfrm>
            <a:prstGeom prst="rect">
              <a:avLst/>
            </a:prstGeom>
          </p:spPr>
        </p:pic>
        <p:pic>
          <p:nvPicPr>
            <p:cNvPr id="18" name="Bildobjekt 17">
              <a:extLst>
                <a:ext uri="{FF2B5EF4-FFF2-40B4-BE49-F238E27FC236}">
                  <a16:creationId xmlns:a16="http://schemas.microsoft.com/office/drawing/2014/main" id="{29BE9D42-7BB9-0325-40AF-072EB63053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170753">
              <a:off x="11341113" y="2970474"/>
              <a:ext cx="5608914" cy="3155014"/>
            </a:xfrm>
            <a:prstGeom prst="rect">
              <a:avLst/>
            </a:prstGeom>
          </p:spPr>
        </p:pic>
        <p:pic>
          <p:nvPicPr>
            <p:cNvPr id="28" name="Bildobjekt 27" descr="En bild som visar skiss, linjeritning, konst&#10;&#10;Automatiskt genererad beskrivning">
              <a:extLst>
                <a:ext uri="{FF2B5EF4-FFF2-40B4-BE49-F238E27FC236}">
                  <a16:creationId xmlns:a16="http://schemas.microsoft.com/office/drawing/2014/main" id="{CAF8BB2F-222F-AB73-D2D9-74594D3929C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9689905">
              <a:off x="6130340" y="3091605"/>
              <a:ext cx="6027320" cy="3390368"/>
            </a:xfrm>
            <a:prstGeom prst="rect">
              <a:avLst/>
            </a:prstGeom>
          </p:spPr>
        </p:pic>
      </p:grpSp>
    </p:spTree>
    <p:extLst>
      <p:ext uri="{BB962C8B-B14F-4D97-AF65-F5344CB8AC3E}">
        <p14:creationId xmlns:p14="http://schemas.microsoft.com/office/powerpoint/2010/main" val="326537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id="{05CEDAD8-322E-F180-10DE-4C70D446A1F0}"/>
              </a:ext>
            </a:extLst>
          </p:cNvPr>
          <p:cNvSpPr txBox="1"/>
          <p:nvPr/>
        </p:nvSpPr>
        <p:spPr>
          <a:xfrm>
            <a:off x="15118564" y="317354"/>
            <a:ext cx="2815767" cy="454740"/>
          </a:xfrm>
          <a:prstGeom prst="rect">
            <a:avLst/>
          </a:prstGeom>
        </p:spPr>
        <p:txBody>
          <a:bodyPr lIns="0" tIns="0" rIns="0" bIns="0" rtlCol="0" anchor="t">
            <a:spAutoFit/>
          </a:bodyPr>
          <a:lstStyle/>
          <a:p>
            <a:pPr algn="r">
              <a:lnSpc>
                <a:spcPts val="3872"/>
              </a:lnSpc>
            </a:pPr>
            <a:r>
              <a:rPr lang="en-US" sz="2800">
                <a:solidFill>
                  <a:srgbClr val="FDF8F3"/>
                </a:solidFill>
                <a:latin typeface="Century Gothic" panose="020B0502020202020204" pitchFamily="34" charset="0"/>
                <a:ea typeface="Hero"/>
                <a:cs typeface="Hero"/>
                <a:sym typeface="Hero"/>
              </a:rPr>
              <a:t>AILIT.FI</a:t>
            </a:r>
          </a:p>
        </p:txBody>
      </p:sp>
      <p:sp>
        <p:nvSpPr>
          <p:cNvPr id="9" name="TextBox 9"/>
          <p:cNvSpPr txBox="1"/>
          <p:nvPr/>
        </p:nvSpPr>
        <p:spPr>
          <a:xfrm>
            <a:off x="8440617" y="6251912"/>
            <a:ext cx="5939460" cy="1940659"/>
          </a:xfrm>
          <a:prstGeom prst="rect">
            <a:avLst/>
          </a:prstGeom>
        </p:spPr>
        <p:txBody>
          <a:bodyPr lIns="0" tIns="0" rIns="0" bIns="0" rtlCol="0" anchor="t">
            <a:spAutoFit/>
          </a:bodyPr>
          <a:lstStyle/>
          <a:p>
            <a:pPr algn="ctr">
              <a:lnSpc>
                <a:spcPts val="5231"/>
              </a:lnSpc>
            </a:pPr>
            <a:r>
              <a:rPr lang="sv-FI" sz="3700">
                <a:solidFill>
                  <a:schemeClr val="bg1"/>
                </a:solidFill>
                <a:latin typeface="Futura Medium" panose="020B0602020204020303" pitchFamily="34" charset="-79"/>
                <a:ea typeface="Proxima Nova"/>
                <a:cs typeface="Futura Medium" panose="020B0602020204020303" pitchFamily="34" charset="-79"/>
                <a:sym typeface="Proxima Nova"/>
              </a:rPr>
              <a:t>Länk till plattformen här</a:t>
            </a:r>
            <a:endParaRPr lang="sv-FI" sz="3700">
              <a:solidFill>
                <a:schemeClr val="bg1"/>
              </a:solidFill>
              <a:latin typeface="Futura Medium" panose="020B0602020204020303" pitchFamily="34" charset="-79"/>
              <a:ea typeface="Proxima Nova"/>
              <a:cs typeface="Futura Medium" panose="020B0602020204020303" pitchFamily="34" charset="-79"/>
            </a:endParaRPr>
          </a:p>
          <a:p>
            <a:pPr algn="ctr">
              <a:lnSpc>
                <a:spcPts val="5231"/>
              </a:lnSpc>
            </a:pPr>
            <a:r>
              <a:rPr lang="sv-FI" sz="3700">
                <a:solidFill>
                  <a:schemeClr val="bg1"/>
                </a:solidFill>
                <a:latin typeface="Futura Medium" panose="020B0602020204020303" pitchFamily="34" charset="-79"/>
                <a:ea typeface="Proxima Nova"/>
                <a:cs typeface="Futura Medium" panose="020B0602020204020303" pitchFamily="34" charset="-79"/>
                <a:sym typeface="Proxima Nova"/>
              </a:rPr>
              <a:t>Använd koden</a:t>
            </a:r>
            <a:endParaRPr lang="sv-FI" sz="3700">
              <a:solidFill>
                <a:schemeClr val="bg1"/>
              </a:solidFill>
              <a:latin typeface="Futura Medium" panose="020B0602020204020303" pitchFamily="34" charset="-79"/>
              <a:ea typeface="Proxima Nova"/>
              <a:cs typeface="Futura Medium" panose="020B0602020204020303" pitchFamily="34" charset="-79"/>
            </a:endParaRPr>
          </a:p>
          <a:p>
            <a:pPr algn="ctr">
              <a:lnSpc>
                <a:spcPts val="5231"/>
              </a:lnSpc>
            </a:pPr>
            <a:r>
              <a:rPr lang="sv-FI" sz="3700">
                <a:solidFill>
                  <a:schemeClr val="bg1"/>
                </a:solidFill>
                <a:latin typeface="Futura Medium" panose="020B0602020204020303" pitchFamily="34" charset="-79"/>
                <a:ea typeface="Proxima Nova"/>
                <a:cs typeface="Futura Medium" panose="020B0602020204020303" pitchFamily="34" charset="-79"/>
                <a:sym typeface="Proxima Nova"/>
              </a:rPr>
              <a:t>11 11 11 11</a:t>
            </a:r>
            <a:endParaRPr lang="sv-FI" sz="3700">
              <a:solidFill>
                <a:schemeClr val="bg1"/>
              </a:solidFill>
              <a:latin typeface="Futura Medium" panose="020B0602020204020303" pitchFamily="34" charset="-79"/>
              <a:ea typeface="Proxima Nova"/>
              <a:cs typeface="Futura Medium" panose="020B0602020204020303" pitchFamily="34" charset="-79"/>
            </a:endParaRPr>
          </a:p>
        </p:txBody>
      </p:sp>
      <p:grpSp>
        <p:nvGrpSpPr>
          <p:cNvPr id="10" name="Group 10"/>
          <p:cNvGrpSpPr/>
          <p:nvPr/>
        </p:nvGrpSpPr>
        <p:grpSpPr>
          <a:xfrm>
            <a:off x="9887340" y="2691607"/>
            <a:ext cx="3046014" cy="3046014"/>
            <a:chOff x="0" y="0"/>
            <a:chExt cx="4061352" cy="4061352"/>
          </a:xfrm>
        </p:grpSpPr>
        <p:sp>
          <p:nvSpPr>
            <p:cNvPr id="11" name="Freeform 11"/>
            <p:cNvSpPr/>
            <p:nvPr/>
          </p:nvSpPr>
          <p:spPr>
            <a:xfrm>
              <a:off x="0" y="0"/>
              <a:ext cx="4061352" cy="4061352"/>
            </a:xfrm>
            <a:custGeom>
              <a:avLst/>
              <a:gdLst/>
              <a:ahLst/>
              <a:cxnLst/>
              <a:rect l="l" t="t" r="r" b="b"/>
              <a:pathLst>
                <a:path w="4061352" h="4061352">
                  <a:moveTo>
                    <a:pt x="0" y="0"/>
                  </a:moveTo>
                  <a:lnTo>
                    <a:pt x="4061352" y="0"/>
                  </a:lnTo>
                  <a:lnTo>
                    <a:pt x="4061352" y="4061352"/>
                  </a:lnTo>
                  <a:lnTo>
                    <a:pt x="0" y="4061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v-FI"/>
            </a:p>
          </p:txBody>
        </p:sp>
      </p:grpSp>
      <p:pic>
        <p:nvPicPr>
          <p:cNvPr id="19" name="Bildobjekt 18">
            <a:extLst>
              <a:ext uri="{FF2B5EF4-FFF2-40B4-BE49-F238E27FC236}">
                <a16:creationId xmlns:a16="http://schemas.microsoft.com/office/drawing/2014/main" id="{7D9A93CF-AC31-A6C9-AC36-86E578C08AC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722434" y="574557"/>
            <a:ext cx="5351228" cy="91378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Bildobjekt 19" descr="En bild som visar cirkel, mörker&#10;&#10;Automatiskt genererad beskrivning">
            <a:extLst>
              <a:ext uri="{FF2B5EF4-FFF2-40B4-BE49-F238E27FC236}">
                <a16:creationId xmlns:a16="http://schemas.microsoft.com/office/drawing/2014/main" id="{B1E0F167-806C-0B63-0851-5B353C0615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343" y="2069128"/>
            <a:ext cx="9764005" cy="5492253"/>
          </a:xfrm>
          <a:prstGeom prst="rect">
            <a:avLst/>
          </a:prstGeom>
        </p:spPr>
      </p:pic>
      <p:pic>
        <p:nvPicPr>
          <p:cNvPr id="21" name="Bildobjekt 20" descr="En bild som visar cirkel, mörker&#10;&#10;Automatiskt genererad beskrivning">
            <a:extLst>
              <a:ext uri="{FF2B5EF4-FFF2-40B4-BE49-F238E27FC236}">
                <a16:creationId xmlns:a16="http://schemas.microsoft.com/office/drawing/2014/main" id="{325EF2B1-27C0-BD48-801C-309D2FC387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1217599">
            <a:off x="7427890" y="1896473"/>
            <a:ext cx="10066816" cy="5662584"/>
          </a:xfrm>
          <a:prstGeom prst="rect">
            <a:avLst/>
          </a:prstGeom>
        </p:spPr>
      </p:pic>
      <p:sp>
        <p:nvSpPr>
          <p:cNvPr id="8" name="TextBox 8"/>
          <p:cNvSpPr txBox="1"/>
          <p:nvPr/>
        </p:nvSpPr>
        <p:spPr>
          <a:xfrm>
            <a:off x="3753743" y="3926550"/>
            <a:ext cx="4440042" cy="1777410"/>
          </a:xfrm>
          <a:prstGeom prst="rect">
            <a:avLst/>
          </a:prstGeom>
        </p:spPr>
        <p:txBody>
          <a:bodyPr wrap="square" lIns="0" tIns="0" rIns="0" bIns="0" rtlCol="0" anchor="t">
            <a:spAutoFit/>
          </a:bodyPr>
          <a:lstStyle/>
          <a:p>
            <a:pPr algn="ctr"/>
            <a:r>
              <a:rPr lang="sv-FI" sz="5150" b="1">
                <a:solidFill>
                  <a:srgbClr val="92E2D2"/>
                </a:solidFill>
                <a:latin typeface="FUTURA MEDIUM" panose="020B0602020204020303" pitchFamily="34" charset="-79"/>
                <a:ea typeface="+mn-lt"/>
                <a:cs typeface="FUTURA MEDIUM" panose="020B0602020204020303" pitchFamily="34" charset="-79"/>
                <a:sym typeface="Proxima Nova Bold"/>
              </a:rPr>
              <a:t>A</a:t>
            </a:r>
            <a:r>
              <a:rPr lang="sv-FI" sz="5150" b="1">
                <a:solidFill>
                  <a:schemeClr val="bg1"/>
                </a:solidFill>
                <a:latin typeface="FUTURA MEDIUM" panose="020B0602020204020303" pitchFamily="34" charset="-79"/>
                <a:ea typeface="+mn-lt"/>
                <a:cs typeface="FUTURA MEDIUM" panose="020B0602020204020303" pitchFamily="34" charset="-79"/>
                <a:sym typeface="Proxima Nova Bold"/>
              </a:rPr>
              <a:t>rtificiell </a:t>
            </a:r>
          </a:p>
          <a:p>
            <a:pPr algn="ctr"/>
            <a:r>
              <a:rPr lang="sv-FI" sz="3200">
                <a:solidFill>
                  <a:schemeClr val="bg1"/>
                </a:solidFill>
                <a:latin typeface="Georgia" panose="02040502050405020303" pitchFamily="18" charset="0"/>
                <a:ea typeface="+mn-lt"/>
                <a:cs typeface="Futura Medium" panose="020B0602020204020303" pitchFamily="34" charset="-79"/>
                <a:sym typeface="Proxima Nova Bold"/>
              </a:rPr>
              <a:t>gjord av oss, inte naturlig, oäkta</a:t>
            </a:r>
            <a:endParaRPr lang="sv-FI" sz="3200">
              <a:solidFill>
                <a:schemeClr val="bg1"/>
              </a:solidFill>
              <a:latin typeface="Georgia" panose="02040502050405020303" pitchFamily="18" charset="0"/>
              <a:cs typeface="Futura Medium" panose="020B0602020204020303" pitchFamily="34" charset="-79"/>
            </a:endParaRPr>
          </a:p>
        </p:txBody>
      </p:sp>
      <p:sp>
        <p:nvSpPr>
          <p:cNvPr id="9" name="TextBox 9"/>
          <p:cNvSpPr txBox="1"/>
          <p:nvPr/>
        </p:nvSpPr>
        <p:spPr>
          <a:xfrm>
            <a:off x="1334293" y="1028096"/>
            <a:ext cx="15551608" cy="1062663"/>
          </a:xfrm>
          <a:prstGeom prst="rect">
            <a:avLst/>
          </a:prstGeom>
        </p:spPr>
        <p:txBody>
          <a:bodyPr lIns="0" tIns="0" rIns="0" bIns="0" rtlCol="0" anchor="t">
            <a:spAutoFit/>
          </a:bodyPr>
          <a:lstStyle/>
          <a:p>
            <a:pPr algn="ctr">
              <a:lnSpc>
                <a:spcPts val="8977"/>
              </a:lnSpc>
            </a:pPr>
            <a:r>
              <a:rPr lang="en-US" sz="6400" b="1">
                <a:solidFill>
                  <a:schemeClr val="bg1"/>
                </a:solidFill>
                <a:latin typeface="FUTURA MEDIUM" panose="020B0602020204020303" pitchFamily="34" charset="-79"/>
                <a:ea typeface="Proxima Nova Bold"/>
                <a:cs typeface="FUTURA MEDIUM" panose="020B0602020204020303" pitchFamily="34" charset="-79"/>
                <a:sym typeface="Proxima Nova Bold"/>
              </a:rPr>
              <a:t>Vad </a:t>
            </a:r>
            <a:r>
              <a:rPr lang="en-US" sz="6400" b="1" err="1">
                <a:solidFill>
                  <a:schemeClr val="bg1"/>
                </a:solidFill>
                <a:latin typeface="FUTURA MEDIUM" panose="020B0602020204020303" pitchFamily="34" charset="-79"/>
                <a:ea typeface="Proxima Nova Bold"/>
                <a:cs typeface="FUTURA MEDIUM" panose="020B0602020204020303" pitchFamily="34" charset="-79"/>
                <a:sym typeface="Proxima Nova Bold"/>
              </a:rPr>
              <a:t>betyder</a:t>
            </a:r>
            <a:r>
              <a:rPr lang="en-US" sz="6400" b="1">
                <a:solidFill>
                  <a:schemeClr val="bg1"/>
                </a:solidFill>
                <a:latin typeface="FUTURA MEDIUM" panose="020B0602020204020303" pitchFamily="34" charset="-79"/>
                <a:ea typeface="Proxima Nova Bold"/>
                <a:cs typeface="FUTURA MEDIUM" panose="020B0602020204020303" pitchFamily="34" charset="-79"/>
                <a:sym typeface="Proxima Nova Bold"/>
              </a:rPr>
              <a:t> </a:t>
            </a:r>
            <a:r>
              <a:rPr lang="en-US" sz="6400" b="1">
                <a:solidFill>
                  <a:srgbClr val="92E2D2"/>
                </a:solidFill>
                <a:latin typeface="FUTURA MEDIUM" panose="020B0602020204020303" pitchFamily="34" charset="-79"/>
                <a:ea typeface="Proxima Nova Bold"/>
                <a:cs typeface="FUTURA MEDIUM" panose="020B0602020204020303" pitchFamily="34" charset="-79"/>
                <a:sym typeface="Proxima Nova Bold"/>
              </a:rPr>
              <a:t>AI</a:t>
            </a:r>
            <a:r>
              <a:rPr lang="en-US" sz="6400" b="1">
                <a:solidFill>
                  <a:schemeClr val="bg1"/>
                </a:solidFill>
                <a:latin typeface="FUTURA MEDIUM" panose="020B0602020204020303" pitchFamily="34" charset="-79"/>
                <a:ea typeface="Proxima Nova Bold"/>
                <a:cs typeface="FUTURA MEDIUM" panose="020B0602020204020303" pitchFamily="34" charset="-79"/>
                <a:sym typeface="Proxima Nova Bold"/>
              </a:rPr>
              <a:t>?</a:t>
            </a:r>
          </a:p>
        </p:txBody>
      </p:sp>
      <p:sp>
        <p:nvSpPr>
          <p:cNvPr id="10" name="TextBox 10"/>
          <p:cNvSpPr txBox="1"/>
          <p:nvPr/>
        </p:nvSpPr>
        <p:spPr>
          <a:xfrm>
            <a:off x="10182949" y="3619329"/>
            <a:ext cx="4225659" cy="2413481"/>
          </a:xfrm>
          <a:prstGeom prst="rect">
            <a:avLst/>
          </a:prstGeom>
        </p:spPr>
        <p:txBody>
          <a:bodyPr wrap="square" lIns="0" tIns="0" rIns="0" bIns="0" rtlCol="0" anchor="t">
            <a:spAutoFit/>
          </a:bodyPr>
          <a:lstStyle/>
          <a:p>
            <a:pPr algn="ctr">
              <a:lnSpc>
                <a:spcPts val="7279"/>
              </a:lnSpc>
            </a:pPr>
            <a:r>
              <a:rPr lang="sv-FI" sz="5150" b="1">
                <a:solidFill>
                  <a:srgbClr val="92E2D2"/>
                </a:solidFill>
                <a:latin typeface="Proxima Nova Bold"/>
                <a:ea typeface="Proxima Nova Bold"/>
                <a:cs typeface="Proxima Nova Bold"/>
                <a:sym typeface="Proxima Nova Bold"/>
              </a:rPr>
              <a:t>I</a:t>
            </a:r>
            <a:r>
              <a:rPr lang="sv-FI" sz="5150" b="1">
                <a:solidFill>
                  <a:schemeClr val="bg1"/>
                </a:solidFill>
                <a:latin typeface="Proxima Nova Bold"/>
                <a:ea typeface="Proxima Nova Bold"/>
                <a:cs typeface="Proxima Nova Bold"/>
                <a:sym typeface="Proxima Nova Bold"/>
              </a:rPr>
              <a:t>ntelligens </a:t>
            </a:r>
          </a:p>
          <a:p>
            <a:pPr algn="ctr"/>
            <a:r>
              <a:rPr lang="sv-FI" sz="3200">
                <a:solidFill>
                  <a:schemeClr val="bg1"/>
                </a:solidFill>
                <a:latin typeface="Georgia" panose="02040502050405020303" pitchFamily="18" charset="0"/>
                <a:ea typeface="Proxima Nova Bold"/>
                <a:cs typeface="Proxima Nova Bold"/>
                <a:sym typeface="Proxima Nova Bold"/>
              </a:rPr>
              <a:t>att kunna uppfatta, lära och göra saker med det man lärt sig</a:t>
            </a:r>
            <a:endParaRPr lang="sv-FI" sz="3200">
              <a:solidFill>
                <a:schemeClr val="bg1"/>
              </a:solidFill>
              <a:latin typeface="Georgia" panose="02040502050405020303" pitchFamily="18" charset="0"/>
              <a:ea typeface="Proxima Nova Bold"/>
              <a:cs typeface="Proxima Nova Bold"/>
            </a:endParaRPr>
          </a:p>
        </p:txBody>
      </p:sp>
      <p:pic>
        <p:nvPicPr>
          <p:cNvPr id="12" name="Bildobjekt 11">
            <a:extLst>
              <a:ext uri="{FF2B5EF4-FFF2-40B4-BE49-F238E27FC236}">
                <a16:creationId xmlns:a16="http://schemas.microsoft.com/office/drawing/2014/main" id="{358B4422-E4D0-3E54-8165-28509E832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4774" y="6434835"/>
            <a:ext cx="5270658" cy="2964745"/>
          </a:xfrm>
          <a:prstGeom prst="rect">
            <a:avLst/>
          </a:prstGeom>
        </p:spPr>
      </p:pic>
      <p:pic>
        <p:nvPicPr>
          <p:cNvPr id="16" name="Bildobjekt 15">
            <a:extLst>
              <a:ext uri="{FF2B5EF4-FFF2-40B4-BE49-F238E27FC236}">
                <a16:creationId xmlns:a16="http://schemas.microsoft.com/office/drawing/2014/main" id="{3AAF7516-BD97-3C63-28C1-A19A8BFC9B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8237" y="6527068"/>
            <a:ext cx="3348684" cy="1883635"/>
          </a:xfrm>
          <a:prstGeom prst="rect">
            <a:avLst/>
          </a:prstGeom>
        </p:spPr>
      </p:pic>
      <p:pic>
        <p:nvPicPr>
          <p:cNvPr id="18" name="Bildobjekt 17" descr="En bild som visar design, svart och vit, monokrom&#10;&#10;Automatiskt genererad beskrivning med låg exakthet">
            <a:extLst>
              <a:ext uri="{FF2B5EF4-FFF2-40B4-BE49-F238E27FC236}">
                <a16:creationId xmlns:a16="http://schemas.microsoft.com/office/drawing/2014/main" id="{0387C07C-ABDC-4B2F-DD66-81A8BE66E7D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160542">
            <a:off x="3301058" y="6117686"/>
            <a:ext cx="1893301" cy="2767134"/>
          </a:xfrm>
          <a:prstGeom prst="rect">
            <a:avLst/>
          </a:prstGeom>
        </p:spPr>
      </p:pic>
      <p:pic>
        <p:nvPicPr>
          <p:cNvPr id="22" name="Bildobjekt 21" descr="En bild som visar skiss, linjeritning, konst&#10;&#10;Automatiskt genererad beskrivning">
            <a:extLst>
              <a:ext uri="{FF2B5EF4-FFF2-40B4-BE49-F238E27FC236}">
                <a16:creationId xmlns:a16="http://schemas.microsoft.com/office/drawing/2014/main" id="{0A2CEF6F-34CC-1123-6046-2ADE64CDEE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82300" y="5767840"/>
            <a:ext cx="5959874" cy="33524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E2E4"/>
        </a:solidFill>
        <a:effectLst/>
      </p:bgPr>
    </p:bg>
    <p:spTree>
      <p:nvGrpSpPr>
        <p:cNvPr id="1" name=""/>
        <p:cNvGrpSpPr/>
        <p:nvPr/>
      </p:nvGrpSpPr>
      <p:grpSpPr>
        <a:xfrm>
          <a:off x="0" y="0"/>
          <a:ext cx="0" cy="0"/>
          <a:chOff x="0" y="0"/>
          <a:chExt cx="0" cy="0"/>
        </a:xfrm>
      </p:grpSpPr>
      <p:pic>
        <p:nvPicPr>
          <p:cNvPr id="47" name="Bildobjekt 46">
            <a:extLst>
              <a:ext uri="{FF2B5EF4-FFF2-40B4-BE49-F238E27FC236}">
                <a16:creationId xmlns:a16="http://schemas.microsoft.com/office/drawing/2014/main" id="{BAAB25F5-46F4-618E-7256-A5B479FE51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18531"/>
            <a:ext cx="7772400" cy="4371975"/>
          </a:xfrm>
          <a:prstGeom prst="rect">
            <a:avLst/>
          </a:prstGeom>
        </p:spPr>
      </p:pic>
      <p:grpSp>
        <p:nvGrpSpPr>
          <p:cNvPr id="27" name="Grupp 26">
            <a:extLst>
              <a:ext uri="{FF2B5EF4-FFF2-40B4-BE49-F238E27FC236}">
                <a16:creationId xmlns:a16="http://schemas.microsoft.com/office/drawing/2014/main" id="{6D7D6D7A-E0ED-07E5-B691-54EB0D4F55EC}"/>
              </a:ext>
            </a:extLst>
          </p:cNvPr>
          <p:cNvGrpSpPr/>
          <p:nvPr/>
        </p:nvGrpSpPr>
        <p:grpSpPr>
          <a:xfrm>
            <a:off x="419880" y="3587628"/>
            <a:ext cx="5108028" cy="6123931"/>
            <a:chOff x="233961" y="2862414"/>
            <a:chExt cx="4229964" cy="5038939"/>
          </a:xfrm>
        </p:grpSpPr>
        <p:pic>
          <p:nvPicPr>
            <p:cNvPr id="15" name="Bildobjekt 14" descr="En bild som visar tecknad serie, leksak&#10;&#10;Automatiskt genererad beskrivning">
              <a:extLst>
                <a:ext uri="{FF2B5EF4-FFF2-40B4-BE49-F238E27FC236}">
                  <a16:creationId xmlns:a16="http://schemas.microsoft.com/office/drawing/2014/main" id="{F23BB1A5-5360-F8BC-D861-D4C106851DFD}"/>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67000"/>
                      </a14:imgEffect>
                    </a14:imgLayer>
                  </a14:imgProps>
                </a:ext>
                <a:ext uri="{28A0092B-C50C-407E-A947-70E740481C1C}">
                  <a14:useLocalDpi xmlns:a14="http://schemas.microsoft.com/office/drawing/2010/main"/>
                </a:ext>
              </a:extLst>
            </a:blip>
            <a:srcRect/>
            <a:stretch/>
          </p:blipFill>
          <p:spPr>
            <a:xfrm flipH="1">
              <a:off x="233961" y="2862414"/>
              <a:ext cx="4229964" cy="5038939"/>
            </a:xfrm>
            <a:prstGeom prst="rect">
              <a:avLst/>
            </a:prstGeom>
          </p:spPr>
        </p:pic>
        <p:grpSp>
          <p:nvGrpSpPr>
            <p:cNvPr id="17" name="Grupp 16">
              <a:extLst>
                <a:ext uri="{FF2B5EF4-FFF2-40B4-BE49-F238E27FC236}">
                  <a16:creationId xmlns:a16="http://schemas.microsoft.com/office/drawing/2014/main" id="{6B0456FB-E88D-75EA-2004-C46528E33FDB}"/>
                </a:ext>
              </a:extLst>
            </p:cNvPr>
            <p:cNvGrpSpPr/>
            <p:nvPr/>
          </p:nvGrpSpPr>
          <p:grpSpPr>
            <a:xfrm flipH="1">
              <a:off x="846665" y="3505200"/>
              <a:ext cx="3047999" cy="2388215"/>
              <a:chOff x="14971263" y="2652189"/>
              <a:chExt cx="2814158" cy="2292960"/>
            </a:xfrm>
          </p:grpSpPr>
          <p:sp>
            <p:nvSpPr>
              <p:cNvPr id="18" name="Freeform 5">
                <a:extLst>
                  <a:ext uri="{FF2B5EF4-FFF2-40B4-BE49-F238E27FC236}">
                    <a16:creationId xmlns:a16="http://schemas.microsoft.com/office/drawing/2014/main" id="{0E163888-7D98-DA56-E306-5923E5C5D8CC}"/>
                  </a:ext>
                </a:extLst>
              </p:cNvPr>
              <p:cNvSpPr/>
              <p:nvPr/>
            </p:nvSpPr>
            <p:spPr>
              <a:xfrm>
                <a:off x="14971263" y="2652189"/>
                <a:ext cx="2814158" cy="2292960"/>
              </a:xfrm>
              <a:custGeom>
                <a:avLst/>
                <a:gdLst/>
                <a:ahLst/>
                <a:cxnLst/>
                <a:rect l="l" t="t" r="r" b="b"/>
                <a:pathLst>
                  <a:path w="2814158" h="2292960">
                    <a:moveTo>
                      <a:pt x="0" y="0"/>
                    </a:moveTo>
                    <a:lnTo>
                      <a:pt x="2814158" y="0"/>
                    </a:lnTo>
                    <a:lnTo>
                      <a:pt x="2814158" y="2292959"/>
                    </a:lnTo>
                    <a:lnTo>
                      <a:pt x="0" y="2292959"/>
                    </a:lnTo>
                    <a:lnTo>
                      <a:pt x="0" y="0"/>
                    </a:lnTo>
                    <a:close/>
                  </a:path>
                </a:pathLst>
              </a:custGeom>
              <a:blipFill>
                <a:blip r:embed="rId6" cstate="hqprint">
                  <a:extLst>
                    <a:ext uri="{28A0092B-C50C-407E-A947-70E740481C1C}">
                      <a14:useLocalDpi xmlns:a14="http://schemas.microsoft.com/office/drawing/2010/main"/>
                    </a:ext>
                  </a:extLst>
                </a:blip>
                <a:stretch>
                  <a:fillRect/>
                </a:stretch>
              </a:blipFill>
            </p:spPr>
            <p:txBody>
              <a:bodyPr/>
              <a:lstStyle/>
              <a:p>
                <a:endParaRPr lang="sv-FI"/>
              </a:p>
            </p:txBody>
          </p:sp>
          <p:sp>
            <p:nvSpPr>
              <p:cNvPr id="19" name="Freeform 8">
                <a:extLst>
                  <a:ext uri="{FF2B5EF4-FFF2-40B4-BE49-F238E27FC236}">
                    <a16:creationId xmlns:a16="http://schemas.microsoft.com/office/drawing/2014/main" id="{30F58BEF-DE59-1156-F58F-EADEA766BA50}"/>
                  </a:ext>
                </a:extLst>
              </p:cNvPr>
              <p:cNvSpPr/>
              <p:nvPr/>
            </p:nvSpPr>
            <p:spPr>
              <a:xfrm>
                <a:off x="15520484" y="3957331"/>
                <a:ext cx="1623351" cy="58643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v-FI"/>
              </a:p>
            </p:txBody>
          </p:sp>
          <p:grpSp>
            <p:nvGrpSpPr>
              <p:cNvPr id="20" name="Group 10">
                <a:extLst>
                  <a:ext uri="{FF2B5EF4-FFF2-40B4-BE49-F238E27FC236}">
                    <a16:creationId xmlns:a16="http://schemas.microsoft.com/office/drawing/2014/main" id="{FE895A72-B288-72FB-5080-92E354038493}"/>
                  </a:ext>
                </a:extLst>
              </p:cNvPr>
              <p:cNvGrpSpPr/>
              <p:nvPr/>
            </p:nvGrpSpPr>
            <p:grpSpPr>
              <a:xfrm>
                <a:off x="15559807" y="4009191"/>
                <a:ext cx="501764" cy="501764"/>
                <a:chOff x="0" y="0"/>
                <a:chExt cx="812800" cy="812800"/>
              </a:xfrm>
            </p:grpSpPr>
            <p:sp>
              <p:nvSpPr>
                <p:cNvPr id="25" name="Freeform 11">
                  <a:extLst>
                    <a:ext uri="{FF2B5EF4-FFF2-40B4-BE49-F238E27FC236}">
                      <a16:creationId xmlns:a16="http://schemas.microsoft.com/office/drawing/2014/main" id="{72C7898E-EC3E-C109-5E0E-9F57640B27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26" name="TextBox 12">
                  <a:extLst>
                    <a:ext uri="{FF2B5EF4-FFF2-40B4-BE49-F238E27FC236}">
                      <a16:creationId xmlns:a16="http://schemas.microsoft.com/office/drawing/2014/main" id="{DA664B4F-278D-B44C-BD3C-E9231C5CB04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13">
                <a:extLst>
                  <a:ext uri="{FF2B5EF4-FFF2-40B4-BE49-F238E27FC236}">
                    <a16:creationId xmlns:a16="http://schemas.microsoft.com/office/drawing/2014/main" id="{9127B426-367E-BA36-1E13-BCB705E9997B}"/>
                  </a:ext>
                </a:extLst>
              </p:cNvPr>
              <p:cNvGrpSpPr/>
              <p:nvPr/>
            </p:nvGrpSpPr>
            <p:grpSpPr>
              <a:xfrm>
                <a:off x="16632545" y="3985906"/>
                <a:ext cx="501764" cy="501764"/>
                <a:chOff x="0" y="0"/>
                <a:chExt cx="812800" cy="812800"/>
              </a:xfrm>
            </p:grpSpPr>
            <p:sp>
              <p:nvSpPr>
                <p:cNvPr id="23" name="Freeform 14">
                  <a:extLst>
                    <a:ext uri="{FF2B5EF4-FFF2-40B4-BE49-F238E27FC236}">
                      <a16:creationId xmlns:a16="http://schemas.microsoft.com/office/drawing/2014/main" id="{4319A4F3-B137-2E5F-E76E-B1FD495DAD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7ED"/>
                </a:solidFill>
              </p:spPr>
              <p:txBody>
                <a:bodyPr/>
                <a:lstStyle/>
                <a:p>
                  <a:endParaRPr lang="sv-FI"/>
                </a:p>
              </p:txBody>
            </p:sp>
            <p:sp>
              <p:nvSpPr>
                <p:cNvPr id="24" name="TextBox 15">
                  <a:extLst>
                    <a:ext uri="{FF2B5EF4-FFF2-40B4-BE49-F238E27FC236}">
                      <a16:creationId xmlns:a16="http://schemas.microsoft.com/office/drawing/2014/main" id="{A7E5F5E2-C6F7-02FC-A52C-D15054AC25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2" name="Freeform 16">
                <a:extLst>
                  <a:ext uri="{FF2B5EF4-FFF2-40B4-BE49-F238E27FC236}">
                    <a16:creationId xmlns:a16="http://schemas.microsoft.com/office/drawing/2014/main" id="{15F59BA6-D8ED-408C-E874-F4285F91D356}"/>
                  </a:ext>
                </a:extLst>
              </p:cNvPr>
              <p:cNvSpPr/>
              <p:nvPr/>
            </p:nvSpPr>
            <p:spPr>
              <a:xfrm>
                <a:off x="15457364" y="4022562"/>
                <a:ext cx="1720454" cy="350543"/>
              </a:xfrm>
              <a:custGeom>
                <a:avLst/>
                <a:gdLst/>
                <a:ahLst/>
                <a:cxnLst/>
                <a:rect l="l" t="t" r="r" b="b"/>
                <a:pathLst>
                  <a:path w="1720454" h="350543">
                    <a:moveTo>
                      <a:pt x="0" y="0"/>
                    </a:moveTo>
                    <a:lnTo>
                      <a:pt x="1720455" y="0"/>
                    </a:lnTo>
                    <a:lnTo>
                      <a:pt x="1720455" y="350542"/>
                    </a:lnTo>
                    <a:lnTo>
                      <a:pt x="0" y="350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v-FI"/>
              </a:p>
            </p:txBody>
          </p:sp>
        </p:grpSp>
      </p:grpSp>
      <p:pic>
        <p:nvPicPr>
          <p:cNvPr id="30" name="Bildobjekt 29" descr="En bild som visar skärmbild, svart, design&#10;&#10;Automatiskt genererad beskrivning">
            <a:extLst>
              <a:ext uri="{FF2B5EF4-FFF2-40B4-BE49-F238E27FC236}">
                <a16:creationId xmlns:a16="http://schemas.microsoft.com/office/drawing/2014/main" id="{E7CAC91D-E110-C6EA-3D71-92B1D17B57E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55313">
            <a:off x="6495684" y="-880899"/>
            <a:ext cx="12048797" cy="12048797"/>
          </a:xfrm>
          <a:prstGeom prst="rect">
            <a:avLst/>
          </a:prstGeom>
        </p:spPr>
      </p:pic>
      <p:sp>
        <p:nvSpPr>
          <p:cNvPr id="31" name="TextBox 9">
            <a:extLst>
              <a:ext uri="{FF2B5EF4-FFF2-40B4-BE49-F238E27FC236}">
                <a16:creationId xmlns:a16="http://schemas.microsoft.com/office/drawing/2014/main" id="{B7A18A79-1C95-027C-4565-4C8F13F40648}"/>
              </a:ext>
            </a:extLst>
          </p:cNvPr>
          <p:cNvSpPr txBox="1"/>
          <p:nvPr/>
        </p:nvSpPr>
        <p:spPr>
          <a:xfrm>
            <a:off x="1650680" y="2198394"/>
            <a:ext cx="5108028" cy="1075936"/>
          </a:xfrm>
          <a:prstGeom prst="rect">
            <a:avLst/>
          </a:prstGeom>
        </p:spPr>
        <p:txBody>
          <a:bodyPr wrap="square" lIns="0" tIns="0" rIns="0" bIns="0" rtlCol="0" anchor="t">
            <a:spAutoFit/>
          </a:bodyPr>
          <a:lstStyle/>
          <a:p>
            <a:pPr>
              <a:lnSpc>
                <a:spcPts val="8977"/>
              </a:lnSpc>
            </a:pPr>
            <a:r>
              <a:rPr lang="en-US" sz="6400" b="1" err="1">
                <a:solidFill>
                  <a:schemeClr val="tx1">
                    <a:lumMod val="85000"/>
                    <a:lumOff val="15000"/>
                  </a:schemeClr>
                </a:solidFill>
                <a:ea typeface="+mn-lt"/>
                <a:cs typeface="FUTURA MEDIUM"/>
                <a:sym typeface="Proxima Nova Bold"/>
              </a:rPr>
              <a:t>Videodags</a:t>
            </a:r>
            <a:r>
              <a:rPr lang="en-US" sz="6400" b="1">
                <a:solidFill>
                  <a:schemeClr val="tx1">
                    <a:lumMod val="85000"/>
                    <a:lumOff val="15000"/>
                  </a:schemeClr>
                </a:solidFill>
                <a:latin typeface="FUTURA MEDIUM" panose="020B0602020204020303" pitchFamily="34" charset="-79"/>
                <a:ea typeface="Proxima Nova Bold"/>
                <a:cs typeface="FUTURA MEDIUM"/>
                <a:sym typeface="Proxima Nova Bold"/>
              </a:rPr>
              <a:t>!</a:t>
            </a:r>
          </a:p>
        </p:txBody>
      </p:sp>
      <p:sp>
        <p:nvSpPr>
          <p:cNvPr id="3" name="TextBox 2">
            <a:extLst>
              <a:ext uri="{FF2B5EF4-FFF2-40B4-BE49-F238E27FC236}">
                <a16:creationId xmlns:a16="http://schemas.microsoft.com/office/drawing/2014/main" id="{D993F56E-5C91-7FA8-7520-7D7EA47DD64D}"/>
              </a:ext>
            </a:extLst>
          </p:cNvPr>
          <p:cNvSpPr txBox="1"/>
          <p:nvPr/>
        </p:nvSpPr>
        <p:spPr>
          <a:xfrm rot="360000">
            <a:off x="7810500" y="6877050"/>
            <a:ext cx="802005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chemeClr val="bg1"/>
                </a:solidFill>
                <a:ea typeface="Calibri"/>
                <a:cs typeface="Calibri"/>
                <a:hlinkClick r:id="rId12">
                  <a:extLst>
                    <a:ext uri="{A12FA001-AC4F-418D-AE19-62706E023703}">
                      <ahyp:hlinkClr xmlns:ahyp="http://schemas.microsoft.com/office/drawing/2018/hyperlinkcolor" val="tx"/>
                    </a:ext>
                  </a:extLst>
                </a:hlinkClick>
              </a:rPr>
              <a:t>https://youtu.be/MSQa7G_LdSM</a:t>
            </a:r>
            <a:endParaRPr lang="en-US">
              <a:solidFill>
                <a:schemeClr val="bg1"/>
              </a:solidFill>
              <a:ea typeface="Calibri"/>
              <a:cs typeface="Calibri"/>
              <a:hlinkClick r:id="rId12">
                <a:extLst>
                  <a:ext uri="{A12FA001-AC4F-418D-AE19-62706E023703}">
                    <ahyp:hlinkClr xmlns:ahyp="http://schemas.microsoft.com/office/drawing/2018/hyperlinkcolor" val="tx"/>
                  </a:ext>
                </a:extLst>
              </a:hlinkClick>
            </a:endParaRPr>
          </a:p>
          <a:p>
            <a:pPr algn="l"/>
            <a:endParaRPr lang="en-GB">
              <a:solidFill>
                <a:schemeClr val="bg1"/>
              </a:solidFill>
              <a:ea typeface="Calibri"/>
              <a:cs typeface="Calibri"/>
            </a:endParaRPr>
          </a:p>
        </p:txBody>
      </p:sp>
      <p:pic>
        <p:nvPicPr>
          <p:cNvPr id="2" name="Picture 1" descr="A drone flying in the sky&#10;&#10;Description automatically generated">
            <a:extLst>
              <a:ext uri="{FF2B5EF4-FFF2-40B4-BE49-F238E27FC236}">
                <a16:creationId xmlns:a16="http://schemas.microsoft.com/office/drawing/2014/main" id="{DC6EC1F5-6FFC-736B-30A9-BFDF63D5F482}"/>
              </a:ext>
            </a:extLst>
          </p:cNvPr>
          <p:cNvPicPr>
            <a:picLocks noChangeAspect="1"/>
          </p:cNvPicPr>
          <p:nvPr/>
        </p:nvPicPr>
        <p:blipFill>
          <a:blip r:embed="rId13"/>
          <a:stretch>
            <a:fillRect/>
          </a:stretch>
        </p:blipFill>
        <p:spPr>
          <a:xfrm rot="360000">
            <a:off x="7659533" y="1961993"/>
            <a:ext cx="8686800" cy="46346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objekt 23">
            <a:extLst>
              <a:ext uri="{FF2B5EF4-FFF2-40B4-BE49-F238E27FC236}">
                <a16:creationId xmlns:a16="http://schemas.microsoft.com/office/drawing/2014/main" id="{A7C3A650-64B0-B5F2-7204-43CF77E4CD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5"/>
            <a:ext cx="18423177" cy="10286308"/>
          </a:xfrm>
          <a:prstGeom prst="rect">
            <a:avLst/>
          </a:prstGeom>
        </p:spPr>
      </p:pic>
      <p:sp>
        <p:nvSpPr>
          <p:cNvPr id="25" name="Rektangel 24">
            <a:extLst>
              <a:ext uri="{FF2B5EF4-FFF2-40B4-BE49-F238E27FC236}">
                <a16:creationId xmlns:a16="http://schemas.microsoft.com/office/drawing/2014/main" id="{C37DA4BF-5935-478B-CF3E-DF8DFF884713}"/>
              </a:ext>
            </a:extLst>
          </p:cNvPr>
          <p:cNvSpPr/>
          <p:nvPr/>
        </p:nvSpPr>
        <p:spPr>
          <a:xfrm>
            <a:off x="0" y="1907"/>
            <a:ext cx="18423177" cy="10285093"/>
          </a:xfrm>
          <a:prstGeom prst="rect">
            <a:avLst/>
          </a:prstGeom>
          <a:solidFill>
            <a:schemeClr val="tx1">
              <a:alpha val="290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8" name="TextBox 4">
            <a:extLst>
              <a:ext uri="{FF2B5EF4-FFF2-40B4-BE49-F238E27FC236}">
                <a16:creationId xmlns:a16="http://schemas.microsoft.com/office/drawing/2014/main" id="{7DF7C5D3-EE15-AF4F-2C18-11246F13B11E}"/>
              </a:ext>
            </a:extLst>
          </p:cNvPr>
          <p:cNvSpPr txBox="1"/>
          <p:nvPr/>
        </p:nvSpPr>
        <p:spPr>
          <a:xfrm>
            <a:off x="1754283" y="1575584"/>
            <a:ext cx="14772164" cy="963982"/>
          </a:xfrm>
          <a:prstGeom prst="rect">
            <a:avLst/>
          </a:prstGeom>
        </p:spPr>
        <p:txBody>
          <a:bodyPr lIns="0" tIns="0" rIns="0" bIns="0" rtlCol="0" anchor="t">
            <a:spAutoFit/>
          </a:bodyPr>
          <a:lstStyle/>
          <a:p>
            <a:pPr algn="ctr">
              <a:lnSpc>
                <a:spcPts val="7279"/>
              </a:lnSpc>
              <a:spcBef>
                <a:spcPct val="0"/>
              </a:spcBef>
            </a:pPr>
            <a:r>
              <a:rPr lang="sv-FI" sz="6400" b="1">
                <a:solidFill>
                  <a:schemeClr val="bg1"/>
                </a:solidFill>
                <a:latin typeface="FUTURA MEDIUM" panose="020B0602020204020303" pitchFamily="34" charset="-79"/>
                <a:cs typeface="FUTURA MEDIUM" panose="020B0602020204020303" pitchFamily="34" charset="-79"/>
                <a:sym typeface="Proxima Nova Bold"/>
              </a:rPr>
              <a:t>Vad är maskininlärning?</a:t>
            </a:r>
            <a:endParaRPr lang="sv-FI" sz="6400">
              <a:solidFill>
                <a:schemeClr val="bg1"/>
              </a:solidFill>
              <a:latin typeface="Futura Medium" panose="020B0602020204020303" pitchFamily="34" charset="-79"/>
              <a:ea typeface="Calibri"/>
              <a:cs typeface="Futura Medium" panose="020B0602020204020303" pitchFamily="34" charset="-79"/>
            </a:endParaRPr>
          </a:p>
        </p:txBody>
      </p:sp>
      <p:grpSp>
        <p:nvGrpSpPr>
          <p:cNvPr id="2" name="Grupp 1">
            <a:extLst>
              <a:ext uri="{FF2B5EF4-FFF2-40B4-BE49-F238E27FC236}">
                <a16:creationId xmlns:a16="http://schemas.microsoft.com/office/drawing/2014/main" id="{136E49B5-A0EB-A58C-B45F-5088C7870CD0}"/>
              </a:ext>
            </a:extLst>
          </p:cNvPr>
          <p:cNvGrpSpPr/>
          <p:nvPr/>
        </p:nvGrpSpPr>
        <p:grpSpPr>
          <a:xfrm>
            <a:off x="-1076680" y="399747"/>
            <a:ext cx="20539199" cy="13159285"/>
            <a:chOff x="-1076680" y="399747"/>
            <a:chExt cx="20539199" cy="13159285"/>
          </a:xfrm>
        </p:grpSpPr>
        <p:pic>
          <p:nvPicPr>
            <p:cNvPr id="13" name="Bildobjekt 12" descr="En bild som visar siluett&#10;&#10;Automatiskt genererad beskrivning">
              <a:extLst>
                <a:ext uri="{FF2B5EF4-FFF2-40B4-BE49-F238E27FC236}">
                  <a16:creationId xmlns:a16="http://schemas.microsoft.com/office/drawing/2014/main" id="{AB570141-416E-C933-1DBF-314B6C2B143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a:ext>
              </a:extLst>
            </a:blip>
            <a:stretch>
              <a:fillRect/>
            </a:stretch>
          </p:blipFill>
          <p:spPr>
            <a:xfrm rot="4593384">
              <a:off x="-1330442" y="653509"/>
              <a:ext cx="13159285" cy="12651762"/>
            </a:xfrm>
            <a:prstGeom prst="rect">
              <a:avLst/>
            </a:prstGeom>
          </p:spPr>
        </p:pic>
        <p:pic>
          <p:nvPicPr>
            <p:cNvPr id="11" name="Bildobjekt 10">
              <a:extLst>
                <a:ext uri="{FF2B5EF4-FFF2-40B4-BE49-F238E27FC236}">
                  <a16:creationId xmlns:a16="http://schemas.microsoft.com/office/drawing/2014/main" id="{FACB4C2D-47B2-6E56-1078-628673D49E5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0202898">
              <a:off x="1312643" y="4340231"/>
              <a:ext cx="2172973" cy="1830458"/>
            </a:xfrm>
            <a:prstGeom prst="rect">
              <a:avLst/>
            </a:prstGeom>
          </p:spPr>
        </p:pic>
        <p:pic>
          <p:nvPicPr>
            <p:cNvPr id="14" name="Bildobjekt 13">
              <a:extLst>
                <a:ext uri="{FF2B5EF4-FFF2-40B4-BE49-F238E27FC236}">
                  <a16:creationId xmlns:a16="http://schemas.microsoft.com/office/drawing/2014/main" id="{46AB1DAC-FAB7-6D03-E789-B888A203BE7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3535739">
              <a:off x="2655332" y="4891974"/>
              <a:ext cx="2458701" cy="2551505"/>
            </a:xfrm>
            <a:prstGeom prst="rect">
              <a:avLst/>
            </a:prstGeom>
          </p:spPr>
        </p:pic>
        <p:pic>
          <p:nvPicPr>
            <p:cNvPr id="15" name="Bildobjekt 14">
              <a:extLst>
                <a:ext uri="{FF2B5EF4-FFF2-40B4-BE49-F238E27FC236}">
                  <a16:creationId xmlns:a16="http://schemas.microsoft.com/office/drawing/2014/main" id="{47E6F017-A4A4-244E-EA6B-C4D3FA4F11F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822372">
              <a:off x="4746897" y="7053610"/>
              <a:ext cx="1399390" cy="1579544"/>
            </a:xfrm>
            <a:prstGeom prst="rect">
              <a:avLst/>
            </a:prstGeom>
          </p:spPr>
        </p:pic>
        <p:pic>
          <p:nvPicPr>
            <p:cNvPr id="17" name="Bildobjekt 16">
              <a:extLst>
                <a:ext uri="{FF2B5EF4-FFF2-40B4-BE49-F238E27FC236}">
                  <a16:creationId xmlns:a16="http://schemas.microsoft.com/office/drawing/2014/main" id="{9D3AC0BD-97F1-1DC3-0268-D0D7BE3EA1E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20345776">
              <a:off x="-435468" y="4735361"/>
              <a:ext cx="2371683" cy="3719420"/>
            </a:xfrm>
            <a:prstGeom prst="rect">
              <a:avLst/>
            </a:prstGeom>
          </p:spPr>
        </p:pic>
        <p:pic>
          <p:nvPicPr>
            <p:cNvPr id="19" name="Bildobjekt 18">
              <a:extLst>
                <a:ext uri="{FF2B5EF4-FFF2-40B4-BE49-F238E27FC236}">
                  <a16:creationId xmlns:a16="http://schemas.microsoft.com/office/drawing/2014/main" id="{FE123725-9595-3AB4-7B15-D0CBC5B0BDCA}"/>
                </a:ext>
              </a:extLst>
            </p:cNvPr>
            <p:cNvPicPr>
              <a:picLocks noChangeAspect="1"/>
            </p:cNvPicPr>
            <p:nvPr/>
          </p:nvPicPr>
          <p:blipFill>
            <a:blip r:embed="rId10" cstate="screen">
              <a:extLst>
                <a:ext uri="{28A0092B-C50C-407E-A947-70E740481C1C}">
                  <a14:useLocalDpi xmlns:a14="http://schemas.microsoft.com/office/drawing/2010/main"/>
                </a:ext>
              </a:extLst>
            </a:blip>
            <a:srcRect b="-306"/>
            <a:stretch/>
          </p:blipFill>
          <p:spPr>
            <a:xfrm rot="1061919">
              <a:off x="6463273" y="4928576"/>
              <a:ext cx="1250780" cy="2230947"/>
            </a:xfrm>
            <a:prstGeom prst="rect">
              <a:avLst/>
            </a:prstGeom>
          </p:spPr>
        </p:pic>
        <p:pic>
          <p:nvPicPr>
            <p:cNvPr id="21" name="Bildobjekt 20">
              <a:extLst>
                <a:ext uri="{FF2B5EF4-FFF2-40B4-BE49-F238E27FC236}">
                  <a16:creationId xmlns:a16="http://schemas.microsoft.com/office/drawing/2014/main" id="{5CE82926-90C9-7F7B-6E62-2C9C54AD87C7}"/>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1002263">
              <a:off x="593628" y="7425213"/>
              <a:ext cx="1620840" cy="2384259"/>
            </a:xfrm>
            <a:prstGeom prst="rect">
              <a:avLst/>
            </a:prstGeom>
          </p:spPr>
        </p:pic>
        <p:pic>
          <p:nvPicPr>
            <p:cNvPr id="23" name="Bildobjekt 22">
              <a:extLst>
                <a:ext uri="{FF2B5EF4-FFF2-40B4-BE49-F238E27FC236}">
                  <a16:creationId xmlns:a16="http://schemas.microsoft.com/office/drawing/2014/main" id="{611123F0-7EBA-B95C-38C5-3DF247F817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54283" y="6979390"/>
              <a:ext cx="2332150" cy="1311835"/>
            </a:xfrm>
            <a:prstGeom prst="rect">
              <a:avLst/>
            </a:prstGeom>
          </p:spPr>
        </p:pic>
        <p:pic>
          <p:nvPicPr>
            <p:cNvPr id="26" name="Bildobjekt 25">
              <a:extLst>
                <a:ext uri="{FF2B5EF4-FFF2-40B4-BE49-F238E27FC236}">
                  <a16:creationId xmlns:a16="http://schemas.microsoft.com/office/drawing/2014/main" id="{A61EBCCA-2C2E-3E8E-65C3-961B718F5F3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1606" y="7242578"/>
              <a:ext cx="1614621" cy="908225"/>
            </a:xfrm>
            <a:prstGeom prst="rect">
              <a:avLst/>
            </a:prstGeom>
          </p:spPr>
        </p:pic>
        <p:pic>
          <p:nvPicPr>
            <p:cNvPr id="27" name="Bildobjekt 26">
              <a:extLst>
                <a:ext uri="{FF2B5EF4-FFF2-40B4-BE49-F238E27FC236}">
                  <a16:creationId xmlns:a16="http://schemas.microsoft.com/office/drawing/2014/main" id="{E11C4D97-1C43-1919-D337-BED43FAEE5E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20169" y="6984217"/>
              <a:ext cx="1414226" cy="795503"/>
            </a:xfrm>
            <a:prstGeom prst="rect">
              <a:avLst/>
            </a:prstGeom>
          </p:spPr>
        </p:pic>
        <p:pic>
          <p:nvPicPr>
            <p:cNvPr id="28" name="Bildobjekt 27">
              <a:extLst>
                <a:ext uri="{FF2B5EF4-FFF2-40B4-BE49-F238E27FC236}">
                  <a16:creationId xmlns:a16="http://schemas.microsoft.com/office/drawing/2014/main" id="{452B395D-4323-E06C-1DE8-1B24A11261C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4860" y="6638090"/>
              <a:ext cx="918203" cy="516490"/>
            </a:xfrm>
            <a:prstGeom prst="rect">
              <a:avLst/>
            </a:prstGeom>
          </p:spPr>
        </p:pic>
        <p:pic>
          <p:nvPicPr>
            <p:cNvPr id="29" name="Bildobjekt 28">
              <a:extLst>
                <a:ext uri="{FF2B5EF4-FFF2-40B4-BE49-F238E27FC236}">
                  <a16:creationId xmlns:a16="http://schemas.microsoft.com/office/drawing/2014/main" id="{56EFAAEC-8BDD-8E07-80C5-2DD167ADA703}"/>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6065667" y="6896335"/>
              <a:ext cx="891114" cy="1005834"/>
            </a:xfrm>
            <a:prstGeom prst="rect">
              <a:avLst/>
            </a:prstGeom>
          </p:spPr>
        </p:pic>
        <p:pic>
          <p:nvPicPr>
            <p:cNvPr id="30" name="Bildobjekt 29">
              <a:extLst>
                <a:ext uri="{FF2B5EF4-FFF2-40B4-BE49-F238E27FC236}">
                  <a16:creationId xmlns:a16="http://schemas.microsoft.com/office/drawing/2014/main" id="{08EB27D9-8F12-E79C-BC1A-21AA777FF1D1}"/>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rot="13535739">
              <a:off x="3577213" y="4848507"/>
              <a:ext cx="806698" cy="837147"/>
            </a:xfrm>
            <a:prstGeom prst="rect">
              <a:avLst/>
            </a:prstGeom>
          </p:spPr>
        </p:pic>
        <p:pic>
          <p:nvPicPr>
            <p:cNvPr id="3" name="Bildobjekt 2" descr="En bild som visar anteckningsbok, dator, Utdataenhet, Netbook&#10;&#10;Automatiskt genererad beskrivning">
              <a:extLst>
                <a:ext uri="{FF2B5EF4-FFF2-40B4-BE49-F238E27FC236}">
                  <a16:creationId xmlns:a16="http://schemas.microsoft.com/office/drawing/2014/main" id="{0F39D2C2-1CFC-C38A-CCD7-FBED9613F79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301828" y="2182539"/>
              <a:ext cx="13160691" cy="7402888"/>
            </a:xfrm>
            <a:prstGeom prst="rect">
              <a:avLst/>
            </a:prstGeom>
          </p:spPr>
        </p:pic>
      </p:grpSp>
    </p:spTree>
    <p:extLst>
      <p:ext uri="{BB962C8B-B14F-4D97-AF65-F5344CB8AC3E}">
        <p14:creationId xmlns:p14="http://schemas.microsoft.com/office/powerpoint/2010/main" val="1324956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2324"/>
        </a:solidFill>
        <a:effectLst/>
      </p:bgPr>
    </p:bg>
    <p:spTree>
      <p:nvGrpSpPr>
        <p:cNvPr id="1" name=""/>
        <p:cNvGrpSpPr/>
        <p:nvPr/>
      </p:nvGrpSpPr>
      <p:grpSpPr>
        <a:xfrm>
          <a:off x="0" y="0"/>
          <a:ext cx="0" cy="0"/>
          <a:chOff x="0" y="0"/>
          <a:chExt cx="0" cy="0"/>
        </a:xfrm>
      </p:grpSpPr>
      <p:pic>
        <p:nvPicPr>
          <p:cNvPr id="26" name="Bildobjekt 25" descr="En bild som visar Rektangel, skärmbild, svart, kvadrat&#10;&#10;Automatiskt genererad beskrivning">
            <a:extLst>
              <a:ext uri="{FF2B5EF4-FFF2-40B4-BE49-F238E27FC236}">
                <a16:creationId xmlns:a16="http://schemas.microsoft.com/office/drawing/2014/main" id="{66950DE4-AD21-6227-5148-2DCFA907020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a:ext>
            </a:extLst>
          </a:blip>
          <a:stretch>
            <a:fillRect/>
          </a:stretch>
        </p:blipFill>
        <p:spPr>
          <a:xfrm>
            <a:off x="1798719" y="1347598"/>
            <a:ext cx="14266690" cy="8025013"/>
          </a:xfrm>
          <a:prstGeom prst="rect">
            <a:avLst/>
          </a:prstGeom>
        </p:spPr>
      </p:pic>
      <p:pic>
        <p:nvPicPr>
          <p:cNvPr id="18" name="Bildobjekt 17" descr="En bild som visar karta, text&#10;&#10;Automatiskt genererad beskrivning">
            <a:extLst>
              <a:ext uri="{FF2B5EF4-FFF2-40B4-BE49-F238E27FC236}">
                <a16:creationId xmlns:a16="http://schemas.microsoft.com/office/drawing/2014/main" id="{966FAEA5-0580-DBDB-6DB9-882AED0331A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147409" y="2799990"/>
            <a:ext cx="2241177" cy="5511670"/>
          </a:xfrm>
          <a:prstGeom prst="rect">
            <a:avLst/>
          </a:prstGeom>
        </p:spPr>
      </p:pic>
      <p:pic>
        <p:nvPicPr>
          <p:cNvPr id="20" name="Bildobjekt 19" descr="En bild som visar text, karta&#10;&#10;Automatiskt genererad beskrivning">
            <a:extLst>
              <a:ext uri="{FF2B5EF4-FFF2-40B4-BE49-F238E27FC236}">
                <a16:creationId xmlns:a16="http://schemas.microsoft.com/office/drawing/2014/main" id="{83285D1A-87A7-65E5-D509-91C7105E558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447101" y="2799989"/>
            <a:ext cx="2304789" cy="5521353"/>
          </a:xfrm>
          <a:prstGeom prst="rect">
            <a:avLst/>
          </a:prstGeom>
        </p:spPr>
      </p:pic>
      <p:pic>
        <p:nvPicPr>
          <p:cNvPr id="22" name="Bildobjekt 21" descr="En bild som visar karta, text, kartbok&#10;&#10;Automatiskt genererad beskrivning">
            <a:extLst>
              <a:ext uri="{FF2B5EF4-FFF2-40B4-BE49-F238E27FC236}">
                <a16:creationId xmlns:a16="http://schemas.microsoft.com/office/drawing/2014/main" id="{7A36EBB3-9DB6-07AB-E950-36049525DFD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330175" y="2780623"/>
            <a:ext cx="2304789" cy="5531036"/>
          </a:xfrm>
          <a:prstGeom prst="rect">
            <a:avLst/>
          </a:prstGeom>
        </p:spPr>
      </p:pic>
      <p:pic>
        <p:nvPicPr>
          <p:cNvPr id="24" name="Bildobjekt 23" descr="En bild som visar karta, text&#10;&#10;Automatiskt genererad beskrivning">
            <a:extLst>
              <a:ext uri="{FF2B5EF4-FFF2-40B4-BE49-F238E27FC236}">
                <a16:creationId xmlns:a16="http://schemas.microsoft.com/office/drawing/2014/main" id="{4D5455D6-5851-9032-0E74-C394A9EAC24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270598" y="2780623"/>
            <a:ext cx="2241177" cy="5544286"/>
          </a:xfrm>
          <a:prstGeom prst="rect">
            <a:avLst/>
          </a:prstGeom>
        </p:spPr>
      </p:pic>
      <p:sp>
        <p:nvSpPr>
          <p:cNvPr id="5" name="TextBox 5"/>
          <p:cNvSpPr txBox="1"/>
          <p:nvPr/>
        </p:nvSpPr>
        <p:spPr>
          <a:xfrm>
            <a:off x="2021744" y="855236"/>
            <a:ext cx="14244511" cy="936154"/>
          </a:xfrm>
          <a:prstGeom prst="rect">
            <a:avLst/>
          </a:prstGeom>
        </p:spPr>
        <p:txBody>
          <a:bodyPr lIns="0" tIns="0" rIns="0" bIns="0" rtlCol="0" anchor="t">
            <a:spAutoFit/>
          </a:bodyPr>
          <a:lstStyle/>
          <a:p>
            <a:pPr algn="ctr">
              <a:lnSpc>
                <a:spcPts val="7279"/>
              </a:lnSpc>
              <a:spcBef>
                <a:spcPct val="0"/>
              </a:spcBef>
            </a:pPr>
            <a:r>
              <a:rPr lang="sv-FI" sz="6400" b="1">
                <a:solidFill>
                  <a:schemeClr val="bg1"/>
                </a:solidFill>
                <a:latin typeface="FUTURA MEDIUM" panose="020B0602020204020303" pitchFamily="34" charset="-79"/>
                <a:cs typeface="FUTURA MEDIUM" panose="020B0602020204020303" pitchFamily="34" charset="-79"/>
                <a:sym typeface="Proxima Nova Bold"/>
              </a:rPr>
              <a:t>Modell</a:t>
            </a:r>
            <a:endParaRPr lang="en-US" sz="6400">
              <a:solidFill>
                <a:schemeClr val="bg1"/>
              </a:solidFill>
              <a:latin typeface="Futura Medium" panose="020B0602020204020303" pitchFamily="34" charset="-79"/>
              <a:cs typeface="Futura Medium" panose="020B0602020204020303" pitchFamily="34" charset="-79"/>
            </a:endParaRPr>
          </a:p>
        </p:txBody>
      </p:sp>
      <p:pic>
        <p:nvPicPr>
          <p:cNvPr id="29" name="Bildobjekt 28" descr="En bild som visar cirkel, gem, svart och vit, stationär&#10;&#10;Automatiskt genererad beskrivning">
            <a:extLst>
              <a:ext uri="{FF2B5EF4-FFF2-40B4-BE49-F238E27FC236}">
                <a16:creationId xmlns:a16="http://schemas.microsoft.com/office/drawing/2014/main" id="{4E9DCCDC-2A1D-53A4-1788-BF08E9DD70B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755104">
            <a:off x="12270107" y="337054"/>
            <a:ext cx="9148866" cy="5146237"/>
          </a:xfrm>
          <a:prstGeom prst="rect">
            <a:avLst/>
          </a:prstGeom>
        </p:spPr>
      </p:pic>
      <p:pic>
        <p:nvPicPr>
          <p:cNvPr id="31" name="Bildobjekt 30" descr="En bild som visar Grafik, skiss, svart och vit, design&#10;&#10;Automatiskt genererad beskrivning">
            <a:extLst>
              <a:ext uri="{FF2B5EF4-FFF2-40B4-BE49-F238E27FC236}">
                <a16:creationId xmlns:a16="http://schemas.microsoft.com/office/drawing/2014/main" id="{B597099C-D606-55A8-3E97-176988BF89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147525">
            <a:off x="-2294913" y="2955189"/>
            <a:ext cx="6952573" cy="3910822"/>
          </a:xfrm>
          <a:prstGeom prst="rect">
            <a:avLst/>
          </a:prstGeom>
        </p:spPr>
      </p:pic>
      <p:pic>
        <p:nvPicPr>
          <p:cNvPr id="33" name="Bildobjekt 32" descr="En bild som visar tecknad serie, leksak&#10;&#10;Automatiskt genererad beskrivning">
            <a:extLst>
              <a:ext uri="{FF2B5EF4-FFF2-40B4-BE49-F238E27FC236}">
                <a16:creationId xmlns:a16="http://schemas.microsoft.com/office/drawing/2014/main" id="{61250928-BB75-AD63-8787-E195FF3B024C}"/>
              </a:ext>
            </a:extLst>
          </p:cNvPr>
          <p:cNvPicPr>
            <a:picLocks noChangeAspect="1"/>
          </p:cNvPicPr>
          <p:nvPr/>
        </p:nvPicPr>
        <p:blipFill>
          <a:blip r:embed="rId11" cstate="screen">
            <a:extLst>
              <a:ext uri="{BEBA8EAE-BF5A-486C-A8C5-ECC9F3942E4B}">
                <a14:imgProps xmlns:a14="http://schemas.microsoft.com/office/drawing/2010/main">
                  <a14:imgLayer r:embed="rId12">
                    <a14:imgEffect>
                      <a14:saturation sat="67000"/>
                    </a14:imgEffect>
                  </a14:imgLayer>
                </a14:imgProps>
              </a:ext>
              <a:ext uri="{28A0092B-C50C-407E-A947-70E740481C1C}">
                <a14:useLocalDpi xmlns:a14="http://schemas.microsoft.com/office/drawing/2010/main"/>
              </a:ext>
            </a:extLst>
          </a:blip>
          <a:srcRect/>
          <a:stretch/>
        </p:blipFill>
        <p:spPr>
          <a:xfrm rot="20574717">
            <a:off x="12689320" y="4348976"/>
            <a:ext cx="6642613" cy="9012816"/>
          </a:xfrm>
          <a:prstGeom prst="rect">
            <a:avLst/>
          </a:prstGeom>
        </p:spPr>
      </p:pic>
      <p:grpSp>
        <p:nvGrpSpPr>
          <p:cNvPr id="34" name="Grupp 33">
            <a:extLst>
              <a:ext uri="{FF2B5EF4-FFF2-40B4-BE49-F238E27FC236}">
                <a16:creationId xmlns:a16="http://schemas.microsoft.com/office/drawing/2014/main" id="{9447990C-6515-249B-2762-36A209BA9202}"/>
              </a:ext>
            </a:extLst>
          </p:cNvPr>
          <p:cNvGrpSpPr/>
          <p:nvPr/>
        </p:nvGrpSpPr>
        <p:grpSpPr>
          <a:xfrm rot="20574717">
            <a:off x="13286954" y="5519547"/>
            <a:ext cx="4786489" cy="4271642"/>
            <a:chOff x="14971263" y="2652189"/>
            <a:chExt cx="2814158" cy="2292960"/>
          </a:xfrm>
        </p:grpSpPr>
        <p:sp>
          <p:nvSpPr>
            <p:cNvPr id="35" name="Freeform 5">
              <a:extLst>
                <a:ext uri="{FF2B5EF4-FFF2-40B4-BE49-F238E27FC236}">
                  <a16:creationId xmlns:a16="http://schemas.microsoft.com/office/drawing/2014/main" id="{11745955-8C25-FE61-9C3C-109E82500520}"/>
                </a:ext>
              </a:extLst>
            </p:cNvPr>
            <p:cNvSpPr/>
            <p:nvPr/>
          </p:nvSpPr>
          <p:spPr>
            <a:xfrm>
              <a:off x="14971263" y="2652189"/>
              <a:ext cx="2814158" cy="2292960"/>
            </a:xfrm>
            <a:custGeom>
              <a:avLst/>
              <a:gdLst/>
              <a:ahLst/>
              <a:cxnLst/>
              <a:rect l="l" t="t" r="r" b="b"/>
              <a:pathLst>
                <a:path w="2814158" h="2292960">
                  <a:moveTo>
                    <a:pt x="0" y="0"/>
                  </a:moveTo>
                  <a:lnTo>
                    <a:pt x="2814158" y="0"/>
                  </a:lnTo>
                  <a:lnTo>
                    <a:pt x="2814158" y="2292959"/>
                  </a:lnTo>
                  <a:lnTo>
                    <a:pt x="0" y="2292959"/>
                  </a:lnTo>
                  <a:lnTo>
                    <a:pt x="0" y="0"/>
                  </a:lnTo>
                  <a:close/>
                </a:path>
              </a:pathLst>
            </a:custGeom>
            <a:blipFill>
              <a:blip r:embed="rId13" cstate="hqprint">
                <a:extLst>
                  <a:ext uri="{28A0092B-C50C-407E-A947-70E740481C1C}">
                    <a14:useLocalDpi xmlns:a14="http://schemas.microsoft.com/office/drawing/2010/main"/>
                  </a:ext>
                </a:extLst>
              </a:blip>
              <a:stretch>
                <a:fillRect/>
              </a:stretch>
            </a:blipFill>
          </p:spPr>
          <p:txBody>
            <a:bodyPr/>
            <a:lstStyle/>
            <a:p>
              <a:endParaRPr lang="sv-FI"/>
            </a:p>
          </p:txBody>
        </p:sp>
        <p:sp>
          <p:nvSpPr>
            <p:cNvPr id="36" name="Freeform 8">
              <a:extLst>
                <a:ext uri="{FF2B5EF4-FFF2-40B4-BE49-F238E27FC236}">
                  <a16:creationId xmlns:a16="http://schemas.microsoft.com/office/drawing/2014/main" id="{5174736A-BC85-0D6E-3BDE-8640DC5DC571}"/>
                </a:ext>
              </a:extLst>
            </p:cNvPr>
            <p:cNvSpPr/>
            <p:nvPr/>
          </p:nvSpPr>
          <p:spPr>
            <a:xfrm>
              <a:off x="15520484" y="3957331"/>
              <a:ext cx="1623351" cy="586435"/>
            </a:xfrm>
            <a:custGeom>
              <a:avLst/>
              <a:gdLst/>
              <a:ahLst/>
              <a:cxnLst/>
              <a:rect l="l" t="t" r="r" b="b"/>
              <a:pathLst>
                <a:path w="1623351" h="586435">
                  <a:moveTo>
                    <a:pt x="0" y="0"/>
                  </a:moveTo>
                  <a:lnTo>
                    <a:pt x="1623351" y="0"/>
                  </a:lnTo>
                  <a:lnTo>
                    <a:pt x="1623351" y="586435"/>
                  </a:lnTo>
                  <a:lnTo>
                    <a:pt x="0" y="586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sv-FI"/>
            </a:p>
          </p:txBody>
        </p:sp>
        <p:sp>
          <p:nvSpPr>
            <p:cNvPr id="43" name="TextBox 12">
              <a:extLst>
                <a:ext uri="{FF2B5EF4-FFF2-40B4-BE49-F238E27FC236}">
                  <a16:creationId xmlns:a16="http://schemas.microsoft.com/office/drawing/2014/main" id="{BFCA38B7-FF54-9485-EF13-1894ED4780F1}"/>
                </a:ext>
              </a:extLst>
            </p:cNvPr>
            <p:cNvSpPr txBox="1"/>
            <p:nvPr/>
          </p:nvSpPr>
          <p:spPr>
            <a:xfrm>
              <a:off x="15606848" y="4032711"/>
              <a:ext cx="407683" cy="431203"/>
            </a:xfrm>
            <a:prstGeom prst="rect">
              <a:avLst/>
            </a:prstGeom>
          </p:spPr>
          <p:txBody>
            <a:bodyPr lIns="50800" tIns="50800" rIns="50800" bIns="50800" rtlCol="0" anchor="ctr"/>
            <a:lstStyle/>
            <a:p>
              <a:pPr algn="ctr">
                <a:lnSpc>
                  <a:spcPts val="2659"/>
                </a:lnSpc>
              </a:pPr>
              <a:endParaRPr/>
            </a:p>
          </p:txBody>
        </p:sp>
        <p:sp>
          <p:nvSpPr>
            <p:cNvPr id="41" name="TextBox 15">
              <a:extLst>
                <a:ext uri="{FF2B5EF4-FFF2-40B4-BE49-F238E27FC236}">
                  <a16:creationId xmlns:a16="http://schemas.microsoft.com/office/drawing/2014/main" id="{FE72EB23-4457-4B3F-AECF-68FFA1BA5F57}"/>
                </a:ext>
              </a:extLst>
            </p:cNvPr>
            <p:cNvSpPr txBox="1"/>
            <p:nvPr/>
          </p:nvSpPr>
          <p:spPr>
            <a:xfrm>
              <a:off x="16679586" y="4009426"/>
              <a:ext cx="407683" cy="431203"/>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2545718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fda6336-2faa-4809-b961-83a094b29678">
      <Terms xmlns="http://schemas.microsoft.com/office/infopath/2007/PartnerControls"/>
    </lcf76f155ced4ddcb4097134ff3c332f>
    <TaxCatchAll xmlns="521c1f9d-4a68-4ec6-ab07-fd5102f08fa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7B3396C1A48D4EBFED072E5EAF1C08" ma:contentTypeVersion="13" ma:contentTypeDescription="Create a new document." ma:contentTypeScope="" ma:versionID="8179e718ccb575b92aac0c0e476a50ec">
  <xsd:schema xmlns:xsd="http://www.w3.org/2001/XMLSchema" xmlns:xs="http://www.w3.org/2001/XMLSchema" xmlns:p="http://schemas.microsoft.com/office/2006/metadata/properties" xmlns:ns2="6fda6336-2faa-4809-b961-83a094b29678" xmlns:ns3="521c1f9d-4a68-4ec6-ab07-fd5102f08fae" targetNamespace="http://schemas.microsoft.com/office/2006/metadata/properties" ma:root="true" ma:fieldsID="bb49990a8ad483b2e5f27b5ff762db3b" ns2:_="" ns3:_="">
    <xsd:import namespace="6fda6336-2faa-4809-b961-83a094b29678"/>
    <xsd:import namespace="521c1f9d-4a68-4ec6-ab07-fd5102f08f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da6336-2faa-4809-b961-83a094b29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4c7f1cd-3441-4252-b5a9-d6dec0dca5c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1c1f9d-4a68-4ec6-ab07-fd5102f08fa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cab7662-b7ea-498c-9f0c-dfb6b8910bab}" ma:internalName="TaxCatchAll" ma:showField="CatchAllData" ma:web="521c1f9d-4a68-4ec6-ab07-fd5102f08fa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08D04E-B4E5-490D-87C2-F9DC54FBF83A}">
  <ds:schemaRefs>
    <ds:schemaRef ds:uri="521c1f9d-4a68-4ec6-ab07-fd5102f08fae"/>
    <ds:schemaRef ds:uri="6fda6336-2faa-4809-b961-83a094b296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BD84360-22FA-4512-89E2-A53A99CFBD93}">
  <ds:schemaRefs>
    <ds:schemaRef ds:uri="521c1f9d-4a68-4ec6-ab07-fd5102f08fae"/>
    <ds:schemaRef ds:uri="6fda6336-2faa-4809-b961-83a094b296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20079C-450D-423F-BED7-3A5466615EA4}">
  <ds:schemaRefs>
    <ds:schemaRef ds:uri="http://schemas.microsoft.com/sharepoint/v3/contenttype/forms"/>
  </ds:schemaRefs>
</ds:datastoreItem>
</file>

<file path=docMetadata/LabelInfo.xml><?xml version="1.0" encoding="utf-8"?>
<clbl:labelList xmlns:clbl="http://schemas.microsoft.com/office/2020/mipLabelMetadata">
  <clbl:label id="{95c6060d-c47e-49ff-bd70-27dea493f241}" enabled="0" method="" siteId="{95c6060d-c47e-49ff-bd70-27dea493f241}" removed="1"/>
</clbl:labelList>
</file>

<file path=docProps/app.xml><?xml version="1.0" encoding="utf-8"?>
<Properties xmlns="http://schemas.openxmlformats.org/officeDocument/2006/extended-properties" xmlns:vt="http://schemas.openxmlformats.org/officeDocument/2006/docPropsVTypes">
  <TotalTime>306</TotalTime>
  <Words>4344</Words>
  <Application>Microsoft Macintosh PowerPoint</Application>
  <PresentationFormat>Custom</PresentationFormat>
  <Paragraphs>370</Paragraphs>
  <Slides>25</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Calibri</vt:lpstr>
      <vt:lpstr>Proxima Nova Bold</vt:lpstr>
      <vt:lpstr>Courier New,monospace</vt:lpstr>
      <vt:lpstr>Courier New</vt:lpstr>
      <vt:lpstr>FUTURA MEDIUM</vt:lpstr>
      <vt:lpstr>Arial</vt:lpstr>
      <vt:lpstr>Calibri,Sans-Serif</vt:lpstr>
      <vt:lpstr>FUTURA MEDIUM</vt:lpstr>
      <vt:lpstr>Georgia</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AILIT klass 6_lektion 1</dc:title>
  <cp:lastModifiedBy>Linda Mannila</cp:lastModifiedBy>
  <cp:revision>556</cp:revision>
  <dcterms:created xsi:type="dcterms:W3CDTF">2006-08-16T00:00:00Z</dcterms:created>
  <dcterms:modified xsi:type="dcterms:W3CDTF">2025-02-05T11:34:21Z</dcterms:modified>
  <dc:identifier>DAGACUeNAuk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0x0101000D7B3396C1A48D4EBFED072E5EAF1C08</vt:lpwstr>
  </property>
  <property fmtid="{D5CDD505-2E9C-101B-9397-08002B2CF9AE}" pid="3" name="MediaServiceImageTags">
    <vt:lpwstr/>
  </property>
</Properties>
</file>